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4796b054d8488f" /><Relationship Type="http://schemas.openxmlformats.org/officeDocument/2006/relationships/extended-properties" Target="/docProps/app.xml" Id="R9b686c01354f4ff7" /><Relationship Type="http://schemas.openxmlformats.org/officeDocument/2006/relationships/officeDocument" Target="/ppt/presentation.xml" Id="R4b8df221fc454343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cad73cceaa294252"/>
  </p:notesMasterIdLst>
  <p:sldIdLst>
    <p:sldId xmlns:r="http://schemas.openxmlformats.org/officeDocument/2006/relationships" id="256" r:id="R2b98e43f0d8f45a6"/>
    <p:sldId xmlns:r="http://schemas.openxmlformats.org/officeDocument/2006/relationships" id="257" r:id="Rece2cc797b154347"/>
    <p:sldId xmlns:r="http://schemas.openxmlformats.org/officeDocument/2006/relationships" id="258" r:id="R0cd775b3c28c4c1f"/>
    <p:sldId xmlns:r="http://schemas.openxmlformats.org/officeDocument/2006/relationships" id="259" r:id="R28cd7f629e1c4853"/>
    <p:sldId xmlns:r="http://schemas.openxmlformats.org/officeDocument/2006/relationships" id="260" r:id="R93658e48d025493b"/>
    <p:sldId xmlns:r="http://schemas.openxmlformats.org/officeDocument/2006/relationships" id="261" r:id="Re36cd166f2704c00"/>
    <p:sldId xmlns:r="http://schemas.openxmlformats.org/officeDocument/2006/relationships" id="262" r:id="R03c39f7a4bec46f7"/>
    <p:sldId xmlns:r="http://schemas.openxmlformats.org/officeDocument/2006/relationships" id="263" r:id="R9615ef92be044cc6"/>
    <p:sldId xmlns:r="http://schemas.openxmlformats.org/officeDocument/2006/relationships" id="264" r:id="Rd4b542aa49a84f48"/>
    <p:sldId xmlns:r="http://schemas.openxmlformats.org/officeDocument/2006/relationships" id="265" r:id="Rea4acee90a634355"/>
    <p:sldId xmlns:r="http://schemas.openxmlformats.org/officeDocument/2006/relationships" id="266" r:id="Rea768dacd6d44ab6"/>
    <p:sldId xmlns:r="http://schemas.openxmlformats.org/officeDocument/2006/relationships" id="267" r:id="R7dc90eefc0cf4336"/>
    <p:sldId xmlns:r="http://schemas.openxmlformats.org/officeDocument/2006/relationships" id="268" r:id="Rc2436749de4d4dcb"/>
    <p:sldId xmlns:r="http://schemas.openxmlformats.org/officeDocument/2006/relationships" id="269" r:id="R6c058f8e341340af"/>
    <p:sldId xmlns:r="http://schemas.openxmlformats.org/officeDocument/2006/relationships" id="270" r:id="R7ca9454b3fe84303"/>
    <p:sldId xmlns:r="http://schemas.openxmlformats.org/officeDocument/2006/relationships" id="271" r:id="Re704eda9e1f54659"/>
    <p:sldId xmlns:r="http://schemas.openxmlformats.org/officeDocument/2006/relationships" id="272" r:id="Rf6b95efdd7c148ee"/>
    <p:sldId xmlns:r="http://schemas.openxmlformats.org/officeDocument/2006/relationships" id="273" r:id="R663581a287574b7e"/>
    <p:sldId xmlns:r="http://schemas.openxmlformats.org/officeDocument/2006/relationships" id="274" r:id="Rac7e78d8af7d4241"/>
    <p:sldId xmlns:r="http://schemas.openxmlformats.org/officeDocument/2006/relationships" id="275" r:id="Rd33983d26466400c"/>
    <p:sldId xmlns:r="http://schemas.openxmlformats.org/officeDocument/2006/relationships" id="276" r:id="R4a528f3046174d6f"/>
    <p:sldId xmlns:r="http://schemas.openxmlformats.org/officeDocument/2006/relationships" id="277" r:id="Raa4dc497f7694ab8"/>
    <p:sldId xmlns:r="http://schemas.openxmlformats.org/officeDocument/2006/relationships" id="278" r:id="Ra0dcc9c2fe6c4a75"/>
    <p:sldId xmlns:r="http://schemas.openxmlformats.org/officeDocument/2006/relationships" id="279" r:id="Rd12acbe485a54512"/>
    <p:sldId xmlns:r="http://schemas.openxmlformats.org/officeDocument/2006/relationships" id="280" r:id="R39b66c1e2b204d39"/>
    <p:sldId xmlns:r="http://schemas.openxmlformats.org/officeDocument/2006/relationships" id="281" r:id="R9f94e5cad71140d8"/>
    <p:sldId xmlns:r="http://schemas.openxmlformats.org/officeDocument/2006/relationships" id="282" r:id="R7d7357f58e124f17"/>
    <p:sldId xmlns:r="http://schemas.openxmlformats.org/officeDocument/2006/relationships" id="283" r:id="R36798ffd9d5a43e1"/>
    <p:sldId xmlns:r="http://schemas.openxmlformats.org/officeDocument/2006/relationships" id="284" r:id="R2bec8992e908480c"/>
    <p:sldId xmlns:r="http://schemas.openxmlformats.org/officeDocument/2006/relationships" id="285" r:id="R2f470967cd2140f6"/>
    <p:sldId xmlns:r="http://schemas.openxmlformats.org/officeDocument/2006/relationships" id="286" r:id="Rc259a908659a4067"/>
    <p:sldId xmlns:r="http://schemas.openxmlformats.org/officeDocument/2006/relationships" id="287" r:id="R2d0986f7ea8441e1"/>
    <p:sldId xmlns:r="http://schemas.openxmlformats.org/officeDocument/2006/relationships" id="288" r:id="Rbe873aad17bd4ad2"/>
    <p:sldId xmlns:r="http://schemas.openxmlformats.org/officeDocument/2006/relationships" id="289" r:id="R1969141c3d9d4171"/>
    <p:sldId xmlns:r="http://schemas.openxmlformats.org/officeDocument/2006/relationships" id="290" r:id="R8224f1bec24b4b92"/>
    <p:sldId xmlns:r="http://schemas.openxmlformats.org/officeDocument/2006/relationships" id="291" r:id="Rbc9f93c86c844795"/>
    <p:sldId xmlns:r="http://schemas.openxmlformats.org/officeDocument/2006/relationships" id="292" r:id="R0e7d612062c44009"/>
    <p:sldId xmlns:r="http://schemas.openxmlformats.org/officeDocument/2006/relationships" id="293" r:id="R74d74ac4a91a45d5"/>
    <p:sldId xmlns:r="http://schemas.openxmlformats.org/officeDocument/2006/relationships" id="294" r:id="Rbf2c0c791a194aed"/>
    <p:sldId xmlns:r="http://schemas.openxmlformats.org/officeDocument/2006/relationships" id="295" r:id="R1ba62925597b4e22"/>
    <p:sldId xmlns:r="http://schemas.openxmlformats.org/officeDocument/2006/relationships" id="296" r:id="Rab142f9ad8d543b4"/>
    <p:sldId xmlns:r="http://schemas.openxmlformats.org/officeDocument/2006/relationships" id="297" r:id="Rfa32b9b2d0e748ab"/>
    <p:sldId xmlns:r="http://schemas.openxmlformats.org/officeDocument/2006/relationships" id="298" r:id="R9cb7fced6b5f46a2"/>
    <p:sldId xmlns:r="http://schemas.openxmlformats.org/officeDocument/2006/relationships" id="299" r:id="Rece6aed35aa445e3"/>
    <p:sldId xmlns:r="http://schemas.openxmlformats.org/officeDocument/2006/relationships" id="300" r:id="R67d8c598cc944573"/>
    <p:sldId xmlns:r="http://schemas.openxmlformats.org/officeDocument/2006/relationships" id="301" r:id="R1eb26b5517b248e8"/>
    <p:sldId xmlns:r="http://schemas.openxmlformats.org/officeDocument/2006/relationships" id="302" r:id="Rccd7c969ddd04e70"/>
    <p:sldId xmlns:r="http://schemas.openxmlformats.org/officeDocument/2006/relationships" id="303" r:id="R3b95a37322d84d7a"/>
    <p:sldId xmlns:r="http://schemas.openxmlformats.org/officeDocument/2006/relationships" id="304" r:id="Ra2720d12b02a4d2e"/>
    <p:sldId xmlns:r="http://schemas.openxmlformats.org/officeDocument/2006/relationships" id="305" r:id="R60665380351a448d"/>
    <p:sldId xmlns:r="http://schemas.openxmlformats.org/officeDocument/2006/relationships" id="306" r:id="R5454272a67da420f"/>
    <p:sldId xmlns:r="http://schemas.openxmlformats.org/officeDocument/2006/relationships" id="307" r:id="Rd66a5a24ef4b40e2"/>
    <p:sldId xmlns:r="http://schemas.openxmlformats.org/officeDocument/2006/relationships" id="308" r:id="Rd2f603b6364a4796"/>
    <p:sldId xmlns:r="http://schemas.openxmlformats.org/officeDocument/2006/relationships" id="309" r:id="R6a325aa935044896"/>
    <p:sldId xmlns:r="http://schemas.openxmlformats.org/officeDocument/2006/relationships" id="310" r:id="R6e9ad1d138674f26"/>
    <p:sldId xmlns:r="http://schemas.openxmlformats.org/officeDocument/2006/relationships" id="311" r:id="Rd80410079ca242a8"/>
    <p:sldId xmlns:r="http://schemas.openxmlformats.org/officeDocument/2006/relationships" id="312" r:id="R70259b5f18ac42a5"/>
    <p:sldId xmlns:r="http://schemas.openxmlformats.org/officeDocument/2006/relationships" id="313" r:id="R794ac5bda7ac4683"/>
    <p:sldId xmlns:r="http://schemas.openxmlformats.org/officeDocument/2006/relationships" id="314" r:id="R37de557fb83d436d"/>
    <p:sldId xmlns:r="http://schemas.openxmlformats.org/officeDocument/2006/relationships" id="315" r:id="R0e01e76755974747"/>
    <p:sldId xmlns:r="http://schemas.openxmlformats.org/officeDocument/2006/relationships" id="316" r:id="Ra5023b7cafe44586"/>
    <p:sldId xmlns:r="http://schemas.openxmlformats.org/officeDocument/2006/relationships" id="317" r:id="Rf9b5167a70ad485d"/>
    <p:sldId xmlns:r="http://schemas.openxmlformats.org/officeDocument/2006/relationships" id="318" r:id="R23310a1e152a4b32"/>
    <p:sldId xmlns:r="http://schemas.openxmlformats.org/officeDocument/2006/relationships" id="319" r:id="R45be1e1366d24b41"/>
    <p:sldId xmlns:r="http://schemas.openxmlformats.org/officeDocument/2006/relationships" id="320" r:id="Rdc6c3fe71d584ca0"/>
    <p:sldId xmlns:r="http://schemas.openxmlformats.org/officeDocument/2006/relationships" id="321" r:id="Rbc00f84ba5814a48"/>
    <p:sldId xmlns:r="http://schemas.openxmlformats.org/officeDocument/2006/relationships" id="322" r:id="R172a24668b0d4fe1"/>
    <p:sldId xmlns:r="http://schemas.openxmlformats.org/officeDocument/2006/relationships" id="323" r:id="R2f31dac835264c79"/>
    <p:sldId xmlns:r="http://schemas.openxmlformats.org/officeDocument/2006/relationships" id="324" r:id="R26fb50927cf540cd"/>
    <p:sldId xmlns:r="http://schemas.openxmlformats.org/officeDocument/2006/relationships" id="325" r:id="R535b2e54d2244724"/>
    <p:sldId xmlns:r="http://schemas.openxmlformats.org/officeDocument/2006/relationships" id="326" r:id="R914f2a7e3c8d46ea"/>
    <p:sldId xmlns:r="http://schemas.openxmlformats.org/officeDocument/2006/relationships" id="327" r:id="R6a5776ef578e42f3"/>
    <p:sldId xmlns:r="http://schemas.openxmlformats.org/officeDocument/2006/relationships" id="328" r:id="R5911e125025b4f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b6514837ef2d4c0b"/><Relationship Type="http://schemas.openxmlformats.org/officeDocument/2006/relationships/notesMaster" Target="/ppt/notesMasters/notesMaster1.xml" Id="Rcad73cceaa294252"/><Relationship Type="http://schemas.openxmlformats.org/officeDocument/2006/relationships/presProps" Target="/ppt/presProps.xml" Id="R41e0ee3121224256"/><Relationship Type="http://schemas.openxmlformats.org/officeDocument/2006/relationships/tableStyles" Target="/ppt/tableStyles.xml" Id="Rbc4e57714bb2411c"/><Relationship Type="http://schemas.openxmlformats.org/officeDocument/2006/relationships/slide" Target="/ppt/slides/slide1.xml" Id="R2b98e43f0d8f45a6"/><Relationship Type="http://schemas.openxmlformats.org/officeDocument/2006/relationships/slide" Target="/ppt/slides/slide2.xml" Id="Rece2cc797b154347"/><Relationship Type="http://schemas.openxmlformats.org/officeDocument/2006/relationships/slide" Target="/ppt/slides/slide3.xml" Id="R0cd775b3c28c4c1f"/><Relationship Type="http://schemas.openxmlformats.org/officeDocument/2006/relationships/slide" Target="/ppt/slides/slide4.xml" Id="R28cd7f629e1c4853"/><Relationship Type="http://schemas.openxmlformats.org/officeDocument/2006/relationships/slide" Target="/ppt/slides/slide5.xml" Id="R93658e48d025493b"/><Relationship Type="http://schemas.openxmlformats.org/officeDocument/2006/relationships/slide" Target="/ppt/slides/slide6.xml" Id="Re36cd166f2704c00"/><Relationship Type="http://schemas.openxmlformats.org/officeDocument/2006/relationships/slide" Target="/ppt/slides/slide7.xml" Id="R03c39f7a4bec46f7"/><Relationship Type="http://schemas.openxmlformats.org/officeDocument/2006/relationships/slide" Target="/ppt/slides/slide8.xml" Id="R9615ef92be044cc6"/><Relationship Type="http://schemas.openxmlformats.org/officeDocument/2006/relationships/slide" Target="/ppt/slides/slide9.xml" Id="Rd4b542aa49a84f48"/><Relationship Type="http://schemas.openxmlformats.org/officeDocument/2006/relationships/slide" Target="/ppt/slides/slide10.xml" Id="Rea4acee90a634355"/><Relationship Type="http://schemas.openxmlformats.org/officeDocument/2006/relationships/slide" Target="/ppt/slides/slide11.xml" Id="Rea768dacd6d44ab6"/><Relationship Type="http://schemas.openxmlformats.org/officeDocument/2006/relationships/slide" Target="/ppt/slides/slide12.xml" Id="R7dc90eefc0cf4336"/><Relationship Type="http://schemas.openxmlformats.org/officeDocument/2006/relationships/slide" Target="/ppt/slides/slide13.xml" Id="Rc2436749de4d4dcb"/><Relationship Type="http://schemas.openxmlformats.org/officeDocument/2006/relationships/slide" Target="/ppt/slides/slide14.xml" Id="R6c058f8e341340af"/><Relationship Type="http://schemas.openxmlformats.org/officeDocument/2006/relationships/slide" Target="/ppt/slides/slide15.xml" Id="R7ca9454b3fe84303"/><Relationship Type="http://schemas.openxmlformats.org/officeDocument/2006/relationships/slide" Target="/ppt/slides/slide16.xml" Id="Re704eda9e1f54659"/><Relationship Type="http://schemas.openxmlformats.org/officeDocument/2006/relationships/slide" Target="/ppt/slides/slide17.xml" Id="Rf6b95efdd7c148ee"/><Relationship Type="http://schemas.openxmlformats.org/officeDocument/2006/relationships/slide" Target="/ppt/slides/slide18.xml" Id="R663581a287574b7e"/><Relationship Type="http://schemas.openxmlformats.org/officeDocument/2006/relationships/slide" Target="/ppt/slides/slide19.xml" Id="Rac7e78d8af7d4241"/><Relationship Type="http://schemas.openxmlformats.org/officeDocument/2006/relationships/slide" Target="/ppt/slides/slide20.xml" Id="Rd33983d26466400c"/><Relationship Type="http://schemas.openxmlformats.org/officeDocument/2006/relationships/slide" Target="/ppt/slides/slide21.xml" Id="R4a528f3046174d6f"/><Relationship Type="http://schemas.openxmlformats.org/officeDocument/2006/relationships/slide" Target="/ppt/slides/slide22.xml" Id="Raa4dc497f7694ab8"/><Relationship Type="http://schemas.openxmlformats.org/officeDocument/2006/relationships/slide" Target="/ppt/slides/slide23.xml" Id="Ra0dcc9c2fe6c4a75"/><Relationship Type="http://schemas.openxmlformats.org/officeDocument/2006/relationships/slide" Target="/ppt/slides/slide24.xml" Id="Rd12acbe485a54512"/><Relationship Type="http://schemas.openxmlformats.org/officeDocument/2006/relationships/slide" Target="/ppt/slides/slide25.xml" Id="R39b66c1e2b204d39"/><Relationship Type="http://schemas.openxmlformats.org/officeDocument/2006/relationships/slide" Target="/ppt/slides/slide26.xml" Id="R9f94e5cad71140d8"/><Relationship Type="http://schemas.openxmlformats.org/officeDocument/2006/relationships/slide" Target="/ppt/slides/slide27.xml" Id="R7d7357f58e124f17"/><Relationship Type="http://schemas.openxmlformats.org/officeDocument/2006/relationships/slide" Target="/ppt/slides/slide28.xml" Id="R36798ffd9d5a43e1"/><Relationship Type="http://schemas.openxmlformats.org/officeDocument/2006/relationships/slide" Target="/ppt/slides/slide29.xml" Id="R2bec8992e908480c"/><Relationship Type="http://schemas.openxmlformats.org/officeDocument/2006/relationships/slide" Target="/ppt/slides/slide30.xml" Id="R2f470967cd2140f6"/><Relationship Type="http://schemas.openxmlformats.org/officeDocument/2006/relationships/slide" Target="/ppt/slides/slide31.xml" Id="Rc259a908659a4067"/><Relationship Type="http://schemas.openxmlformats.org/officeDocument/2006/relationships/slide" Target="/ppt/slides/slide32.xml" Id="R2d0986f7ea8441e1"/><Relationship Type="http://schemas.openxmlformats.org/officeDocument/2006/relationships/slide" Target="/ppt/slides/slide33.xml" Id="Rbe873aad17bd4ad2"/><Relationship Type="http://schemas.openxmlformats.org/officeDocument/2006/relationships/slide" Target="/ppt/slides/slide34.xml" Id="R1969141c3d9d4171"/><Relationship Type="http://schemas.openxmlformats.org/officeDocument/2006/relationships/slide" Target="/ppt/slides/slide35.xml" Id="R8224f1bec24b4b92"/><Relationship Type="http://schemas.openxmlformats.org/officeDocument/2006/relationships/slide" Target="/ppt/slides/slide36.xml" Id="Rbc9f93c86c844795"/><Relationship Type="http://schemas.openxmlformats.org/officeDocument/2006/relationships/slide" Target="/ppt/slides/slide37.xml" Id="R0e7d612062c44009"/><Relationship Type="http://schemas.openxmlformats.org/officeDocument/2006/relationships/slide" Target="/ppt/slides/slide38.xml" Id="R74d74ac4a91a45d5"/><Relationship Type="http://schemas.openxmlformats.org/officeDocument/2006/relationships/slide" Target="/ppt/slides/slide39.xml" Id="Rbf2c0c791a194aed"/><Relationship Type="http://schemas.openxmlformats.org/officeDocument/2006/relationships/slide" Target="/ppt/slides/slide40.xml" Id="R1ba62925597b4e22"/><Relationship Type="http://schemas.openxmlformats.org/officeDocument/2006/relationships/slide" Target="/ppt/slides/slide41.xml" Id="Rab142f9ad8d543b4"/><Relationship Type="http://schemas.openxmlformats.org/officeDocument/2006/relationships/slide" Target="/ppt/slides/slide42.xml" Id="Rfa32b9b2d0e748ab"/><Relationship Type="http://schemas.openxmlformats.org/officeDocument/2006/relationships/slide" Target="/ppt/slides/slide43.xml" Id="R9cb7fced6b5f46a2"/><Relationship Type="http://schemas.openxmlformats.org/officeDocument/2006/relationships/slide" Target="/ppt/slides/slide44.xml" Id="Rece6aed35aa445e3"/><Relationship Type="http://schemas.openxmlformats.org/officeDocument/2006/relationships/slide" Target="/ppt/slides/slide45.xml" Id="R67d8c598cc944573"/><Relationship Type="http://schemas.openxmlformats.org/officeDocument/2006/relationships/slide" Target="/ppt/slides/slide46.xml" Id="R1eb26b5517b248e8"/><Relationship Type="http://schemas.openxmlformats.org/officeDocument/2006/relationships/slide" Target="/ppt/slides/slide47.xml" Id="Rccd7c969ddd04e70"/><Relationship Type="http://schemas.openxmlformats.org/officeDocument/2006/relationships/slide" Target="/ppt/slides/slide48.xml" Id="R3b95a37322d84d7a"/><Relationship Type="http://schemas.openxmlformats.org/officeDocument/2006/relationships/slide" Target="/ppt/slides/slide49.xml" Id="Ra2720d12b02a4d2e"/><Relationship Type="http://schemas.openxmlformats.org/officeDocument/2006/relationships/slide" Target="/ppt/slides/slide50.xml" Id="R60665380351a448d"/><Relationship Type="http://schemas.openxmlformats.org/officeDocument/2006/relationships/slide" Target="/ppt/slides/slide51.xml" Id="R5454272a67da420f"/><Relationship Type="http://schemas.openxmlformats.org/officeDocument/2006/relationships/slide" Target="/ppt/slides/slide52.xml" Id="Rd66a5a24ef4b40e2"/><Relationship Type="http://schemas.openxmlformats.org/officeDocument/2006/relationships/slide" Target="/ppt/slides/slide53.xml" Id="Rd2f603b6364a4796"/><Relationship Type="http://schemas.openxmlformats.org/officeDocument/2006/relationships/slide" Target="/ppt/slides/slide54.xml" Id="R6a325aa935044896"/><Relationship Type="http://schemas.openxmlformats.org/officeDocument/2006/relationships/slide" Target="/ppt/slides/slide55.xml" Id="R6e9ad1d138674f26"/><Relationship Type="http://schemas.openxmlformats.org/officeDocument/2006/relationships/slide" Target="/ppt/slides/slide56.xml" Id="Rd80410079ca242a8"/><Relationship Type="http://schemas.openxmlformats.org/officeDocument/2006/relationships/slide" Target="/ppt/slides/slide57.xml" Id="R70259b5f18ac42a5"/><Relationship Type="http://schemas.openxmlformats.org/officeDocument/2006/relationships/slide" Target="/ppt/slides/slide58.xml" Id="R794ac5bda7ac4683"/><Relationship Type="http://schemas.openxmlformats.org/officeDocument/2006/relationships/slide" Target="/ppt/slides/slide59.xml" Id="R37de557fb83d436d"/><Relationship Type="http://schemas.openxmlformats.org/officeDocument/2006/relationships/slide" Target="/ppt/slides/slide60.xml" Id="R0e01e76755974747"/><Relationship Type="http://schemas.openxmlformats.org/officeDocument/2006/relationships/slide" Target="/ppt/slides/slide61.xml" Id="Ra5023b7cafe44586"/><Relationship Type="http://schemas.openxmlformats.org/officeDocument/2006/relationships/slide" Target="/ppt/slides/slide62.xml" Id="Rf9b5167a70ad485d"/><Relationship Type="http://schemas.openxmlformats.org/officeDocument/2006/relationships/slide" Target="/ppt/slides/slide63.xml" Id="R23310a1e152a4b32"/><Relationship Type="http://schemas.openxmlformats.org/officeDocument/2006/relationships/slide" Target="/ppt/slides/slide64.xml" Id="R45be1e1366d24b41"/><Relationship Type="http://schemas.openxmlformats.org/officeDocument/2006/relationships/slide" Target="/ppt/slides/slide65.xml" Id="Rdc6c3fe71d584ca0"/><Relationship Type="http://schemas.openxmlformats.org/officeDocument/2006/relationships/slide" Target="/ppt/slides/slide66.xml" Id="Rbc00f84ba5814a48"/><Relationship Type="http://schemas.openxmlformats.org/officeDocument/2006/relationships/slide" Target="/ppt/slides/slide67.xml" Id="R172a24668b0d4fe1"/><Relationship Type="http://schemas.openxmlformats.org/officeDocument/2006/relationships/slide" Target="/ppt/slides/slide68.xml" Id="R2f31dac835264c79"/><Relationship Type="http://schemas.openxmlformats.org/officeDocument/2006/relationships/slide" Target="/ppt/slides/slide69.xml" Id="R26fb50927cf540cd"/><Relationship Type="http://schemas.openxmlformats.org/officeDocument/2006/relationships/slide" Target="/ppt/slides/slide70.xml" Id="R535b2e54d2244724"/><Relationship Type="http://schemas.openxmlformats.org/officeDocument/2006/relationships/slide" Target="/ppt/slides/slide71.xml" Id="R914f2a7e3c8d46ea"/><Relationship Type="http://schemas.openxmlformats.org/officeDocument/2006/relationships/slide" Target="/ppt/slides/slide72.xml" Id="R6a5776ef578e42f3"/><Relationship Type="http://schemas.openxmlformats.org/officeDocument/2006/relationships/slide" Target="/ppt/slides/slide73.xml" Id="R5911e125025b4fc4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7d7843b7d241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de56c481024759" /><Relationship Type="http://schemas.openxmlformats.org/officeDocument/2006/relationships/notesMaster" Target="/ppt/notesMasters/notesMaster1.xml" Id="R8e6faf3b742d44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0852a52eba476b" /><Relationship Type="http://schemas.openxmlformats.org/officeDocument/2006/relationships/notesMaster" Target="/ppt/notesMasters/notesMaster1.xml" Id="R9dcc2c4996ee4e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e1ee8d12c14ce0" /><Relationship Type="http://schemas.openxmlformats.org/officeDocument/2006/relationships/notesMaster" Target="/ppt/notesMasters/notesMaster1.xml" Id="Raed34fee7c9346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f04c663f1f4003" /><Relationship Type="http://schemas.openxmlformats.org/officeDocument/2006/relationships/notesMaster" Target="/ppt/notesMasters/notesMaster1.xml" Id="Ra20fe127d1f24d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f1a6f19a6748c6" /><Relationship Type="http://schemas.openxmlformats.org/officeDocument/2006/relationships/notesMaster" Target="/ppt/notesMasters/notesMaster1.xml" Id="R7a8a24fb4a1d40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1c15305466483f" /><Relationship Type="http://schemas.openxmlformats.org/officeDocument/2006/relationships/notesMaster" Target="/ppt/notesMasters/notesMaster1.xml" Id="R3d58a11957d74e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8d8519df294cf9" /><Relationship Type="http://schemas.openxmlformats.org/officeDocument/2006/relationships/notesMaster" Target="/ppt/notesMasters/notesMaster1.xml" Id="R57c5bd04beb84c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d2032275f84683" /><Relationship Type="http://schemas.openxmlformats.org/officeDocument/2006/relationships/notesMaster" Target="/ppt/notesMasters/notesMaster1.xml" Id="R42b35920b6c64c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6bff963e914ea4" /><Relationship Type="http://schemas.openxmlformats.org/officeDocument/2006/relationships/notesMaster" Target="/ppt/notesMasters/notesMaster1.xml" Id="R398113522fec4c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13a710a6a64a9a" /><Relationship Type="http://schemas.openxmlformats.org/officeDocument/2006/relationships/notesMaster" Target="/ppt/notesMasters/notesMaster1.xml" Id="Rc58bfe2652cd40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4620c804e7d45d4" /><Relationship Type="http://schemas.openxmlformats.org/officeDocument/2006/relationships/notesMaster" Target="/ppt/notesMasters/notesMaster1.xml" Id="R86ddb9df70c1465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2073e2394644c8" /><Relationship Type="http://schemas.openxmlformats.org/officeDocument/2006/relationships/notesMaster" Target="/ppt/notesMasters/notesMaster1.xml" Id="Re151b120012e40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944eef26269483c" /><Relationship Type="http://schemas.openxmlformats.org/officeDocument/2006/relationships/notesMaster" Target="/ppt/notesMasters/notesMaster1.xml" Id="R0d14c5f1c2164fe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26ef084a62a4c31" /><Relationship Type="http://schemas.openxmlformats.org/officeDocument/2006/relationships/notesMaster" Target="/ppt/notesMasters/notesMaster1.xml" Id="Raa7639893fba49c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510dc1eaef4640" /><Relationship Type="http://schemas.openxmlformats.org/officeDocument/2006/relationships/notesMaster" Target="/ppt/notesMasters/notesMaster1.xml" Id="R859d931fd63f4e9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dab8e57ab364bef" /><Relationship Type="http://schemas.openxmlformats.org/officeDocument/2006/relationships/notesMaster" Target="/ppt/notesMasters/notesMaster1.xml" Id="R9d9428d1ef764f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db1c9b01d1407c" /><Relationship Type="http://schemas.openxmlformats.org/officeDocument/2006/relationships/notesMaster" Target="/ppt/notesMasters/notesMaster1.xml" Id="Rac379bc6e6fa4a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44c568842742c4" /><Relationship Type="http://schemas.openxmlformats.org/officeDocument/2006/relationships/notesMaster" Target="/ppt/notesMasters/notesMaster1.xml" Id="Rcd715e59a5c943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ba5a59de2bb4dc7" /><Relationship Type="http://schemas.openxmlformats.org/officeDocument/2006/relationships/notesMaster" Target="/ppt/notesMasters/notesMaster1.xml" Id="Rd1a709987c91428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bd199a3b59f48e2" /><Relationship Type="http://schemas.openxmlformats.org/officeDocument/2006/relationships/notesMaster" Target="/ppt/notesMasters/notesMaster1.xml" Id="R9ca46e1b00b747b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836940fd7804429" /><Relationship Type="http://schemas.openxmlformats.org/officeDocument/2006/relationships/notesMaster" Target="/ppt/notesMasters/notesMaster1.xml" Id="R7627bd004b944c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5eae2d1e42e4681" /><Relationship Type="http://schemas.openxmlformats.org/officeDocument/2006/relationships/notesMaster" Target="/ppt/notesMasters/notesMaster1.xml" Id="Rd33f8cfd518b4c7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ccd868513a24469" /><Relationship Type="http://schemas.openxmlformats.org/officeDocument/2006/relationships/notesMaster" Target="/ppt/notesMasters/notesMaster1.xml" Id="Rfbdbc7404d77481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eccd18a4c174870" /><Relationship Type="http://schemas.openxmlformats.org/officeDocument/2006/relationships/notesMaster" Target="/ppt/notesMasters/notesMaster1.xml" Id="R1cf586a7e85f440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a3ef0a5b689460b" /><Relationship Type="http://schemas.openxmlformats.org/officeDocument/2006/relationships/notesMaster" Target="/ppt/notesMasters/notesMaster1.xml" Id="R52d9b1ec63d04fd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a423cd348754aaa" /><Relationship Type="http://schemas.openxmlformats.org/officeDocument/2006/relationships/notesMaster" Target="/ppt/notesMasters/notesMaster1.xml" Id="Raa393e0faa9747e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31a9cf48ec54bb2" /><Relationship Type="http://schemas.openxmlformats.org/officeDocument/2006/relationships/notesMaster" Target="/ppt/notesMasters/notesMaster1.xml" Id="R5aa30136fa4f46a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70a32a9261c4dfd" /><Relationship Type="http://schemas.openxmlformats.org/officeDocument/2006/relationships/notesMaster" Target="/ppt/notesMasters/notesMaster1.xml" Id="R616b7c31ad9e487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deb7f09ab3f4bd5" /><Relationship Type="http://schemas.openxmlformats.org/officeDocument/2006/relationships/notesMaster" Target="/ppt/notesMasters/notesMaster1.xml" Id="R626fb67fcf22401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ea7bc453757453e" /><Relationship Type="http://schemas.openxmlformats.org/officeDocument/2006/relationships/notesMaster" Target="/ppt/notesMasters/notesMaster1.xml" Id="Rf1d50cc3f525499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8bdf8a1eeed4428" /><Relationship Type="http://schemas.openxmlformats.org/officeDocument/2006/relationships/notesMaster" Target="/ppt/notesMasters/notesMaster1.xml" Id="Rb4140df7c8324d0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5672fa04d6642bb" /><Relationship Type="http://schemas.openxmlformats.org/officeDocument/2006/relationships/notesMaster" Target="/ppt/notesMasters/notesMaster1.xml" Id="Re9c81c983f3545b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00956c010164ba2" /><Relationship Type="http://schemas.openxmlformats.org/officeDocument/2006/relationships/notesMaster" Target="/ppt/notesMasters/notesMaster1.xml" Id="Rd4511cc687714e8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eddcadb609b4a4b" /><Relationship Type="http://schemas.openxmlformats.org/officeDocument/2006/relationships/notesMaster" Target="/ppt/notesMasters/notesMaster1.xml" Id="Rc23c1649f6d9414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ff593996a214971" /><Relationship Type="http://schemas.openxmlformats.org/officeDocument/2006/relationships/notesMaster" Target="/ppt/notesMasters/notesMaster1.xml" Id="Raa66ea6d78f64be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cd91fb2ee5c44c5" /><Relationship Type="http://schemas.openxmlformats.org/officeDocument/2006/relationships/notesMaster" Target="/ppt/notesMasters/notesMaster1.xml" Id="R019cba31f7364f1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0b9ea5fc15b4301" /><Relationship Type="http://schemas.openxmlformats.org/officeDocument/2006/relationships/notesMaster" Target="/ppt/notesMasters/notesMaster1.xml" Id="R6620ab8c022c407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af01750bf4b4765" /><Relationship Type="http://schemas.openxmlformats.org/officeDocument/2006/relationships/notesMaster" Target="/ppt/notesMasters/notesMaster1.xml" Id="R6a6d2ef58c8b431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d6721c9612b46f1" /><Relationship Type="http://schemas.openxmlformats.org/officeDocument/2006/relationships/notesMaster" Target="/ppt/notesMasters/notesMaster1.xml" Id="R148ca16d6d7e4f7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a9d31c4cc4742f4" /><Relationship Type="http://schemas.openxmlformats.org/officeDocument/2006/relationships/notesMaster" Target="/ppt/notesMasters/notesMaster1.xml" Id="R9db97195e0fc439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d6c47e17f634cf1" /><Relationship Type="http://schemas.openxmlformats.org/officeDocument/2006/relationships/notesMaster" Target="/ppt/notesMasters/notesMaster1.xml" Id="R72c7bbd64b9446b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6b2e8453a3541a6" /><Relationship Type="http://schemas.openxmlformats.org/officeDocument/2006/relationships/notesMaster" Target="/ppt/notesMasters/notesMaster1.xml" Id="R1c4fd64b2324497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225d1597b134306" /><Relationship Type="http://schemas.openxmlformats.org/officeDocument/2006/relationships/notesMaster" Target="/ppt/notesMasters/notesMaster1.xml" Id="Ra092ae33bd6e4cb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218d65114584c85" /><Relationship Type="http://schemas.openxmlformats.org/officeDocument/2006/relationships/notesMaster" Target="/ppt/notesMasters/notesMaster1.xml" Id="R734c5a34491a4c7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b2aa1eea0dd43d8" /><Relationship Type="http://schemas.openxmlformats.org/officeDocument/2006/relationships/notesMaster" Target="/ppt/notesMasters/notesMaster1.xml" Id="R2e625e9e2d51448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8fe5e563356c4152" /><Relationship Type="http://schemas.openxmlformats.org/officeDocument/2006/relationships/notesMaster" Target="/ppt/notesMasters/notesMaster1.xml" Id="R9b0feae548024b8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f5146a4c58784bc6" /><Relationship Type="http://schemas.openxmlformats.org/officeDocument/2006/relationships/notesMaster" Target="/ppt/notesMasters/notesMaster1.xml" Id="R1db6d01d06db4a3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93de11a67d44e45" /><Relationship Type="http://schemas.openxmlformats.org/officeDocument/2006/relationships/notesMaster" Target="/ppt/notesMasters/notesMaster1.xml" Id="R6c5a33db43684b55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42d96e293ea431b" /><Relationship Type="http://schemas.openxmlformats.org/officeDocument/2006/relationships/notesMaster" Target="/ppt/notesMasters/notesMaster1.xml" Id="R7166c3fe22c041d3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45d66b4d2d2c4190" /><Relationship Type="http://schemas.openxmlformats.org/officeDocument/2006/relationships/notesMaster" Target="/ppt/notesMasters/notesMaster1.xml" Id="R6863ff3e93004d06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37d9f416e98544ec" /><Relationship Type="http://schemas.openxmlformats.org/officeDocument/2006/relationships/notesMaster" Target="/ppt/notesMasters/notesMaster1.xml" Id="Ra38c514d2fe7490e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f3d74ba9d9144888" /><Relationship Type="http://schemas.openxmlformats.org/officeDocument/2006/relationships/notesMaster" Target="/ppt/notesMasters/notesMaster1.xml" Id="R06d9cafd9b604e6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376226ac1b5a4fb4" /><Relationship Type="http://schemas.openxmlformats.org/officeDocument/2006/relationships/notesMaster" Target="/ppt/notesMasters/notesMaster1.xml" Id="R5c4367d9d6524e53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16013f511898403d" /><Relationship Type="http://schemas.openxmlformats.org/officeDocument/2006/relationships/notesMaster" Target="/ppt/notesMasters/notesMaster1.xml" Id="R369721033d274e8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83bb3beb2f2c44da" /><Relationship Type="http://schemas.openxmlformats.org/officeDocument/2006/relationships/notesMaster" Target="/ppt/notesMasters/notesMaster1.xml" Id="Rf31b2a9fa9ac48da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dc793eb1d9a74b20" /><Relationship Type="http://schemas.openxmlformats.org/officeDocument/2006/relationships/notesMaster" Target="/ppt/notesMasters/notesMaster1.xml" Id="R1fbef696b02f4d19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281eea62088a4239" /><Relationship Type="http://schemas.openxmlformats.org/officeDocument/2006/relationships/notesMaster" Target="/ppt/notesMasters/notesMaster1.xml" Id="Rd3e00b4f79074d30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e6c7a350e064ec6" /><Relationship Type="http://schemas.openxmlformats.org/officeDocument/2006/relationships/notesMaster" Target="/ppt/notesMasters/notesMaster1.xml" Id="R925f3e1f3c364878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4aa5948544464e40" /><Relationship Type="http://schemas.openxmlformats.org/officeDocument/2006/relationships/notesMaster" Target="/ppt/notesMasters/notesMaster1.xml" Id="Rda4a42be8f914a6d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643715daf0924e41" /><Relationship Type="http://schemas.openxmlformats.org/officeDocument/2006/relationships/notesMaster" Target="/ppt/notesMasters/notesMaster1.xml" Id="R1d9c1d3bb99748e4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517077cac0374ccb" /><Relationship Type="http://schemas.openxmlformats.org/officeDocument/2006/relationships/notesMaster" Target="/ppt/notesMasters/notesMaster1.xml" Id="R31c35738ac3a4842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361fef91114d48a2" /><Relationship Type="http://schemas.openxmlformats.org/officeDocument/2006/relationships/notesMaster" Target="/ppt/notesMasters/notesMaster1.xml" Id="R62fbdd0db46a474f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f800084fd04e429d" /><Relationship Type="http://schemas.openxmlformats.org/officeDocument/2006/relationships/notesMaster" Target="/ppt/notesMasters/notesMaster1.xml" Id="Rd65324cd7bcd49c9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46b0592b15f54f96" /><Relationship Type="http://schemas.openxmlformats.org/officeDocument/2006/relationships/notesMaster" Target="/ppt/notesMasters/notesMaster1.xml" Id="Rb5b58cab771547b0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e98f7bba6b694de5" /><Relationship Type="http://schemas.openxmlformats.org/officeDocument/2006/relationships/notesMaster" Target="/ppt/notesMasters/notesMaster1.xml" Id="R5ec0e9b2990a4473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d006cc3f323d46aa" /><Relationship Type="http://schemas.openxmlformats.org/officeDocument/2006/relationships/notesMaster" Target="/ppt/notesMasters/notesMaster1.xml" Id="Rf551fb0d715e4a2d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b5772faabee54ab1" /><Relationship Type="http://schemas.openxmlformats.org/officeDocument/2006/relationships/notesMaster" Target="/ppt/notesMasters/notesMaster1.xml" Id="R65c2eba9c21a42e3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3ed674334fcd489a" /><Relationship Type="http://schemas.openxmlformats.org/officeDocument/2006/relationships/notesMaster" Target="/ppt/notesMasters/notesMaster1.xml" Id="Re6b11f7a3a664f85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2ef3bdafa2844afb" /><Relationship Type="http://schemas.openxmlformats.org/officeDocument/2006/relationships/notesMaster" Target="/ppt/notesMasters/notesMaster1.xml" Id="Rc14365cba7544d8f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3122c2b0f45b45ee" /><Relationship Type="http://schemas.openxmlformats.org/officeDocument/2006/relationships/notesMaster" Target="/ppt/notesMasters/notesMaster1.xml" Id="R3eaa0f920eef437a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0304c93b53c44a4c" /><Relationship Type="http://schemas.openxmlformats.org/officeDocument/2006/relationships/notesMaster" Target="/ppt/notesMasters/notesMaster1.xml" Id="R676ca41968894952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2cb4d267c33c4772" /><Relationship Type="http://schemas.openxmlformats.org/officeDocument/2006/relationships/notesMaster" Target="/ppt/notesMasters/notesMaster1.xml" Id="R39d3986fc2974ee1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b10262b227944a8a" /><Relationship Type="http://schemas.openxmlformats.org/officeDocument/2006/relationships/notesMaster" Target="/ppt/notesMasters/notesMaster1.xml" Id="Rfcc5cea8afc04d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39.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49.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59.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69.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70.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71.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72.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assets/lessons/lectures/radio-astronomy/imaging-and-deconvolution-wilner-2014.pdf, page 73.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348ebff7d5a41ff"/><Relationship Type="http://schemas.openxmlformats.org/officeDocument/2006/relationships/image" Target="/ppt/media/image.png" Id="Rbc9290d66aa54492"/><Relationship Type="http://schemas.openxmlformats.org/officeDocument/2006/relationships/notesSlide" Target="/ppt/notesSlides/notesSlide1.xml" Id="R891f22bb0f6945cc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744e10f7fc24e4f"/><Relationship Type="http://schemas.openxmlformats.org/officeDocument/2006/relationships/image" Target="/ppt/media/image2.png" Id="Rc0cfd2139e654a5b"/><Relationship Type="http://schemas.openxmlformats.org/officeDocument/2006/relationships/notesSlide" Target="/ppt/notesSlides/notesSlide2.xml" Id="R918a19c5da62470a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db95b40160940df"/><Relationship Type="http://schemas.openxmlformats.org/officeDocument/2006/relationships/image" Target="/ppt/media/image3.png" Id="R10f9c8b54bb445b6"/><Relationship Type="http://schemas.openxmlformats.org/officeDocument/2006/relationships/notesSlide" Target="/ppt/notesSlides/notesSlide3.xml" Id="R0b4fb5e24131444a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7d43cd2b5c04a7e"/><Relationship Type="http://schemas.openxmlformats.org/officeDocument/2006/relationships/image" Target="/ppt/media/image4.png" Id="R0cbeac94280b4fba"/><Relationship Type="http://schemas.openxmlformats.org/officeDocument/2006/relationships/notesSlide" Target="/ppt/notesSlides/notesSlide4.xml" Id="R7a8881f71cbc49d6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0a74cdc4c2f4da6"/><Relationship Type="http://schemas.openxmlformats.org/officeDocument/2006/relationships/image" Target="/ppt/media/image5.png" Id="R9adfca3c09dd414f"/><Relationship Type="http://schemas.openxmlformats.org/officeDocument/2006/relationships/notesSlide" Target="/ppt/notesSlides/notesSlide5.xml" Id="R282958e439a642b6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ee4dc92517d4a12"/><Relationship Type="http://schemas.openxmlformats.org/officeDocument/2006/relationships/image" Target="/ppt/media/image6.png" Id="Rd63184baf5bf40dc"/><Relationship Type="http://schemas.openxmlformats.org/officeDocument/2006/relationships/notesSlide" Target="/ppt/notesSlides/notesSlide6.xml" Id="Rfa533f918dc74272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92b81d159744921"/><Relationship Type="http://schemas.openxmlformats.org/officeDocument/2006/relationships/image" Target="/ppt/media/image7.png" Id="R376c000c809640a2"/><Relationship Type="http://schemas.openxmlformats.org/officeDocument/2006/relationships/notesSlide" Target="/ppt/notesSlides/notesSlide7.xml" Id="R0219e25aa01d4428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3ae2d38f31c49d8"/><Relationship Type="http://schemas.openxmlformats.org/officeDocument/2006/relationships/image" Target="/ppt/media/image8.png" Id="Rff1ae451b3aa4a9e"/><Relationship Type="http://schemas.openxmlformats.org/officeDocument/2006/relationships/notesSlide" Target="/ppt/notesSlides/notesSlide8.xml" Id="R103e3c47d9914881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e54fe5169bb4236"/><Relationship Type="http://schemas.openxmlformats.org/officeDocument/2006/relationships/image" Target="/ppt/media/image9.png" Id="R9a357c2b80f24606"/><Relationship Type="http://schemas.openxmlformats.org/officeDocument/2006/relationships/notesSlide" Target="/ppt/notesSlides/notesSlide9.xml" Id="R59c3359fe29d4fa2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14907d5ddc2426b"/><Relationship Type="http://schemas.openxmlformats.org/officeDocument/2006/relationships/image" Target="/ppt/media/image10.png" Id="R6851576625d04575"/><Relationship Type="http://schemas.openxmlformats.org/officeDocument/2006/relationships/notesSlide" Target="/ppt/notesSlides/notesSlide10.xml" Id="Reb4967733f014e50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14f39c426df49b6"/><Relationship Type="http://schemas.openxmlformats.org/officeDocument/2006/relationships/image" Target="/ppt/media/image11.png" Id="R27e923b9a79b4dbd"/><Relationship Type="http://schemas.openxmlformats.org/officeDocument/2006/relationships/notesSlide" Target="/ppt/notesSlides/notesSlide11.xml" Id="Rbda18e54b15048dd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301577141314b09"/><Relationship Type="http://schemas.openxmlformats.org/officeDocument/2006/relationships/image" Target="/ppt/media/image12.png" Id="R7b960aa5b147447d"/><Relationship Type="http://schemas.openxmlformats.org/officeDocument/2006/relationships/notesSlide" Target="/ppt/notesSlides/notesSlide12.xml" Id="Rd6c3792570ed4f0a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79d045d868a43a6"/><Relationship Type="http://schemas.openxmlformats.org/officeDocument/2006/relationships/image" Target="/ppt/media/image13.png" Id="Ra93633293d324d91"/><Relationship Type="http://schemas.openxmlformats.org/officeDocument/2006/relationships/notesSlide" Target="/ppt/notesSlides/notesSlide13.xml" Id="R00a26ae1308042f0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8d34b12a34a42f8"/><Relationship Type="http://schemas.openxmlformats.org/officeDocument/2006/relationships/image" Target="/ppt/media/image14.png" Id="Rc9bf8dd155354f63"/><Relationship Type="http://schemas.openxmlformats.org/officeDocument/2006/relationships/notesSlide" Target="/ppt/notesSlides/notesSlide14.xml" Id="Rd8733167b711472a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6f2638860ce4d90"/><Relationship Type="http://schemas.openxmlformats.org/officeDocument/2006/relationships/image" Target="/ppt/media/image15.png" Id="R2b94063d9b9a4c01"/><Relationship Type="http://schemas.openxmlformats.org/officeDocument/2006/relationships/notesSlide" Target="/ppt/notesSlides/notesSlide15.xml" Id="R9ddd4977f95042f2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573c3b76a354c71"/><Relationship Type="http://schemas.openxmlformats.org/officeDocument/2006/relationships/image" Target="/ppt/media/image16.png" Id="Rded1054a7c594daa"/><Relationship Type="http://schemas.openxmlformats.org/officeDocument/2006/relationships/notesSlide" Target="/ppt/notesSlides/notesSlide16.xml" Id="R89b0b51c75b04b9a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38f583e12704101"/><Relationship Type="http://schemas.openxmlformats.org/officeDocument/2006/relationships/image" Target="/ppt/media/image17.png" Id="Rfc1fe80257644940"/><Relationship Type="http://schemas.openxmlformats.org/officeDocument/2006/relationships/notesSlide" Target="/ppt/notesSlides/notesSlide17.xml" Id="R4ee5f48113314ec9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e84bbb5631e46a4"/><Relationship Type="http://schemas.openxmlformats.org/officeDocument/2006/relationships/image" Target="/ppt/media/image18.png" Id="R6288b0e17bdf4eec"/><Relationship Type="http://schemas.openxmlformats.org/officeDocument/2006/relationships/notesSlide" Target="/ppt/notesSlides/notesSlide18.xml" Id="Ra8e88fa9debe4593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8577e57079f4fe4"/><Relationship Type="http://schemas.openxmlformats.org/officeDocument/2006/relationships/image" Target="/ppt/media/image19.png" Id="Rfe91dc12c7ec4089"/><Relationship Type="http://schemas.openxmlformats.org/officeDocument/2006/relationships/notesSlide" Target="/ppt/notesSlides/notesSlide19.xml" Id="R4c9ff619e1bc46dd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5b49daa41dd4669"/><Relationship Type="http://schemas.openxmlformats.org/officeDocument/2006/relationships/image" Target="/ppt/media/image20.png" Id="R2e5e82be642142c1"/><Relationship Type="http://schemas.openxmlformats.org/officeDocument/2006/relationships/notesSlide" Target="/ppt/notesSlides/notesSlide20.xml" Id="Rdfde3fa2e9f14529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797080001d34b0a"/><Relationship Type="http://schemas.openxmlformats.org/officeDocument/2006/relationships/image" Target="/ppt/media/image21.png" Id="Rf877524d81174e3e"/><Relationship Type="http://schemas.openxmlformats.org/officeDocument/2006/relationships/notesSlide" Target="/ppt/notesSlides/notesSlide21.xml" Id="R581015d822d24155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5c40ef0c2364245"/><Relationship Type="http://schemas.openxmlformats.org/officeDocument/2006/relationships/image" Target="/ppt/media/image22.png" Id="R55a1743474c640c3"/><Relationship Type="http://schemas.openxmlformats.org/officeDocument/2006/relationships/notesSlide" Target="/ppt/notesSlides/notesSlide22.xml" Id="R893b72f2da0345d8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89a51b3704547a7"/><Relationship Type="http://schemas.openxmlformats.org/officeDocument/2006/relationships/image" Target="/ppt/media/image23.png" Id="Red3bb5de0b29492a"/><Relationship Type="http://schemas.openxmlformats.org/officeDocument/2006/relationships/notesSlide" Target="/ppt/notesSlides/notesSlide23.xml" Id="Rf0513f4003714b4e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a3e5a51f856436b"/><Relationship Type="http://schemas.openxmlformats.org/officeDocument/2006/relationships/image" Target="/ppt/media/image24.png" Id="R7ecd4f9ad6a44295"/><Relationship Type="http://schemas.openxmlformats.org/officeDocument/2006/relationships/notesSlide" Target="/ppt/notesSlides/notesSlide24.xml" Id="R8017513afcf34560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8ddbfe11f6e4ee7"/><Relationship Type="http://schemas.openxmlformats.org/officeDocument/2006/relationships/image" Target="/ppt/media/image25.png" Id="R0e90501506ac47ca"/><Relationship Type="http://schemas.openxmlformats.org/officeDocument/2006/relationships/notesSlide" Target="/ppt/notesSlides/notesSlide25.xml" Id="Ref96e2ed94414a93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5d525dd3d804d21"/><Relationship Type="http://schemas.openxmlformats.org/officeDocument/2006/relationships/image" Target="/ppt/media/image26.png" Id="Re5445d7131c7403c"/><Relationship Type="http://schemas.openxmlformats.org/officeDocument/2006/relationships/notesSlide" Target="/ppt/notesSlides/notesSlide26.xml" Id="R79de8125376049a0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23d9abec9c94658"/><Relationship Type="http://schemas.openxmlformats.org/officeDocument/2006/relationships/image" Target="/ppt/media/image27.png" Id="R26b03443a29f44a6"/><Relationship Type="http://schemas.openxmlformats.org/officeDocument/2006/relationships/notesSlide" Target="/ppt/notesSlides/notesSlide27.xml" Id="Rd4a2e940a29244f4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b2760b2315e4b9d"/><Relationship Type="http://schemas.openxmlformats.org/officeDocument/2006/relationships/image" Target="/ppt/media/image28.png" Id="R8e7a3665b1a34101"/><Relationship Type="http://schemas.openxmlformats.org/officeDocument/2006/relationships/notesSlide" Target="/ppt/notesSlides/notesSlide28.xml" Id="R4973c86db48d4d96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5f28b7857ca4b8a"/><Relationship Type="http://schemas.openxmlformats.org/officeDocument/2006/relationships/image" Target="/ppt/media/image29.png" Id="Rf3a9e8dfc9534a42"/><Relationship Type="http://schemas.openxmlformats.org/officeDocument/2006/relationships/notesSlide" Target="/ppt/notesSlides/notesSlide29.xml" Id="R34f81badbbce499e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e6afae98a584ccf"/><Relationship Type="http://schemas.openxmlformats.org/officeDocument/2006/relationships/image" Target="/ppt/media/image30.png" Id="Rf1a26830a47d4410"/><Relationship Type="http://schemas.openxmlformats.org/officeDocument/2006/relationships/notesSlide" Target="/ppt/notesSlides/notesSlide30.xml" Id="Rac530edc3db64ff5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42495d090cb4ce0"/><Relationship Type="http://schemas.openxmlformats.org/officeDocument/2006/relationships/image" Target="/ppt/media/image31.png" Id="R60ced1d7c3f74bc3"/><Relationship Type="http://schemas.openxmlformats.org/officeDocument/2006/relationships/notesSlide" Target="/ppt/notesSlides/notesSlide31.xml" Id="R6aa38ad5207e4b24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8179d66c6cb46ed"/><Relationship Type="http://schemas.openxmlformats.org/officeDocument/2006/relationships/image" Target="/ppt/media/image32.png" Id="R81409048f85c4599"/><Relationship Type="http://schemas.openxmlformats.org/officeDocument/2006/relationships/notesSlide" Target="/ppt/notesSlides/notesSlide32.xml" Id="Rf5af7d5941834102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8326fb59fba4071"/><Relationship Type="http://schemas.openxmlformats.org/officeDocument/2006/relationships/image" Target="/ppt/media/image33.png" Id="R9acce7042fc74bbd"/><Relationship Type="http://schemas.openxmlformats.org/officeDocument/2006/relationships/notesSlide" Target="/ppt/notesSlides/notesSlide33.xml" Id="Rf3ccc29e32934bf0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5b0257ffc83474b"/><Relationship Type="http://schemas.openxmlformats.org/officeDocument/2006/relationships/image" Target="/ppt/media/image34.png" Id="R618820854f7b456c"/><Relationship Type="http://schemas.openxmlformats.org/officeDocument/2006/relationships/notesSlide" Target="/ppt/notesSlides/notesSlide34.xml" Id="R4b6dde1bffa14b52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11a4d2b46334d51"/><Relationship Type="http://schemas.openxmlformats.org/officeDocument/2006/relationships/image" Target="/ppt/media/image35.png" Id="R57cb03eb8afa406d"/><Relationship Type="http://schemas.openxmlformats.org/officeDocument/2006/relationships/notesSlide" Target="/ppt/notesSlides/notesSlide35.xml" Id="R9bae6604a46140c9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4b8886443e7407b"/><Relationship Type="http://schemas.openxmlformats.org/officeDocument/2006/relationships/image" Target="/ppt/media/image36.png" Id="R9f951203aa7643fb"/><Relationship Type="http://schemas.openxmlformats.org/officeDocument/2006/relationships/notesSlide" Target="/ppt/notesSlides/notesSlide36.xml" Id="Rfd5efbf3ed98436f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7b179b7c66d4480"/><Relationship Type="http://schemas.openxmlformats.org/officeDocument/2006/relationships/image" Target="/ppt/media/image37.png" Id="Rd0851a1b33e74a55"/><Relationship Type="http://schemas.openxmlformats.org/officeDocument/2006/relationships/notesSlide" Target="/ppt/notesSlides/notesSlide37.xml" Id="Rca764d847eb345a2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0bc37a9684b4a5c"/><Relationship Type="http://schemas.openxmlformats.org/officeDocument/2006/relationships/image" Target="/ppt/media/image38.png" Id="Rc6d12f755e614dc6"/><Relationship Type="http://schemas.openxmlformats.org/officeDocument/2006/relationships/notesSlide" Target="/ppt/notesSlides/notesSlide38.xml" Id="Re6c3c2a3c5e84c73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3ae11da57c94d23"/><Relationship Type="http://schemas.openxmlformats.org/officeDocument/2006/relationships/image" Target="/ppt/media/image39.png" Id="Rcf624fecf2d747e8"/><Relationship Type="http://schemas.openxmlformats.org/officeDocument/2006/relationships/notesSlide" Target="/ppt/notesSlides/notesSlide39.xml" Id="Raff440df567a4c44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047c132f8a34531"/><Relationship Type="http://schemas.openxmlformats.org/officeDocument/2006/relationships/image" Target="/ppt/media/image40.png" Id="R59c07d63b257453e"/><Relationship Type="http://schemas.openxmlformats.org/officeDocument/2006/relationships/notesSlide" Target="/ppt/notesSlides/notesSlide40.xml" Id="R87ae1db33bdf4df6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a9f9f14e3a54c6b"/><Relationship Type="http://schemas.openxmlformats.org/officeDocument/2006/relationships/image" Target="/ppt/media/image41.png" Id="Rad5bd22964ed40be"/><Relationship Type="http://schemas.openxmlformats.org/officeDocument/2006/relationships/notesSlide" Target="/ppt/notesSlides/notesSlide41.xml" Id="Rf9f6a4d980a843b0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46e3666d195479d"/><Relationship Type="http://schemas.openxmlformats.org/officeDocument/2006/relationships/image" Target="/ppt/media/image42.png" Id="R2dfb9e808b364464"/><Relationship Type="http://schemas.openxmlformats.org/officeDocument/2006/relationships/notesSlide" Target="/ppt/notesSlides/notesSlide42.xml" Id="Rcd826ef58c4e4b21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3596a5eb4474439"/><Relationship Type="http://schemas.openxmlformats.org/officeDocument/2006/relationships/image" Target="/ppt/media/image43.png" Id="R8e95b6a07b6a4475"/><Relationship Type="http://schemas.openxmlformats.org/officeDocument/2006/relationships/notesSlide" Target="/ppt/notesSlides/notesSlide43.xml" Id="Rf7680c8de74a496c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cdf2745a2c44598"/><Relationship Type="http://schemas.openxmlformats.org/officeDocument/2006/relationships/image" Target="/ppt/media/image44.png" Id="R6a44fbbc7fae4e14"/><Relationship Type="http://schemas.openxmlformats.org/officeDocument/2006/relationships/notesSlide" Target="/ppt/notesSlides/notesSlide44.xml" Id="Re65c4e3919944a09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1c81fb376ba4a5c"/><Relationship Type="http://schemas.openxmlformats.org/officeDocument/2006/relationships/image" Target="/ppt/media/image45.png" Id="R9ac244b7f44f4ff6"/><Relationship Type="http://schemas.openxmlformats.org/officeDocument/2006/relationships/notesSlide" Target="/ppt/notesSlides/notesSlide45.xml" Id="R3fd4bf41882941ee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391d7a81faa4052"/><Relationship Type="http://schemas.openxmlformats.org/officeDocument/2006/relationships/image" Target="/ppt/media/image46.png" Id="R798d8078f5be4af0"/><Relationship Type="http://schemas.openxmlformats.org/officeDocument/2006/relationships/notesSlide" Target="/ppt/notesSlides/notesSlide46.xml" Id="Ra83cebc21fac430b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5ca4bd23e6e4d45"/><Relationship Type="http://schemas.openxmlformats.org/officeDocument/2006/relationships/image" Target="/ppt/media/image47.png" Id="R03f94a045d774a02"/><Relationship Type="http://schemas.openxmlformats.org/officeDocument/2006/relationships/notesSlide" Target="/ppt/notesSlides/notesSlide47.xml" Id="R21c657e3a5e149ac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f76c685d848484b"/><Relationship Type="http://schemas.openxmlformats.org/officeDocument/2006/relationships/image" Target="/ppt/media/image48.png" Id="R8293c646d847422b"/><Relationship Type="http://schemas.openxmlformats.org/officeDocument/2006/relationships/notesSlide" Target="/ppt/notesSlides/notesSlide48.xml" Id="Ra6d6e89e794440cf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fdba2c61c864e57"/><Relationship Type="http://schemas.openxmlformats.org/officeDocument/2006/relationships/image" Target="/ppt/media/image49.png" Id="R490d1e934ec74dc4"/><Relationship Type="http://schemas.openxmlformats.org/officeDocument/2006/relationships/notesSlide" Target="/ppt/notesSlides/notesSlide49.xml" Id="R790144abb7b44619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ec59752096b4d2f"/><Relationship Type="http://schemas.openxmlformats.org/officeDocument/2006/relationships/image" Target="/ppt/media/image50.png" Id="Re1c37eae48a74dce"/><Relationship Type="http://schemas.openxmlformats.org/officeDocument/2006/relationships/notesSlide" Target="/ppt/notesSlides/notesSlide50.xml" Id="Rf288f4eaeed54604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372741aab3e413e"/><Relationship Type="http://schemas.openxmlformats.org/officeDocument/2006/relationships/image" Target="/ppt/media/image51.png" Id="R9c1dea7a9f4f4f9a"/><Relationship Type="http://schemas.openxmlformats.org/officeDocument/2006/relationships/notesSlide" Target="/ppt/notesSlides/notesSlide51.xml" Id="Rd23f6a18a7bd4832"/></Relationships>
</file>

<file path=ppt/slides/_rels/slide5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723c6be335f4845"/><Relationship Type="http://schemas.openxmlformats.org/officeDocument/2006/relationships/image" Target="/ppt/media/image52.png" Id="Refb998b370294627"/><Relationship Type="http://schemas.openxmlformats.org/officeDocument/2006/relationships/notesSlide" Target="/ppt/notesSlides/notesSlide52.xml" Id="R42d3637daaed437a"/></Relationships>
</file>

<file path=ppt/slides/_rels/slide5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048580786a9419d"/><Relationship Type="http://schemas.openxmlformats.org/officeDocument/2006/relationships/image" Target="/ppt/media/image53.png" Id="R60f9448229c14e41"/><Relationship Type="http://schemas.openxmlformats.org/officeDocument/2006/relationships/notesSlide" Target="/ppt/notesSlides/notesSlide53.xml" Id="Rfac8f29a244a46c6"/></Relationships>
</file>

<file path=ppt/slides/_rels/slide5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a97cdf080a845e9"/><Relationship Type="http://schemas.openxmlformats.org/officeDocument/2006/relationships/image" Target="/ppt/media/image54.png" Id="Rf5d60632f9cf4040"/><Relationship Type="http://schemas.openxmlformats.org/officeDocument/2006/relationships/notesSlide" Target="/ppt/notesSlides/notesSlide54.xml" Id="Rcadd021aa9094646"/></Relationships>
</file>

<file path=ppt/slides/_rels/slide5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93e6dbca35a4e55"/><Relationship Type="http://schemas.openxmlformats.org/officeDocument/2006/relationships/image" Target="/ppt/media/image55.png" Id="Rfd2aa2c3784a4079"/><Relationship Type="http://schemas.openxmlformats.org/officeDocument/2006/relationships/notesSlide" Target="/ppt/notesSlides/notesSlide55.xml" Id="R8a983ae6f58544ab"/></Relationships>
</file>

<file path=ppt/slides/_rels/slide5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431202314a54099"/><Relationship Type="http://schemas.openxmlformats.org/officeDocument/2006/relationships/image" Target="/ppt/media/image56.png" Id="R5f7d650d092a49eb"/><Relationship Type="http://schemas.openxmlformats.org/officeDocument/2006/relationships/notesSlide" Target="/ppt/notesSlides/notesSlide56.xml" Id="R84b66369ea7e448b"/></Relationships>
</file>

<file path=ppt/slides/_rels/slide5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879b40c0a7841aa"/><Relationship Type="http://schemas.openxmlformats.org/officeDocument/2006/relationships/image" Target="/ppt/media/image57.png" Id="Rbbec8648e5214c32"/><Relationship Type="http://schemas.openxmlformats.org/officeDocument/2006/relationships/notesSlide" Target="/ppt/notesSlides/notesSlide57.xml" Id="R074900a9aea349f5"/></Relationships>
</file>

<file path=ppt/slides/_rels/slide5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2d691a17da445b5"/><Relationship Type="http://schemas.openxmlformats.org/officeDocument/2006/relationships/image" Target="/ppt/media/image58.png" Id="R6e3766acfb824658"/><Relationship Type="http://schemas.openxmlformats.org/officeDocument/2006/relationships/notesSlide" Target="/ppt/notesSlides/notesSlide58.xml" Id="R2d2c64dc3afd438e"/></Relationships>
</file>

<file path=ppt/slides/_rels/slide5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cdced4cc46d4589"/><Relationship Type="http://schemas.openxmlformats.org/officeDocument/2006/relationships/image" Target="/ppt/media/image59.png" Id="R5363dddc38404ce0"/><Relationship Type="http://schemas.openxmlformats.org/officeDocument/2006/relationships/notesSlide" Target="/ppt/notesSlides/notesSlide59.xml" Id="Rdfb8feea37ae45b0"/></Relationships>
</file>

<file path=ppt/slides/_rels/slide6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7a108e335cd44c7"/><Relationship Type="http://schemas.openxmlformats.org/officeDocument/2006/relationships/image" Target="/ppt/media/image60.png" Id="Rd11d75176bb24e83"/><Relationship Type="http://schemas.openxmlformats.org/officeDocument/2006/relationships/notesSlide" Target="/ppt/notesSlides/notesSlide60.xml" Id="R9eedde0cb6574895"/></Relationships>
</file>

<file path=ppt/slides/_rels/slide6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11a099a1ca846ce"/><Relationship Type="http://schemas.openxmlformats.org/officeDocument/2006/relationships/image" Target="/ppt/media/image61.png" Id="R09a8315c677d4575"/><Relationship Type="http://schemas.openxmlformats.org/officeDocument/2006/relationships/notesSlide" Target="/ppt/notesSlides/notesSlide61.xml" Id="R6c92bb364ca44bae"/></Relationships>
</file>

<file path=ppt/slides/_rels/slide6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3a01555ce58417c"/><Relationship Type="http://schemas.openxmlformats.org/officeDocument/2006/relationships/image" Target="/ppt/media/image62.png" Id="Rfe3b7c41b6044202"/><Relationship Type="http://schemas.openxmlformats.org/officeDocument/2006/relationships/notesSlide" Target="/ppt/notesSlides/notesSlide62.xml" Id="Rb1677525032041fc"/></Relationships>
</file>

<file path=ppt/slides/_rels/slide6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d55bb82f7b24388"/><Relationship Type="http://schemas.openxmlformats.org/officeDocument/2006/relationships/image" Target="/ppt/media/image63.png" Id="R847eb7f317424bc6"/><Relationship Type="http://schemas.openxmlformats.org/officeDocument/2006/relationships/notesSlide" Target="/ppt/notesSlides/notesSlide63.xml" Id="R80ac6af1980343e8"/></Relationships>
</file>

<file path=ppt/slides/_rels/slide6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ff723de03034038"/><Relationship Type="http://schemas.openxmlformats.org/officeDocument/2006/relationships/image" Target="/ppt/media/image64.png" Id="R5d2ff6c7f6ed48d6"/><Relationship Type="http://schemas.openxmlformats.org/officeDocument/2006/relationships/notesSlide" Target="/ppt/notesSlides/notesSlide64.xml" Id="R5eea42574ed0482c"/></Relationships>
</file>

<file path=ppt/slides/_rels/slide6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8846ccbe85d40ff"/><Relationship Type="http://schemas.openxmlformats.org/officeDocument/2006/relationships/image" Target="/ppt/media/image65.png" Id="Rc169500f5ef146eb"/><Relationship Type="http://schemas.openxmlformats.org/officeDocument/2006/relationships/notesSlide" Target="/ppt/notesSlides/notesSlide65.xml" Id="R1a33143643ec42ca"/></Relationships>
</file>

<file path=ppt/slides/_rels/slide6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790d489d3f74254"/><Relationship Type="http://schemas.openxmlformats.org/officeDocument/2006/relationships/image" Target="/ppt/media/image66.png" Id="R8830943b5f84449d"/><Relationship Type="http://schemas.openxmlformats.org/officeDocument/2006/relationships/notesSlide" Target="/ppt/notesSlides/notesSlide66.xml" Id="R509a8137b1494568"/></Relationships>
</file>

<file path=ppt/slides/_rels/slide6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b4d237dc1a44c1a"/><Relationship Type="http://schemas.openxmlformats.org/officeDocument/2006/relationships/image" Target="/ppt/media/image67.png" Id="Re25c7062265f4190"/><Relationship Type="http://schemas.openxmlformats.org/officeDocument/2006/relationships/notesSlide" Target="/ppt/notesSlides/notesSlide67.xml" Id="R1eb4b93c061e4b03"/></Relationships>
</file>

<file path=ppt/slides/_rels/slide6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aa67f2a9a6845ea"/><Relationship Type="http://schemas.openxmlformats.org/officeDocument/2006/relationships/image" Target="/ppt/media/image68.png" Id="R27d63eb672b3429b"/><Relationship Type="http://schemas.openxmlformats.org/officeDocument/2006/relationships/notesSlide" Target="/ppt/notesSlides/notesSlide68.xml" Id="Rd09d997d3b7d45e6"/></Relationships>
</file>

<file path=ppt/slides/_rels/slide6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9b4b3448a9747b4"/><Relationship Type="http://schemas.openxmlformats.org/officeDocument/2006/relationships/image" Target="/ppt/media/image69.png" Id="R31ca416a9cfe4140"/><Relationship Type="http://schemas.openxmlformats.org/officeDocument/2006/relationships/notesSlide" Target="/ppt/notesSlides/notesSlide69.xml" Id="Rfcf2ef3386ec4aed"/></Relationships>
</file>

<file path=ppt/slides/_rels/slide7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eb19adb6b2e4a97"/><Relationship Type="http://schemas.openxmlformats.org/officeDocument/2006/relationships/image" Target="/ppt/media/image70.png" Id="R757797965b314407"/><Relationship Type="http://schemas.openxmlformats.org/officeDocument/2006/relationships/notesSlide" Target="/ppt/notesSlides/notesSlide70.xml" Id="Rf651bec5a468406d"/></Relationships>
</file>

<file path=ppt/slides/_rels/slide7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b3ec7878da4ba5"/><Relationship Type="http://schemas.openxmlformats.org/officeDocument/2006/relationships/image" Target="/ppt/media/image71.png" Id="Ra23d1839f5434e38"/><Relationship Type="http://schemas.openxmlformats.org/officeDocument/2006/relationships/notesSlide" Target="/ppt/notesSlides/notesSlide71.xml" Id="Rb92ef6bd50a64c62"/></Relationships>
</file>

<file path=ppt/slides/_rels/slide7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2066fe1940e42f5"/><Relationship Type="http://schemas.openxmlformats.org/officeDocument/2006/relationships/image" Target="/ppt/media/image72.png" Id="R30a7a9ef8ccd48cb"/><Relationship Type="http://schemas.openxmlformats.org/officeDocument/2006/relationships/notesSlide" Target="/ppt/notesSlides/notesSlide72.xml" Id="R20c61f991ae749c4"/></Relationships>
</file>

<file path=ppt/slides/_rels/slide7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755fcded476405f"/><Relationship Type="http://schemas.openxmlformats.org/officeDocument/2006/relationships/image" Target="/ppt/media/image73.png" Id="Rdf93097ff2604ad6"/><Relationship Type="http://schemas.openxmlformats.org/officeDocument/2006/relationships/notesSlide" Target="/ppt/notesSlides/notesSlide73.xml" Id="R52971f917ddf48fd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Imaging and Deconvolution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290d66aa54492"/>
          <ns0:srcRect xmlns:ns0="http://schemas.openxmlformats.org/drawingml/2006/main" l="0" r="0" t="11852" b="2857"/>
          <a:stretch xmlns:a="http://schemas.openxmlformats.org/drawingml/2006/main"/>
        </p:blipFill>
        <p:spPr>
          <a:xfrm xmlns:a="http://schemas.openxmlformats.org/drawingml/2006/main">
            <a:off x="2919424" y="2095500"/>
            <a:ext cx="6353151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4EA58-B306-40B5-95F6-4E9748E6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082" y="4536764"/>
            <a:ext cx="3518163" cy="310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6" b="0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526" b="0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Fourteenth Synthesis Imaging Workshop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9AF2E-227D-4C0B-8A0A-2A4ABE5D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082" y="4835070"/>
            <a:ext cx="1562628" cy="308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2014 May 13– 20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12DAE-1EA8-44D6-9691-ACE82846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848" y="2251592"/>
            <a:ext cx="4623251" cy="263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David J. Wilner (Harvard-Smithsonian Center for Astrophysics) </a:t>
            </a:r>
          </a:p>
        </p:txBody>
      </p:sp>
    </p:spTree>
    <p:extLst>
      <p:ext uri="{BB962C8B-B14F-4D97-AF65-F5344CB8AC3E}">
        <p14:creationId xmlns:p14="http://schemas.microsoft.com/office/powerpoint/2010/main" val="814787446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References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fd2139e654a5b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985332" y="5456885"/>
            <a:ext cx="6221336" cy="55300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132AB-CDDB-494D-9471-3A3AECC28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6871" y="5981405"/>
            <a:ext cx="2058944" cy="178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Fourteenth Synthesis Imaging Workshop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BDFD80-6830-420F-A93B-644B4C9D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6399" y="2095500"/>
            <a:ext cx="86601" cy="277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3049A-71A6-4A2F-B040-5F877F0F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699" y="2112901"/>
            <a:ext cx="3209376" cy="248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Thompson, A.R., Moran, J.M., Swensen, G.W.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A2286-F830-4370-A7FA-2CFA690C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3554" y="2099612"/>
            <a:ext cx="2460412" cy="270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2004                                        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6ADB30-C915-417D-B006-AFB2077A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699" y="2313982"/>
            <a:ext cx="3830177" cy="2588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“Interferometry and Synthesis in Radio Astronomy”,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71343-8708-42A9-B4A6-03F7143C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5688" y="2309232"/>
            <a:ext cx="142687" cy="1803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8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8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DCEBC-474B-42D5-93E3-7F9D3E3D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3115" y="2307450"/>
            <a:ext cx="1591203" cy="269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edition (Wiley-VCH)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9B16F-0512-4746-845B-CCE2C7E5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6399" y="2787304"/>
            <a:ext cx="8652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869BFF-AC23-4252-8E26-5C9362A5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699" y="2802730"/>
            <a:ext cx="3632233" cy="251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previous Synthesis Imaging Workshop proceedings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555F2-FD96-427D-B8AE-87A943FE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466" y="3028873"/>
            <a:ext cx="122315" cy="277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65CE7-AEF8-49CA-B704-640C2BED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608" y="3047153"/>
            <a:ext cx="5112148" cy="2469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1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Perley, R.A., Schwab, F.R., Bridle, A.H. eds. 1989 ASP Conf. Series 6      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06E3E-89A4-4CE0-B0AE-CC5153ED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608" y="3253806"/>
            <a:ext cx="4361218" cy="2481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“Synthesis Imaging in Radio Astronomy” (San Francisco: ASP)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D75A42-66C8-4CD4-9937-49849075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8705" y="3479414"/>
            <a:ext cx="80359" cy="24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94C72C-84AC-4340-A095-3776F409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4239" y="3491293"/>
            <a:ext cx="4560620" cy="229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Ch. 6 Imaging (Sramek &amp; Schwab) and Ch. 8 Deconvolution (Cornwell)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B90CD-E07E-4429-9DE4-448FCC920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466" y="3699939"/>
            <a:ext cx="12219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D752B0-8E7B-4BCE-825E-68D1529D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608" y="3715477"/>
            <a:ext cx="2565066" cy="2511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www.aoc.nrao.edu/events/synthesis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707CA8-6EF8-44FD-BF3F-2D597944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8705" y="3941926"/>
            <a:ext cx="80432" cy="249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805AC0-5AF8-4C4D-ACE7-191380E6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4239" y="3954744"/>
            <a:ext cx="3421136" cy="227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2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lectures by Cornwell 2002 and Bhatnagar 2004, 2006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BA585B-B057-43D0-875B-B580ABD4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6399" y="4163688"/>
            <a:ext cx="8652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2303F-1E9F-4B74-954F-37F26107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699" y="4175121"/>
            <a:ext cx="2974845" cy="258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IRAM Interferometry School proceedings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3AB1C-5095-4870-82A7-7FD2A929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466" y="4405283"/>
            <a:ext cx="12219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0647AA-0E74-47F7-95AE-0B5D27B5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608" y="4420240"/>
            <a:ext cx="3169573" cy="2521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4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www.iram.fr/IRAMFR/IS/IS2008/archive.html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14A76D-EFE6-44FE-8A64-A362A745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8705" y="4647211"/>
            <a:ext cx="80359" cy="24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32699E-A106-4C7B-ABDE-D79AE8CA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4239" y="4661498"/>
            <a:ext cx="4387460" cy="225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10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Ch. 13 Imaging Principles and Ch. 16 Imaging in Practice (Guilloteau)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DAF036-7E5E-4ACD-969D-A7FCD782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8705" y="4869278"/>
            <a:ext cx="80359" cy="24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EFCCC1-888B-49E9-95A8-F98B11E0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4239" y="4881712"/>
            <a:ext cx="1792730" cy="2281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12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lectures by Pety 2004-2012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F23042-614E-4459-BAF3-2DD79780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6399" y="5089803"/>
            <a:ext cx="8652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E705BAE-1242-4342-91B8-C8D596C4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699" y="5106552"/>
            <a:ext cx="4475280" cy="249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many other lectures and pedagogical presentations are available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8832CF-45C0-4269-9733-E383E3C0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466" y="5331416"/>
            <a:ext cx="122199" cy="277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29D06C-7596-4D83-A058-64561221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608" y="5341563"/>
            <a:ext cx="3874917" cy="2601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8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ALMA primer, ATNF, CARMA, ASIAA, e-MERLIN, … </a:t>
            </a:r>
          </a:p>
        </p:txBody>
      </p:sp>
    </p:spTree>
    <p:extLst>
      <p:ext uri="{BB962C8B-B14F-4D97-AF65-F5344CB8AC3E}">
        <p14:creationId xmlns:p14="http://schemas.microsoft.com/office/powerpoint/2010/main" val="2142985214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Visibility and Sky Brightness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9c8b54bb445b6"/>
          <ns0:srcRect xmlns:ns0="http://schemas.openxmlformats.org/drawingml/2006/main" l="0" r="0" t="32804" b="3386"/>
          <a:stretch xmlns:a="http://schemas.openxmlformats.org/drawingml/2006/main"/>
        </p:blipFill>
        <p:spPr>
          <a:xfrm xmlns:a="http://schemas.openxmlformats.org/drawingml/2006/main">
            <a:off x="2915042" y="2961881"/>
            <a:ext cx="6361917" cy="304463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D3844-0A96-473A-90A0-C5F4BF53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9158" y="3470018"/>
            <a:ext cx="245040" cy="159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D0A6A-1EC2-49AB-AF51-5BA5A5F7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584" y="3464345"/>
            <a:ext cx="82281" cy="169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2FCB2-E66B-4EE9-9E2A-B7708FEE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294" y="5977381"/>
            <a:ext cx="2105469" cy="1821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9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9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Fourteenth Synthesis Imaging Workshop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DDBBE-E5A0-4DC2-92D1-9A9B5409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3137" y="2095500"/>
            <a:ext cx="88484" cy="2833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7B373-A287-4F9C-B5D3-9FD6BB7E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709" y="2119937"/>
            <a:ext cx="5418605" cy="242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9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V(u,v), the complex visibility function, is the 2D Fourier transform of T(l,m), the  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820C3B-B603-4A71-AE42-938530E8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709" y="2333894"/>
            <a:ext cx="5488724" cy="2397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sky brightness distribution (for incoherent source, small field of view, far field, etc.)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D3C5F-2BB8-4B80-922B-EA15AF64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3137" y="2563986"/>
            <a:ext cx="5161910" cy="269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[for derivation from van Cittert-Zernike theorem, see TMS Ch. 14]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13C42-57BF-4A7C-9EA2-1D4581E7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3137" y="3049964"/>
            <a:ext cx="88484" cy="2833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A643C-3A5B-4D2B-BD51-CD96DEC6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709" y="3065231"/>
            <a:ext cx="1137291" cy="2578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mathematically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7AF3A-1B6C-4C68-85DF-71BDB2F6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911" y="4543556"/>
            <a:ext cx="210606" cy="2314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u,v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19A95-30F4-4262-827D-BBE5208B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182" y="4527534"/>
            <a:ext cx="3442708" cy="2581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are E-W, N-S spatial frequencies [wavelengths]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57F45-E488-4E52-8E60-9166E720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911" y="4780560"/>
            <a:ext cx="225893" cy="249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l,m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3D9FE-3008-4197-8C1E-5193B946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4966" y="4775947"/>
            <a:ext cx="3660250" cy="257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are E-W, N-S angles in the tangent plane [radians]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2CF26-2625-4F7D-AAE6-A5C4A6DD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911" y="5011700"/>
            <a:ext cx="2129767" cy="2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(recall                                ) </a:t>
            </a:r>
          </a:p>
        </p:txBody>
      </p:sp>
    </p:spTree>
    <p:extLst>
      <p:ext uri="{BB962C8B-B14F-4D97-AF65-F5344CB8AC3E}">
        <p14:creationId xmlns:p14="http://schemas.microsoft.com/office/powerpoint/2010/main" val="1833577283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Fourier Transform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beac94280b4fba"/>
          <ns0:srcRect xmlns:ns0="http://schemas.openxmlformats.org/drawingml/2006/main" l="0" r="0" t="9947" b="3386"/>
          <a:stretch xmlns:a="http://schemas.openxmlformats.org/drawingml/2006/main"/>
        </p:blipFill>
        <p:spPr>
          <a:xfrm xmlns:a="http://schemas.openxmlformats.org/drawingml/2006/main">
            <a:off x="2969846" y="2095500"/>
            <a:ext cx="625230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1C53E-DFF0-4312-ABCE-E027BEFD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723" y="2397932"/>
            <a:ext cx="86959" cy="2784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AC20B-A517-43BD-AEB7-EB856A4C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185" y="2413536"/>
            <a:ext cx="4253231" cy="2524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theory states and any well behaved signal (including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E50E3-A13F-47DC-A81C-FC314BAB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185" y="2624918"/>
            <a:ext cx="3539858" cy="247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images) can be expressed as the sum of sinusoids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1C560-FF2D-4BEE-AB4C-5FC32130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4846" y="3126593"/>
            <a:ext cx="808399" cy="1866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Jean Baptiste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B7958-E02C-48E1-9AC7-9B0700C8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122" y="3272433"/>
            <a:ext cx="925333" cy="18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Joseph Fourier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764DA-FE6F-4B3D-A4BC-F98D4A2A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8211" y="3413324"/>
            <a:ext cx="641670" cy="1950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1768-1830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12244-1879-41A4-B30A-9DC0C45D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346" y="3805803"/>
            <a:ext cx="275144" cy="138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signal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99EAC7-ABB2-4106-95EC-FAF04743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9649" y="3817673"/>
            <a:ext cx="482605" cy="138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 sinusoids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D501C-9124-47DD-9335-06AA2AAF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899" y="3817673"/>
            <a:ext cx="215839" cy="138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sum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26299A-3C31-45C6-81C0-11693C5F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933" y="4650847"/>
            <a:ext cx="86959" cy="2784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78794-AA05-4551-83D1-B1344709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395" y="4664028"/>
            <a:ext cx="5149149" cy="256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Fourier transform is the mathematical tool that decomposes a signal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0E6AC0-B11F-471A-B6B7-60ECF8DE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395" y="4871681"/>
            <a:ext cx="2211069" cy="2577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into its sinusoidal components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A117A1-60E9-4A03-8DBF-6F8652FA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8933" y="5103097"/>
            <a:ext cx="86959" cy="2784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C7EC3C-02C1-4E48-A3A2-A4A27176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395" y="5112959"/>
            <a:ext cx="2247105" cy="2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Fourier transform contains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228349-8BD2-4AEE-8ADA-A3C6099A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1314" y="5121375"/>
            <a:ext cx="172427" cy="247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all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A68C8A-B170-46F2-9C33-9CE6267B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7201" y="5114201"/>
            <a:ext cx="2852972" cy="259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of the information of the original signal </a:t>
            </a:r>
          </a:p>
        </p:txBody>
      </p:sp>
    </p:spTree>
    <p:extLst>
      <p:ext uri="{BB962C8B-B14F-4D97-AF65-F5344CB8AC3E}">
        <p14:creationId xmlns:p14="http://schemas.microsoft.com/office/powerpoint/2010/main" val="697660278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Fourier Domain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fca3c09dd414f"/>
          <ns0:srcRect xmlns:ns0="http://schemas.openxmlformats.org/drawingml/2006/main" l="0" r="0" t="12910" b="3386"/>
          <a:stretch xmlns:a="http://schemas.openxmlformats.org/drawingml/2006/main"/>
        </p:blipFill>
        <p:spPr>
          <a:xfrm xmlns:a="http://schemas.openxmlformats.org/drawingml/2006/main">
            <a:off x="2859186" y="2095500"/>
            <a:ext cx="647362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7DC9A-AFFA-4819-81CA-FD0969CD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235" y="2257226"/>
            <a:ext cx="90038" cy="288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9041C-BBD1-40A3-A5DA-9C9ED2F8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2267079"/>
            <a:ext cx="3521664" cy="271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acquire some comfort with the Fourier domain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4806C-EFF0-47ED-A934-F580BD3B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235" y="2509698"/>
            <a:ext cx="90038" cy="288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24162-2448-442C-9D49-87BA2232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2519777"/>
            <a:ext cx="3941261" cy="27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 older texts, functions and their Fourier transforms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F9220-FC9E-401F-9F8A-01D54169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2738053"/>
            <a:ext cx="593828" cy="267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occupy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BC7EA-1003-4C26-997D-BA9AF402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461" y="2746297"/>
            <a:ext cx="423376" cy="2536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upper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E093A-0FF1-4993-86B2-3C59CFB1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8431" y="2740710"/>
            <a:ext cx="383460" cy="26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and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8DD918-789F-4F35-8BE2-AD8AD628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4481" y="2749934"/>
            <a:ext cx="387699" cy="2475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1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lower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D620BE-A2BA-4FB7-9323-9F75473F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116" y="2739595"/>
            <a:ext cx="2648532" cy="264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domains, as if “functions circulated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92826A-F870-452E-9122-EE495E11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2951045"/>
            <a:ext cx="4154309" cy="2724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at ground level and their transforms in the underworld”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A6CF0-52C7-4417-B91E-B81027B2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3170448"/>
            <a:ext cx="1313707" cy="2664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(Bracewell 1965)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543FC3-F641-4A69-9A55-D74591D0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235" y="3660116"/>
            <a:ext cx="90038" cy="288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64E8FD-9DDB-47F6-996F-440C7F49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996" y="3669046"/>
            <a:ext cx="3123536" cy="2734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some properties of the Fourier transform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E7CDA2-2FAE-4CA8-BC57-86D3D120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917" y="3931680"/>
            <a:ext cx="544484" cy="256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adding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9EEE6F-620E-4BE5-816C-FB57E63A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917" y="4186860"/>
            <a:ext cx="548740" cy="2504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scaling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20344-0B88-4392-9EBA-278CFE47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917" y="4429258"/>
            <a:ext cx="589739" cy="265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shifting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6E8045-1203-4282-807A-125A587E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917" y="4676458"/>
            <a:ext cx="1971050" cy="2742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convolution/multiplication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44EF92-77C6-4CB2-9325-66B9FE6F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917" y="4935125"/>
            <a:ext cx="2672360" cy="262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Nyquist-Shannon sampling theorem </a:t>
            </a:r>
          </a:p>
        </p:txBody>
      </p:sp>
    </p:spTree>
    <p:extLst>
      <p:ext uri="{BB962C8B-B14F-4D97-AF65-F5344CB8AC3E}">
        <p14:creationId xmlns:p14="http://schemas.microsoft.com/office/powerpoint/2010/main" val="1446573861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Visibilities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184baf5bf40dc"/>
          <ns0:srcRect xmlns:ns0="http://schemas.openxmlformats.org/drawingml/2006/main" l="0" r="0" t="49947" b="3386"/>
          <a:stretch xmlns:a="http://schemas.openxmlformats.org/drawingml/2006/main"/>
        </p:blipFill>
        <p:spPr>
          <a:xfrm xmlns:a="http://schemas.openxmlformats.org/drawingml/2006/main">
            <a:off x="2779319" y="3837823"/>
            <a:ext cx="6633362" cy="232167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BD7C9-603F-4D7D-B5E5-EDAAD196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154" y="2095500"/>
            <a:ext cx="92336" cy="2957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19CEA8-5580-44B6-B60A-A988AE99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905" y="2115698"/>
            <a:ext cx="419151" cy="262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each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4BBBF-C134-4192-913F-233EE546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52" y="2127640"/>
            <a:ext cx="422127" cy="242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2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192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733C7-5FB7-4AE1-A2E2-2BB58C475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8037" y="2106345"/>
            <a:ext cx="1668016" cy="2776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contains information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FC394-E93B-411B-A451-560A1CBD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5648" y="2096814"/>
            <a:ext cx="273489" cy="2935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on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681FD-CD77-47C1-A9F3-7AA0234A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8872" y="2118699"/>
            <a:ext cx="437790" cy="257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5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65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C351B-640E-4434-A365-509E1C03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0074" y="2126779"/>
            <a:ext cx="805486" cy="243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9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everywhere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69B94-C9BF-4778-A003-9CD2213D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7283" y="2098157"/>
            <a:ext cx="1890194" cy="2913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,                                  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3AE9DC-60FA-482A-A733-85D6D867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905" y="2330741"/>
            <a:ext cx="1399245" cy="272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not just at a given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705A7-35F7-4D6A-B010-3CC2D832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3984" y="2335108"/>
            <a:ext cx="395432" cy="264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A05693-BDE3-4FDA-9B9F-56B629CD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201" y="2327172"/>
            <a:ext cx="3294396" cy="2781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coordinate or within a particular subregion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487398-9AFE-4AE3-9A4F-FF80EEFC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154" y="2833121"/>
            <a:ext cx="92259" cy="2954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EA555-0E8D-4DC3-85B5-8570024F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905" y="2853001"/>
            <a:ext cx="419421" cy="262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9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each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D8F47-615A-4D2B-B672-3FC16F9C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3352" y="2865072"/>
            <a:ext cx="422063" cy="2421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2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192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FAAED-CA29-437C-B51F-0DC4427B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8037" y="2846231"/>
            <a:ext cx="1709943" cy="273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a complex quantity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FDBC2-5435-45A7-A4F6-7FEC6CA5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822" y="3090781"/>
            <a:ext cx="130415" cy="2957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4B5F55-79FE-4A34-8140-15BB1EC1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889" y="3110869"/>
            <a:ext cx="1038951" cy="2622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expressed as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1269E-E4E5-44B4-A9B5-1BD3244A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439" y="3116638"/>
            <a:ext cx="1203098" cy="252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(real, imaginary)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AE7159-C6AD-4ACB-BCE1-D61E0695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9821" y="3090781"/>
            <a:ext cx="253614" cy="2957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or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8AAFAD-98DB-457D-8D9A-8638F68F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250" y="3116602"/>
            <a:ext cx="1370506" cy="252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(amplitude, phase)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72DC5A-C562-44C4-9BF1-964A675C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1428" y="3603451"/>
            <a:ext cx="489128" cy="260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E8C42F-AD02-4747-87B1-CE80B3FA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4877" y="3646335"/>
            <a:ext cx="1212441" cy="252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D74514-4646-4519-A5CD-16D93C5B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7435" y="3647547"/>
            <a:ext cx="933840" cy="24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phase </a:t>
            </a:r>
          </a:p>
        </p:txBody>
      </p:sp>
    </p:spTree>
    <p:extLst>
      <p:ext uri="{BB962C8B-B14F-4D97-AF65-F5344CB8AC3E}">
        <p14:creationId xmlns:p14="http://schemas.microsoft.com/office/powerpoint/2010/main" val="555108029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Example 2D Fourier Transforms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6c000c809640a2"/>
          <ns0:srcRect xmlns:ns0="http://schemas.openxmlformats.org/drawingml/2006/main" l="0" r="0" t="20317" b="3386"/>
          <a:stretch xmlns:a="http://schemas.openxmlformats.org/drawingml/2006/main"/>
        </p:blipFill>
        <p:spPr>
          <a:xfrm xmlns:a="http://schemas.openxmlformats.org/drawingml/2006/main">
            <a:off x="2805874" y="2394133"/>
            <a:ext cx="6580253" cy="376536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A0064-D7D3-4D79-9F66-370E5BCA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0878" y="4502918"/>
            <a:ext cx="679312" cy="2757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7F8BAC-39CA-46FF-AEDD-09497DD4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0878" y="4734866"/>
            <a:ext cx="735244" cy="25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Gaussian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7BF7F-0665-411F-9D2D-C1EFDBC0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5510" y="4512327"/>
            <a:ext cx="679330" cy="27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9B0FE-F9BA-4835-8838-18E1A4C1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5510" y="4744275"/>
            <a:ext cx="735262" cy="254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Gaussian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8D817-4CDC-491B-A79B-9FDE3AF6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399" y="5495109"/>
            <a:ext cx="5124298" cy="2993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narrow features transform into wide features (and vice-versa)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948203-72B7-444D-B5FE-9E3A527E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264" y="2095500"/>
            <a:ext cx="485395" cy="2588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2ECA2B-887F-401E-A152-39A63EE8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902" y="2098623"/>
            <a:ext cx="1202704" cy="250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A67AE-EC86-4D08-A05C-36B4FC93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2982" y="2888084"/>
            <a:ext cx="129433" cy="293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21370-2A88-452C-876A-3B11F416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976" y="2895027"/>
            <a:ext cx="732173" cy="28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function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9F8E40-B1CC-4E43-9007-DAF2CA1E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7650" y="2907543"/>
            <a:ext cx="714424" cy="274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constant </a:t>
            </a:r>
          </a:p>
        </p:txBody>
      </p:sp>
    </p:spTree>
    <p:extLst>
      <p:ext uri="{BB962C8B-B14F-4D97-AF65-F5344CB8AC3E}">
        <p14:creationId xmlns:p14="http://schemas.microsoft.com/office/powerpoint/2010/main" val="1787361370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Example 2D Fourier Transforms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ae451b3aa4a9e"/>
          <ns0:srcRect xmlns:ns0="http://schemas.openxmlformats.org/drawingml/2006/main" l="0" r="0" t="20317" b="3386"/>
          <a:stretch xmlns:a="http://schemas.openxmlformats.org/drawingml/2006/main"/>
        </p:blipFill>
        <p:spPr>
          <a:xfrm xmlns:a="http://schemas.openxmlformats.org/drawingml/2006/main">
            <a:off x="2805874" y="2394133"/>
            <a:ext cx="6580253" cy="376536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4FF80-FF4E-4F8E-8BF1-60E7F362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8912" y="5497129"/>
            <a:ext cx="4286139" cy="2960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sharp edges result in many high spatial frequencies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ACF7B-0BB6-4269-A01D-395486A9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1752" y="2095500"/>
            <a:ext cx="485395" cy="2588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E6478-CF68-49D9-B463-B28B4CDD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6621" y="2098646"/>
            <a:ext cx="1202521" cy="25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60B20-33D2-4C12-9F99-A287FC68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446" y="2892056"/>
            <a:ext cx="710220" cy="284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uniform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1FD68-DDC2-42FD-9766-59F0BE72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436" y="3117980"/>
            <a:ext cx="370302" cy="27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92A2E-5645-474D-9224-23863519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769" y="2920122"/>
            <a:ext cx="537854" cy="2535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Bessel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98B0E-C521-46C9-B6ED-FFD21258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9386" y="3122858"/>
            <a:ext cx="682620" cy="281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function </a:t>
            </a:r>
          </a:p>
        </p:txBody>
      </p:sp>
    </p:spTree>
    <p:extLst>
      <p:ext uri="{BB962C8B-B14F-4D97-AF65-F5344CB8AC3E}">
        <p14:creationId xmlns:p14="http://schemas.microsoft.com/office/powerpoint/2010/main" val="1279609264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Amplitude and Phase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57c2b80f24606"/>
          <ns0:srcRect xmlns:ns0="http://schemas.openxmlformats.org/drawingml/2006/main" l="0" r="0" t="28148" b="3386"/>
          <a:stretch xmlns:a="http://schemas.openxmlformats.org/drawingml/2006/main"/>
        </p:blipFill>
        <p:spPr>
          <a:xfrm xmlns:a="http://schemas.openxmlformats.org/drawingml/2006/main">
            <a:off x="2843012" y="2818733"/>
            <a:ext cx="6505975" cy="334076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B3C25-B2EF-4C82-AF14-8928A99B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046" y="2095500"/>
            <a:ext cx="90487" cy="289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3580B-5665-4E24-BA11-2682488D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8020" y="2107990"/>
            <a:ext cx="4259274" cy="2689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amplitude tells “how much” of a certain spatial frequency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4976E-1B2B-40B3-89A5-4CF9CFC3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046" y="2349233"/>
            <a:ext cx="90487" cy="289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6679F-9150-44CB-9A1E-3A74B350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8020" y="2362687"/>
            <a:ext cx="4717041" cy="267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phase tells “where” this spatial frequency component is located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95F2B-4AE8-4B5E-80C0-3789FD65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6723" y="2634158"/>
            <a:ext cx="1188887" cy="247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7CA28-E66D-4BE2-91F8-8F1C34B5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6200" y="2643992"/>
            <a:ext cx="915877" cy="2415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8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phase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08D92-FF8F-4EDD-9765-D2CA48009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6616" y="2620507"/>
            <a:ext cx="479796" cy="2558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</p:spTree>
    <p:extLst>
      <p:ext uri="{BB962C8B-B14F-4D97-AF65-F5344CB8AC3E}">
        <p14:creationId xmlns:p14="http://schemas.microsoft.com/office/powerpoint/2010/main" val="1683364996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51576625d04575"/>
          <ns0:srcRect xmlns:ns0="http://schemas.openxmlformats.org/drawingml/2006/main" l="0" r="0" t="17989" b="3386"/>
          <a:stretch xmlns:a="http://schemas.openxmlformats.org/drawingml/2006/main"/>
        </p:blipFill>
        <p:spPr>
          <a:xfrm xmlns:a="http://schemas.openxmlformats.org/drawingml/2006/main">
            <a:off x="2650078" y="2095500"/>
            <a:ext cx="6891844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E9DFD2-2D96-4719-8D28-8EE19F86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9129" y="2959266"/>
            <a:ext cx="95854" cy="306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20419-2C4A-42C6-8D85-3B361617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7574" y="2975407"/>
            <a:ext cx="3560177" cy="28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visibility as a function of baseline coordinates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65FEF-CF16-4BA6-BCC0-04B42A17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8016" y="2988985"/>
            <a:ext cx="340876" cy="257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8018C-A383-4AC7-983D-5923F476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0447" y="2968442"/>
            <a:ext cx="2004387" cy="291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the Fourier transform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F8852-9B18-45F5-961C-BBC2D047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7574" y="3202890"/>
            <a:ext cx="5437305" cy="2840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of the sky brightness distribution as a function of the sky coordinates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DA172-A181-4AEA-A729-4F935A8F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4034" y="3208196"/>
            <a:ext cx="410810" cy="2752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90465-177A-448E-B552-62E54517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9129" y="3725600"/>
            <a:ext cx="95854" cy="306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18658-E0DA-4B89-82A3-7C155A4C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7574" y="3744792"/>
            <a:ext cx="916983" cy="274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V(u=0,v=0)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57563-3FD4-468A-B91D-F646D472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2218" y="3737735"/>
            <a:ext cx="1333880" cy="286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is the integral of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4BBDC-54B8-4AE6-945C-DC0C1FB7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213" y="3749003"/>
            <a:ext cx="865607" cy="267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T(l,m)dldm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A0275-27FE-43D4-8EB0-776FDFB7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1466" y="3734196"/>
            <a:ext cx="1538806" cy="292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= total flux density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9EFAA-583B-4657-A4A7-7F7F6827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9129" y="4261987"/>
            <a:ext cx="95934" cy="307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1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682BFB-05A8-4F13-9AB4-D2C33AD5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7574" y="4280581"/>
            <a:ext cx="470246" cy="2762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since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62E8B-CDC8-4028-AE3E-0CFDD3F5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7694" y="4286160"/>
            <a:ext cx="454657" cy="26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ACA1A4-12DE-4C6C-8D80-7FF7CF7F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3840" y="4276733"/>
            <a:ext cx="637737" cy="2827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real,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EC63FE-4ECF-457C-8640-CD5E25816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0322" y="4291288"/>
            <a:ext cx="849356" cy="258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V(-u,-v) = V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23B48E-B250-4DF0-9083-EA642FB2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0739" y="4266305"/>
            <a:ext cx="85939" cy="204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0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00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*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4B5C04-7690-4F4E-A610-50373C1F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171" y="4288146"/>
            <a:ext cx="394537" cy="263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B129F6-8ACE-4E78-9D88-27C023D9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3722" y="4529840"/>
            <a:ext cx="135369" cy="306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2C918C-5C86-4A2F-900C-AECDF928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9896" y="4563051"/>
            <a:ext cx="438472" cy="251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3F0EDD-733F-4CE1-8675-12ACD259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9922" y="4538790"/>
            <a:ext cx="1033233" cy="2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Hermitian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F3C01F-E774-43BF-96C9-B9A1980F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3722" y="4797473"/>
            <a:ext cx="135369" cy="306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0A24E4-1E2D-4926-8C56-B85E98BD2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9896" y="4809629"/>
            <a:ext cx="3205637" cy="2866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get two visibilities for one measurement </a:t>
            </a:r>
          </a:p>
        </p:txBody>
      </p:sp>
    </p:spTree>
    <p:extLst>
      <p:ext uri="{BB962C8B-B14F-4D97-AF65-F5344CB8AC3E}">
        <p14:creationId xmlns:p14="http://schemas.microsoft.com/office/powerpoint/2010/main" val="1571901162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923b9a79b4dbd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44332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960aa5b147447d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75170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3633293d324d91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91440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f8dd155354f63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13343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4063d9b9a4c01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19749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Visibility Concept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1054a7c594daa"/>
          <ns0:srcRect xmlns:ns0="http://schemas.openxmlformats.org/drawingml/2006/main" l="0" r="0" t="15767" b="3386"/>
          <a:stretch xmlns:a="http://schemas.openxmlformats.org/drawingml/2006/main"/>
        </p:blipFill>
        <p:spPr>
          <a:xfrm xmlns:a="http://schemas.openxmlformats.org/drawingml/2006/main">
            <a:off x="2744796" y="2095500"/>
            <a:ext cx="670240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58962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Aperture Synthesis Basics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fe80257644940"/>
          <ns0:srcRect xmlns:ns0="http://schemas.openxmlformats.org/drawingml/2006/main" l="0" r="0" t="32275" b="3386"/>
          <a:stretch xmlns:a="http://schemas.openxmlformats.org/drawingml/2006/main"/>
        </p:blipFill>
        <p:spPr>
          <a:xfrm xmlns:a="http://schemas.openxmlformats.org/drawingml/2006/main">
            <a:off x="2734642" y="2915523"/>
            <a:ext cx="6722715" cy="324397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198300-B40B-46A0-999D-ADDDFC1D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2095500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0D350-7E9A-49DF-94CC-9309B737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2117060"/>
            <a:ext cx="998019" cy="263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idea: sample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8F6B1-1244-4930-9ABD-F8EE910D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872" y="2124731"/>
            <a:ext cx="480031" cy="2506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60712-8311-4898-AB0F-41BE3F03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7414" y="2110955"/>
            <a:ext cx="826994" cy="2736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at enough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A3FCA8-6AB4-4D26-BF91-41C0E79E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3216" y="2124490"/>
            <a:ext cx="332510" cy="251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7D1CD-4369-4A2F-AEA1-FFB6453F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7979" y="2108774"/>
            <a:ext cx="3033545" cy="2772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points using distributed small aperture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A16C9-2BAF-4F2E-8B77-AACB8F90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2337726"/>
            <a:ext cx="4208359" cy="2691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antennas to synthesize a large aperture antenna of size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5A175-F4CB-4796-9439-A7434701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8956" y="2335116"/>
            <a:ext cx="170671" cy="27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C1126-4DEF-454C-9D9F-7ECA328F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1254" y="2437179"/>
            <a:ext cx="231168" cy="179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8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8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max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6C0108-765D-42D0-9760-529D6FEE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4056" y="2355461"/>
            <a:ext cx="135155" cy="23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7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,v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23022-916E-457A-B86E-5D090780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619" y="2437179"/>
            <a:ext cx="231168" cy="179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8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8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max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662AAD-71C9-4EFE-8F1F-5A874319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4421" y="2319591"/>
            <a:ext cx="134931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87944E-4BC5-4BFE-923F-1B6319C3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2843029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60F21-598B-48C7-BD45-78B9522A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2854151"/>
            <a:ext cx="6082190" cy="280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one pair of antennas = one baseline                                                                  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82EC1F-6522-4EF3-838C-EB395639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3104478"/>
            <a:ext cx="2389547" cy="298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                           = two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BA2ABA-4FA9-46FC-8F52-0DF3018F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3411" y="3133084"/>
            <a:ext cx="332510" cy="251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BE1A32-93C4-4CC6-92FD-F525A654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8174" y="3121596"/>
            <a:ext cx="1435964" cy="2702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samples at a time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8355AD-F398-4200-9236-EF007C4A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3366280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4B4729-5BB7-4BF6-966F-C7EEFA56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3379601"/>
            <a:ext cx="3075652" cy="2771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 antennas = N(N-1) samples at a time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6F004B-6900-4899-9742-04C16131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3627318"/>
            <a:ext cx="93580" cy="299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3DDA27-BA6C-46F4-87FC-3F9570D4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3636070"/>
            <a:ext cx="2079193" cy="285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use Earth rotation to fill in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0F6AD9-D049-4760-BF94-590CC978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6268" y="3656490"/>
            <a:ext cx="332576" cy="2511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9252DC-0FB4-42C4-8CC0-066E10C4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031" y="3638529"/>
            <a:ext cx="1317258" cy="281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plane over time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FC49A4-A363-49CD-8C00-4AB0ECDE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3903330"/>
            <a:ext cx="3827476" cy="274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(Sir Martin Ryle, 1974 Nobel Prize in Physics) 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902902-EB60-49E2-9361-0167CC7A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4150783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B3BD53-55F5-49A1-ACAB-0586E4A3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4165800"/>
            <a:ext cx="4584062" cy="274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reconfigure physical layout of N antennas for more samples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7B9A89-EAF6-476F-99DA-3BC6EC1F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4411849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60B019-A63A-4B42-9690-A8B85BC9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4425663"/>
            <a:ext cx="2774119" cy="276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observe at multiple wavelengths for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D2CE749-5D58-4D5A-8DC7-0E7B81C4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2069" y="4440749"/>
            <a:ext cx="332696" cy="2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069C5F-B5DB-44E5-946D-2368DE13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7019" y="4427007"/>
            <a:ext cx="2190027" cy="2741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plane coverage,  for source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4A6D3A-EE87-4B43-A8A9-AAD5B25D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4650646"/>
            <a:ext cx="5652040" cy="275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spectra amenable to simple characterization (“multi-frequency synthesis”)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478E8FB-C620-4641-95C9-DBF2D65E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392" y="5159471"/>
            <a:ext cx="93502" cy="29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8A7CC5-0AC2-4124-A147-BF3FDC43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494" y="5175208"/>
            <a:ext cx="2751655" cy="273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if source is variable, then be careful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F33226-911F-4F74-B2D7-4B724B0F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3019" y="3920717"/>
            <a:ext cx="979354" cy="209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Sir Martin Ryle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B77FB7E-1C49-4866-854E-67378980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7557" y="4077581"/>
            <a:ext cx="689948" cy="209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1918-1984 </a:t>
            </a:r>
          </a:p>
        </p:txBody>
      </p:sp>
    </p:spTree>
    <p:extLst>
      <p:ext uri="{BB962C8B-B14F-4D97-AF65-F5344CB8AC3E}">
        <p14:creationId xmlns:p14="http://schemas.microsoft.com/office/powerpoint/2010/main" val="1782505352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Examples of Aperture Synthesis Telescopes (for Millimeter Wavelengths)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8b0e17bdf4eec"/>
          <ns0:srcRect xmlns:ns0="http://schemas.openxmlformats.org/drawingml/2006/main" l="0" r="0" t="22751" b="3386"/>
          <a:stretch xmlns:a="http://schemas.openxmlformats.org/drawingml/2006/main"/>
        </p:blipFill>
        <p:spPr>
          <a:xfrm xmlns:a="http://schemas.openxmlformats.org/drawingml/2006/main">
            <a:off x="2427920" y="2095500"/>
            <a:ext cx="7336160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6B810-929B-4A5B-A2F6-1E937EFA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4075" y="2218130"/>
            <a:ext cx="1203015" cy="3404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7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Jansky VLA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F1B37-ACCB-4ED1-A6BE-C42D1005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9617" y="4469941"/>
            <a:ext cx="734349" cy="38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ALMA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924C76-8478-422D-AD27-FAF7A5ED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865" y="2494685"/>
            <a:ext cx="564396" cy="356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5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SMA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D81B1-C071-42DD-97A1-E363A7D07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7498" y="4856178"/>
            <a:ext cx="936298" cy="376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4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5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CARMA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C703B-0A1D-4C3F-BC2E-46C94B71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703" y="3649471"/>
            <a:ext cx="1178561" cy="354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IRAM PdBI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5D00C-359A-4811-9279-6362D12B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4016" y="3664652"/>
            <a:ext cx="745354" cy="3912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2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ATCA </a:t>
            </a:r>
          </a:p>
        </p:txBody>
      </p:sp>
    </p:spTree>
    <p:extLst>
      <p:ext uri="{BB962C8B-B14F-4D97-AF65-F5344CB8AC3E}">
        <p14:creationId xmlns:p14="http://schemas.microsoft.com/office/powerpoint/2010/main" val="1087387592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Example of (u,v) plane Sampling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1dc12c7ec4089"/>
          <ns0:srcRect xmlns:ns0="http://schemas.openxmlformats.org/drawingml/2006/main" l="0" r="0" t="28042" b="3386"/>
          <a:stretch xmlns:a="http://schemas.openxmlformats.org/drawingml/2006/main"/>
        </p:blipFill>
        <p:spPr>
          <a:xfrm xmlns:a="http://schemas.openxmlformats.org/drawingml/2006/main">
            <a:off x="2743884" y="2711610"/>
            <a:ext cx="6704231" cy="344789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9B7777-57F6-4860-8688-AF8732C7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536" y="2111736"/>
            <a:ext cx="2961676" cy="271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VEX configuration of 6 SMA antennas,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E926A-1E5B-4EB2-B50F-E2E9C2CD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850" y="2095500"/>
            <a:ext cx="121235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AC654-3EB9-46EF-848E-B52E86F4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8592" y="2108328"/>
            <a:ext cx="2151882" cy="277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= 345 GHz, dec = +22 deg </a:t>
            </a:r>
          </a:p>
        </p:txBody>
      </p:sp>
    </p:spTree>
    <p:extLst>
      <p:ext uri="{BB962C8B-B14F-4D97-AF65-F5344CB8AC3E}">
        <p14:creationId xmlns:p14="http://schemas.microsoft.com/office/powerpoint/2010/main" val="1680926876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Example of (u,v) plane Sampling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5e82be642142c1"/>
          <ns0:srcRect xmlns:ns0="http://schemas.openxmlformats.org/drawingml/2006/main" l="0" r="0" t="28148" b="3386"/>
          <a:stretch xmlns:a="http://schemas.openxmlformats.org/drawingml/2006/main"/>
        </p:blipFill>
        <p:spPr>
          <a:xfrm xmlns:a="http://schemas.openxmlformats.org/drawingml/2006/main">
            <a:off x="2743884" y="2716930"/>
            <a:ext cx="6704231" cy="344257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E8E95E-DBFE-4AC7-88E9-280E849BE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536" y="2111863"/>
            <a:ext cx="3034637" cy="271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EXT configurations of 7 SMA antennas,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515EC-8527-4D95-80A6-AF36961D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8479" y="2095500"/>
            <a:ext cx="121235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9D40E-A8ED-4F3E-8DAC-EA86F54E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1221" y="2108328"/>
            <a:ext cx="2151882" cy="277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= 345 GHz, dec = +22 deg </a:t>
            </a:r>
          </a:p>
        </p:txBody>
      </p:sp>
    </p:spTree>
    <p:extLst>
      <p:ext uri="{BB962C8B-B14F-4D97-AF65-F5344CB8AC3E}">
        <p14:creationId xmlns:p14="http://schemas.microsoft.com/office/powerpoint/2010/main" val="1686556800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Example of (u,v) plane Sampling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7524d81174e3e"/>
          <ns0:srcRect xmlns:ns0="http://schemas.openxmlformats.org/drawingml/2006/main" l="0" r="0" t="28148" b="3386"/>
          <a:stretch xmlns:a="http://schemas.openxmlformats.org/drawingml/2006/main"/>
        </p:blipFill>
        <p:spPr>
          <a:xfrm xmlns:a="http://schemas.openxmlformats.org/drawingml/2006/main">
            <a:off x="2743884" y="2716930"/>
            <a:ext cx="6704231" cy="344257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883BB2-49B1-4F06-A9DB-9DE9521E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536" y="2110450"/>
            <a:ext cx="3127191" cy="2736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COM configurations of 7 SMA antennas,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1BA76-C693-4278-B4BB-CAD4EAC1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1221" y="2095500"/>
            <a:ext cx="121235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E8802A-0D61-4878-95D2-BD465F6E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3963" y="2108328"/>
            <a:ext cx="2151882" cy="277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= 345 GHz, dec = +22 deg </a:t>
            </a:r>
          </a:p>
        </p:txBody>
      </p:sp>
    </p:spTree>
    <p:extLst>
      <p:ext uri="{BB962C8B-B14F-4D97-AF65-F5344CB8AC3E}">
        <p14:creationId xmlns:p14="http://schemas.microsoft.com/office/powerpoint/2010/main" val="1298881947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Example of (u,v) plane Sampling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1743474c640c3"/>
          <ns0:srcRect xmlns:ns0="http://schemas.openxmlformats.org/drawingml/2006/main" l="0" r="0" t="28148" b="3386"/>
          <a:stretch xmlns:a="http://schemas.openxmlformats.org/drawingml/2006/main"/>
        </p:blipFill>
        <p:spPr>
          <a:xfrm xmlns:a="http://schemas.openxmlformats.org/drawingml/2006/main">
            <a:off x="2743884" y="2716930"/>
            <a:ext cx="6704231" cy="344257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4B4E17-0696-4C44-B4EE-ADB9DCA3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536" y="2112603"/>
            <a:ext cx="2645761" cy="270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3 configurations of SMA antennas,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B4962-1026-47E9-B3DB-0CE2CEB5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9634" y="2095500"/>
            <a:ext cx="121235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480F2-372F-4545-85B7-3360925E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376" y="2108328"/>
            <a:ext cx="2151882" cy="277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= 345 GHz, dec = +22 deg </a:t>
            </a:r>
          </a:p>
        </p:txBody>
      </p:sp>
    </p:spTree>
    <p:extLst>
      <p:ext uri="{BB962C8B-B14F-4D97-AF65-F5344CB8AC3E}">
        <p14:creationId xmlns:p14="http://schemas.microsoft.com/office/powerpoint/2010/main" val="1878218123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Implications of (u,v) plane Sampling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bb5de0b29492a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25397" y="2537440"/>
            <a:ext cx="6741206" cy="362206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F56EB7-6179-48E1-A3AF-1008C526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3667" y="2600212"/>
            <a:ext cx="93759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725440-B6B3-4C61-AA72-FB563EE6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462" y="2625447"/>
            <a:ext cx="1148918" cy="25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outer boundary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D2A8F-A489-4979-87D5-CDD69169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2863119"/>
            <a:ext cx="132410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F208D-F0D6-40A3-B130-7B7A23D7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2877659"/>
            <a:ext cx="2540040" cy="275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 information on smaller scales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75826-6C4B-4097-BA6B-B104782E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3125089"/>
            <a:ext cx="132410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E219A6-70E4-4EBA-886C-51AE6B80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3129746"/>
            <a:ext cx="1237677" cy="292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resolution limit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5550D-2FAF-41A6-9CFF-E1A1CA8B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3667" y="3386873"/>
            <a:ext cx="93759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096539-B598-4851-B214-669F912D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462" y="3412268"/>
            <a:ext cx="771410" cy="2578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inner hole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A37BB7-8BD4-4945-A10C-3006FFF7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3649780"/>
            <a:ext cx="132410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0BE40-B74D-4BAE-A360-E2F5BFF4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3663606"/>
            <a:ext cx="2435552" cy="2771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 information on larger scales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83358-2679-4FF1-A399-9416DD3A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3911629"/>
            <a:ext cx="132536" cy="300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2E793-687A-41E3-913A-04FC3C110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3924341"/>
            <a:ext cx="2270455" cy="279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extended structures invisible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71BB1-F86F-4B24-9304-A7A8F6F6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3667" y="4173628"/>
            <a:ext cx="93759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B24FFD-B408-4036-B1A9-35E8B1BF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462" y="4202933"/>
            <a:ext cx="2787218" cy="25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irregular coverage between boundaries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4C1C59-30BA-456A-BD38-EA6741B8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4436535"/>
            <a:ext cx="132410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7F765-72E2-4000-9B75-5CB3A394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4450946"/>
            <a:ext cx="2081638" cy="276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sampling theorem violated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D58964-49E4-452A-9D84-1CB741159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0727" y="4698318"/>
            <a:ext cx="132410" cy="300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2A850-72FF-4967-8D73-8107F8CD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1951" y="4712153"/>
            <a:ext cx="1559008" cy="2771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information missing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EDAFAF-C681-408E-899C-1DD22748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0769" y="2099521"/>
            <a:ext cx="875239" cy="2680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samples of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92AF1B-C2AE-469A-8381-6B416897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6978" y="2109514"/>
            <a:ext cx="481351" cy="251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77FD80-2FC0-402B-A87C-9B750112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9762" y="2095500"/>
            <a:ext cx="4761829" cy="274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are limited by number of antennas and by Earth-sky geometry </a:t>
            </a:r>
          </a:p>
        </p:txBody>
      </p:sp>
    </p:spTree>
    <p:extLst>
      <p:ext uri="{BB962C8B-B14F-4D97-AF65-F5344CB8AC3E}">
        <p14:creationId xmlns:p14="http://schemas.microsoft.com/office/powerpoint/2010/main" val="261196377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Inner and Outer (u,v) Boundaries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d4f9ad6a44295"/>
          <ns0:srcRect xmlns:ns0="http://schemas.openxmlformats.org/drawingml/2006/main" l="0" r="0" t="19788" b="3386"/>
          <a:stretch xmlns:a="http://schemas.openxmlformats.org/drawingml/2006/main"/>
        </p:blipFill>
        <p:spPr>
          <a:xfrm xmlns:a="http://schemas.openxmlformats.org/drawingml/2006/main">
            <a:off x="2774451" y="2331811"/>
            <a:ext cx="6643097" cy="382768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C53F0E-1A8A-4BDA-92EC-DAB1C628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2658" y="2137335"/>
            <a:ext cx="1214245" cy="25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AA2A7-0143-4207-83F6-92CA406B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7961" y="2138568"/>
            <a:ext cx="935118" cy="246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phase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4320A-E056-4EFE-971B-31A6C99D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9982" y="2095500"/>
            <a:ext cx="489846" cy="261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503E9-B202-4F7A-93E9-A4E1ED3A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579" y="4056768"/>
            <a:ext cx="1213944" cy="253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amplitude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A6B3D-FEE5-4C56-9F3D-01374933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827" y="4058258"/>
            <a:ext cx="934996" cy="2465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V(u,v) phase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FD7C5-8372-4B64-8C74-A177D2CB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0663" y="4015088"/>
            <a:ext cx="490093" cy="261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</p:spTree>
    <p:extLst>
      <p:ext uri="{BB962C8B-B14F-4D97-AF65-F5344CB8AC3E}">
        <p14:creationId xmlns:p14="http://schemas.microsoft.com/office/powerpoint/2010/main" val="342112487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xkcd.com/26/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0501506ac47ca"/>
          <ns0:srcRect xmlns:ns0="http://schemas.openxmlformats.org/drawingml/2006/main" l="0" r="0" t="21799" b="3386"/>
          <a:stretch xmlns:a="http://schemas.openxmlformats.org/drawingml/2006/main"/>
        </p:blipFill>
        <p:spPr>
          <a:xfrm xmlns:a="http://schemas.openxmlformats.org/drawingml/2006/main">
            <a:off x="2474614" y="2095500"/>
            <a:ext cx="7242772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1119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Formal Description of Imaging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45d7131c7403c"/>
          <ns0:srcRect xmlns:ns0="http://schemas.openxmlformats.org/drawingml/2006/main" l="0" r="0" t="12381" b="3386"/>
          <a:stretch xmlns:a="http://schemas.openxmlformats.org/drawingml/2006/main"/>
        </p:blipFill>
        <p:spPr>
          <a:xfrm xmlns:a="http://schemas.openxmlformats.org/drawingml/2006/main">
            <a:off x="2879518" y="2095500"/>
            <a:ext cx="6432965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A79A5-2C2C-4AC6-97C6-09F03631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0655" y="2488040"/>
            <a:ext cx="89472" cy="286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F228D9-3282-44CF-9994-E3513C02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91" y="2501223"/>
            <a:ext cx="3050111" cy="264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sample Fourier domain at discrete points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20BA9-8459-4677-B52B-DB39A05E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0655" y="2988739"/>
            <a:ext cx="89472" cy="286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254F4C-ECB9-48AA-B0B6-07B269B5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91" y="3000364"/>
            <a:ext cx="3274371" cy="2671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transform sampled visibility function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9CD735-1982-4F45-A582-F62AEDB7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0655" y="3489706"/>
            <a:ext cx="89472" cy="286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EAECA-137D-49D2-A247-D397B00D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91" y="3499555"/>
            <a:ext cx="2316753" cy="270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apply the convolution theorem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DF180-A71E-4D25-854C-6CFF168F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0655" y="3999789"/>
            <a:ext cx="6213958" cy="269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where the Fourier transform of the sampling pattern                               is          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960CD2-258A-47D1-A6C0-0D7543A1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91" y="4211075"/>
            <a:ext cx="2059494" cy="2745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“point spread function”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9C9964-378A-4685-BE44-CC1F012A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0534" y="4616514"/>
            <a:ext cx="5031960" cy="2921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Fourier transform of the sampled visibilities yields the true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A43B2-4341-40D7-B29B-023E0E6D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0534" y="4874989"/>
            <a:ext cx="4505470" cy="2902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sky brightness convolved with the point spread function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99048-BBCD-4BD6-B74E-20876079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3541" y="5309677"/>
            <a:ext cx="5949919" cy="2701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radio jargon: the “dirty image” is the true image convolved with the “dirty beam” </a:t>
            </a:r>
          </a:p>
        </p:txBody>
      </p:sp>
    </p:spTree>
    <p:extLst>
      <p:ext uri="{BB962C8B-B14F-4D97-AF65-F5344CB8AC3E}">
        <p14:creationId xmlns:p14="http://schemas.microsoft.com/office/powerpoint/2010/main" val="2079431383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and Dirty Image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03443a29f44a6"/>
          <ns0:srcRect xmlns:ns0="http://schemas.openxmlformats.org/drawingml/2006/main" l="0" r="0" t="13862" b="3386"/>
          <a:stretch xmlns:a="http://schemas.openxmlformats.org/drawingml/2006/main"/>
        </p:blipFill>
        <p:spPr>
          <a:xfrm xmlns:a="http://schemas.openxmlformats.org/drawingml/2006/main">
            <a:off x="2821934" y="2095500"/>
            <a:ext cx="6548133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A2F94-C0EA-4F2F-999C-0F953C73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1194" y="2762123"/>
            <a:ext cx="454469" cy="2513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s(l,m)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D6569-2FA2-4C32-BF3D-F2F8295E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0183" y="2970723"/>
            <a:ext cx="956492" cy="2674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1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“dirty beam”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1F499-A6C3-46EF-A5F6-38F6D503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213" y="2742420"/>
            <a:ext cx="353190" cy="22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S(u,v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1051D-3BEF-4B97-A614-8C6C6568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528" y="2683765"/>
            <a:ext cx="143186" cy="327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6AC1C-C1D8-4624-A6C7-2A8A8E68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0177" y="4842180"/>
            <a:ext cx="483026" cy="257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EB033-727A-4C1D-9685-11BF2F5E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7157" y="4772500"/>
            <a:ext cx="120346" cy="267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1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218AE-08C9-4736-A24C-6EE69647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9923" y="4761915"/>
            <a:ext cx="106752" cy="193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5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5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6DC52B-EE76-4456-93AC-4EBA6AF5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592" y="4776223"/>
            <a:ext cx="390140" cy="261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3B50D7-51A2-44D0-9D6D-C90C0F86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2516" y="5004382"/>
            <a:ext cx="931868" cy="263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“dirty image”</a:t>
            </a:r>
          </a:p>
        </p:txBody>
      </p:sp>
    </p:spTree>
    <p:extLst>
      <p:ext uri="{BB962C8B-B14F-4D97-AF65-F5344CB8AC3E}">
        <p14:creationId xmlns:p14="http://schemas.microsoft.com/office/powerpoint/2010/main" val="1511067971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7a3665b1a34101"/>
          <ns0:srcRect xmlns:ns0="http://schemas.openxmlformats.org/drawingml/2006/main" l="0" r="0" t="24868" b="3386"/>
          <a:stretch xmlns:a="http://schemas.openxmlformats.org/drawingml/2006/main"/>
        </p:blipFill>
        <p:spPr>
          <a:xfrm xmlns:a="http://schemas.openxmlformats.org/drawingml/2006/main">
            <a:off x="2761431" y="2570869"/>
            <a:ext cx="6669137" cy="358863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F63F7-15BD-4568-96AD-19EFEDB6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2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1891621281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9e8dfc9534a42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1431" y="2576162"/>
            <a:ext cx="6669137" cy="35833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E9CED-3EC6-475C-BA29-C1BA82D8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3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1754961795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26830a47d4410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1431" y="2576162"/>
            <a:ext cx="6669137" cy="35833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F11FFD-ACC7-4B7E-9B13-876873AC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4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1173214139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ed1d7c3f74bc3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1431" y="2576162"/>
            <a:ext cx="6669137" cy="35833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E5C6F-5CF4-4ABD-B10E-EB22A316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5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655816212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409048f85c4599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1431" y="2576162"/>
            <a:ext cx="6669137" cy="35833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6478A-EF73-4E4D-9DDF-FFA7322F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6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127568330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ce7042fc74bbd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1431" y="2576162"/>
            <a:ext cx="6669137" cy="35833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6EB12-7249-45B7-816D-512DD467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1639" y="2095500"/>
            <a:ext cx="1691285" cy="264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1 Sample </a:t>
            </a:r>
          </a:p>
        </p:txBody>
      </p:sp>
    </p:spTree>
    <p:extLst>
      <p:ext uri="{BB962C8B-B14F-4D97-AF65-F5344CB8AC3E}">
        <p14:creationId xmlns:p14="http://schemas.microsoft.com/office/powerpoint/2010/main" val="49299780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820854f7b456c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5161" y="2580170"/>
            <a:ext cx="6661678" cy="35793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AC8A3-6187-4469-AF10-D56F4DD4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2725" y="2095500"/>
            <a:ext cx="1529513" cy="271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10 min </a:t>
            </a:r>
          </a:p>
        </p:txBody>
      </p:sp>
    </p:spTree>
    <p:extLst>
      <p:ext uri="{BB962C8B-B14F-4D97-AF65-F5344CB8AC3E}">
        <p14:creationId xmlns:p14="http://schemas.microsoft.com/office/powerpoint/2010/main" val="383967014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b03eb8afa406d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6223" y="2581311"/>
            <a:ext cx="6659553" cy="357818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49855-353F-4D9E-8D75-FC0CC3C3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9568" y="2095500"/>
            <a:ext cx="1864500" cy="2738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2 x 10 min  </a:t>
            </a:r>
          </a:p>
        </p:txBody>
      </p:sp>
    </p:spTree>
    <p:extLst>
      <p:ext uri="{BB962C8B-B14F-4D97-AF65-F5344CB8AC3E}">
        <p14:creationId xmlns:p14="http://schemas.microsoft.com/office/powerpoint/2010/main" val="1381863307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51203aa7643fb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7002" y="2582148"/>
            <a:ext cx="6657996" cy="357735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97621B-2CCC-49F0-9EED-B40FAD9E1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7685" y="2095500"/>
            <a:ext cx="1520900" cy="2754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1 hour </a:t>
            </a:r>
          </a:p>
        </p:txBody>
      </p:sp>
    </p:spTree>
    <p:extLst>
      <p:ext uri="{BB962C8B-B14F-4D97-AF65-F5344CB8AC3E}">
        <p14:creationId xmlns:p14="http://schemas.microsoft.com/office/powerpoint/2010/main" val="664540613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51a1b33e74a55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5719" y="2580770"/>
            <a:ext cx="6660562" cy="35787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9B9FC3-DBF9-418C-A95B-D59C00F2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1800" y="2095500"/>
            <a:ext cx="1592532" cy="2728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3 hours </a:t>
            </a:r>
          </a:p>
        </p:txBody>
      </p:sp>
    </p:spTree>
    <p:extLst>
      <p:ext uri="{BB962C8B-B14F-4D97-AF65-F5344CB8AC3E}">
        <p14:creationId xmlns:p14="http://schemas.microsoft.com/office/powerpoint/2010/main" val="1729541668"/>
      </p:ext>
    </p:extLst>
  </p:cSld>
</p:sld>
</file>

<file path=ppt/slides/slide3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N Antennas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12f755e614dc6"/>
          <ns0:srcRect xmlns:ns0="http://schemas.openxmlformats.org/drawingml/2006/main" l="0" r="0" t="24974" b="3386"/>
          <a:stretch xmlns:a="http://schemas.openxmlformats.org/drawingml/2006/main"/>
        </p:blipFill>
        <p:spPr>
          <a:xfrm xmlns:a="http://schemas.openxmlformats.org/drawingml/2006/main">
            <a:off x="2765719" y="2580770"/>
            <a:ext cx="6660562" cy="35787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29144-41AB-4B6C-80A9-D6DE9615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098" y="2095500"/>
            <a:ext cx="1592532" cy="2728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7 Antennas, 8 hours </a:t>
            </a:r>
          </a:p>
        </p:txBody>
      </p:sp>
    </p:spTree>
    <p:extLst>
      <p:ext uri="{BB962C8B-B14F-4D97-AF65-F5344CB8AC3E}">
        <p14:creationId xmlns:p14="http://schemas.microsoft.com/office/powerpoint/2010/main" val="1084730111"/>
      </p:ext>
    </p:extLst>
  </p:cSld>
</p:sld>
</file>

<file path=ppt/slides/slide3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Calibrated Visibilities: What’s Next?</a:t>
            </a: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24fecf2d747e8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608039" y="5539418"/>
            <a:ext cx="6975921" cy="62008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7D13C-9948-4FB4-A42F-F60D9FE9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715" y="2095500"/>
            <a:ext cx="110452" cy="3720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83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E7C4B-4FCB-4CBF-A388-6DA665BB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312" y="2115278"/>
            <a:ext cx="1538889" cy="3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analyze directly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00939-4E4B-459E-8719-C6423F18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921" y="2132656"/>
            <a:ext cx="590163" cy="310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6CE44-2603-48D1-AD2B-C4625A07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3320" y="2114428"/>
            <a:ext cx="2361368" cy="340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samples by model fitting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276C3-FC88-4229-99D1-DB916017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2413985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635FF-90FB-4B07-84FE-E0CB0D12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2428977"/>
            <a:ext cx="5000642" cy="285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good for simple structures, e.g. point sources, symmetric disks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C7556-C1E5-4BDB-9196-39022B1F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2684884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68DD4-B77C-403A-B4D7-7BDABFEC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2699913"/>
            <a:ext cx="4364670" cy="285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sometimes for statistical descriptions of sky brightness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F0EBB-7D58-4CAE-9192-7BBA51EE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2955782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34C1F-5CFE-4F94-A65B-6B15C0C1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2970246"/>
            <a:ext cx="3971403" cy="2865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visibilities have very well defined noise properties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F5D8D-1C2B-42F5-B84D-30913CDF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715" y="3499307"/>
            <a:ext cx="110452" cy="3720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83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54D52-0754-4F89-8F24-A1A3BE33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312" y="3512774"/>
            <a:ext cx="1112427" cy="349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2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recover an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F4077-7295-4F31-8A6A-1F456D3E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5936" y="3529056"/>
            <a:ext cx="568305" cy="322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CB3EE-512A-454A-8A02-7DBDE554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5698" y="3514784"/>
            <a:ext cx="3976972" cy="346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from the observed incomplete and noisy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10F25C-7819-4ADA-9578-79F1B46FD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312" y="3796162"/>
            <a:ext cx="4228784" cy="342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samples of its Fourier transform for analysis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AF0CFB-8E96-404F-810F-0C7E71F9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4095444"/>
            <a:ext cx="137150" cy="311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3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E03BE-FFB4-407A-BFA9-A2096209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4103463"/>
            <a:ext cx="1497725" cy="2976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transform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A3566E-9FF1-4003-B028-44C832F5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3355" y="4129244"/>
            <a:ext cx="443928" cy="2546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0790B0-579D-4819-9657-DDC094AF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423" y="4099208"/>
            <a:ext cx="601775" cy="3047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to get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1A32C1-2A5F-494D-91F1-E60392A3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9285" y="4111025"/>
            <a:ext cx="128208" cy="285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CA7C75-C89A-45EF-9343-D15A33D4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11" y="4099748"/>
            <a:ext cx="113726" cy="206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01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29EA15-92A5-459D-B4BB-1FA5AE8B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178" y="4117823"/>
            <a:ext cx="361378" cy="273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(l,m)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71D850-50AC-4B2E-AC77-406345A9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4367729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9223F5-8B18-448A-A01D-4FB7F215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4378983"/>
            <a:ext cx="3385952" cy="2919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difficult to do science with the dirty image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5AAD27-B320-4357-AC4B-F1E76A05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86" y="4383273"/>
            <a:ext cx="128089" cy="284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A4FD83-D821-44CB-A0FE-3455175F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4012" y="4372100"/>
            <a:ext cx="113726" cy="206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01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30D4B7-AEBD-4764-B143-58E4F169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8886" y="4387080"/>
            <a:ext cx="415562" cy="2784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DDD8F6-94DF-406B-ABAF-4198DF4F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4638626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48B8BB6-5A0E-4119-B6E9-5151CD19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4652751"/>
            <a:ext cx="977086" cy="28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deconvolve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15C68F2-67F6-4096-95BD-8B1EC726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684" y="4667206"/>
            <a:ext cx="430198" cy="263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s(l,m)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0DE6638-17F8-40BE-9B5B-3EC39A72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7090" y="4638626"/>
            <a:ext cx="517670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from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627CE47-4D86-4C26-939F-70436DFB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3079" y="4654170"/>
            <a:ext cx="128089" cy="284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FDE52E7-A6AE-408F-84C2-F74C4D08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1905" y="4642997"/>
            <a:ext cx="113726" cy="206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01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CDB642B-7AFE-4702-92D1-0941E9F6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6778" y="4660815"/>
            <a:ext cx="361311" cy="2736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(l,m)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518D774-B573-4727-BB87-F559D38E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9297" y="4648302"/>
            <a:ext cx="2055632" cy="2945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to determine a model of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5015DB4-8F45-4A6D-A19E-187BC603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287" y="4660459"/>
            <a:ext cx="514388" cy="274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45EBB6-1B83-4CB6-AADF-8C1E7F05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511" y="4909524"/>
            <a:ext cx="137021" cy="3106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5DC6ADA-377D-4392-8F5B-A97C19F2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323" y="4914294"/>
            <a:ext cx="1954194" cy="3027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work with the model of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632FE25-2291-470C-96CE-3287710AF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3766" y="4933794"/>
            <a:ext cx="460137" cy="2702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</p:spTree>
    <p:extLst>
      <p:ext uri="{BB962C8B-B14F-4D97-AF65-F5344CB8AC3E}">
        <p14:creationId xmlns:p14="http://schemas.microsoft.com/office/powerpoint/2010/main" val="1459519201"/>
      </p:ext>
    </p:extLst>
  </p:cSld>
</p:sld>
</file>

<file path=ppt/slides/slide4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Some Details of the Dirty Image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07d63b257453e"/>
          <ns0:srcRect xmlns:ns0="http://schemas.openxmlformats.org/drawingml/2006/main" l="0" r="0" t="45079" b="3386"/>
          <a:stretch xmlns:a="http://schemas.openxmlformats.org/drawingml/2006/main"/>
        </p:blipFill>
        <p:spPr>
          <a:xfrm xmlns:a="http://schemas.openxmlformats.org/drawingml/2006/main">
            <a:off x="2815231" y="3623414"/>
            <a:ext cx="6561537" cy="253608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EF9FA3-E5E7-42FE-B329-FA072364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252" y="2095500"/>
            <a:ext cx="103891" cy="349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2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3514E-0193-4A54-B797-37734254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4310" y="2099055"/>
            <a:ext cx="1870001" cy="344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9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“Fourier transform”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E947F-1619-46C1-A296-CCE59AB6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2394793"/>
            <a:ext cx="128881" cy="292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3A109-837B-425F-AAC6-E8CEE66E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2409408"/>
            <a:ext cx="5013671" cy="267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Fast Fourier Transform (FFT) algorithm is much faster than simple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494E2-1BB7-422D-BF19-C66B3520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2625778"/>
            <a:ext cx="1530169" cy="2720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summation,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502A95-9824-4CFA-B987-24203D97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1636" y="2629730"/>
            <a:ext cx="147288" cy="265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8D08EF-0847-4C5E-B1A1-D486836D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1931" y="2614791"/>
            <a:ext cx="1056987" cy="29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(NlogN) for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647E4-6AE6-4794-BC07-99DE04A2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2092" y="2617596"/>
            <a:ext cx="122315" cy="1945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9D96A-7638-4469-AC30-B2779028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7508" y="2616456"/>
            <a:ext cx="307955" cy="2876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x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8DB56-D49B-4B26-A382-ED1CCBBB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8561" y="2617596"/>
            <a:ext cx="122315" cy="1945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CC1C5-04AD-4812-A1FF-7EB3494E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703" y="2632847"/>
            <a:ext cx="551696" cy="260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image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DC6FE0-2A59-46B1-8517-7A6F2DCB4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2868500"/>
            <a:ext cx="128881" cy="292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3AA89-7793-4437-9F5E-83A7CF78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2885407"/>
            <a:ext cx="3320184" cy="264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FFT requires data on a regularly spaced grid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2367FF-F936-4F9D-85C2-87DAB5F2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3123306"/>
            <a:ext cx="128881" cy="292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101FDA-AF10-4F2D-9B6F-5948D39A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3136094"/>
            <a:ext cx="2747605" cy="27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aperture synthesis does not provide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49A1D-801D-4158-8D61-9ECA0695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1262" y="3154913"/>
            <a:ext cx="417493" cy="2395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7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B8F2FA-1A40-43C2-B752-36BE382B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1673" y="3138791"/>
            <a:ext cx="2461498" cy="26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on a regularly spaced grid, so…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0E0FF-50FB-46CC-B7AD-9CF81769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252" y="3634636"/>
            <a:ext cx="103891" cy="349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2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D8EF04-9904-491F-ADE7-F7F9D815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4310" y="3648617"/>
            <a:ext cx="2560093" cy="326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0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“gridding” used to resample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8512EB-5072-4954-A7BF-04D78924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8558" y="3669585"/>
            <a:ext cx="555106" cy="2917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53A206-3898-49E9-AA8B-FBD05B59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5941" y="3647365"/>
            <a:ext cx="748671" cy="328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1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for FFT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EB511C-754B-43CA-B8B0-9494670D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3932836"/>
            <a:ext cx="128881" cy="292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43E65C-18A0-4734-91D6-887BC38B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3944213"/>
            <a:ext cx="3036945" cy="273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customary to use a convolution method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BD0EAB-EAC8-4E84-B8FF-BF82D747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4188736"/>
            <a:ext cx="128881" cy="292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815AD5-5C15-46C8-9E5B-CE862E5AF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924" y="4201304"/>
            <a:ext cx="2373956" cy="271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special (“spheroidal”) functions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6692C5-C163-42CB-BA49-99E7E2BD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329" y="4459554"/>
            <a:ext cx="2973304" cy="26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that minimize smoothing and aliasing </a:t>
            </a:r>
          </a:p>
        </p:txBody>
      </p:sp>
    </p:spTree>
    <p:extLst>
      <p:ext uri="{BB962C8B-B14F-4D97-AF65-F5344CB8AC3E}">
        <p14:creationId xmlns:p14="http://schemas.microsoft.com/office/powerpoint/2010/main" val="1061887825"/>
      </p:ext>
    </p:extLst>
  </p:cSld>
</p:sld>
</file>

<file path=ppt/slides/slide4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Antenna Primary Beam Response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5bd22964ed40be"/>
          <ns0:srcRect xmlns:ns0="http://schemas.openxmlformats.org/drawingml/2006/main" l="0" r="0" t="13016" b="3386"/>
          <a:stretch xmlns:a="http://schemas.openxmlformats.org/drawingml/2006/main"/>
        </p:blipFill>
        <p:spPr>
          <a:xfrm xmlns:a="http://schemas.openxmlformats.org/drawingml/2006/main">
            <a:off x="2893703" y="2143922"/>
            <a:ext cx="6404594" cy="401557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3DC5F-0A86-4134-8BD5-438587B5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5956" y="2306312"/>
            <a:ext cx="89077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F68A0-0C13-4CA4-B866-4CD97D69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28" y="2323898"/>
            <a:ext cx="1342788" cy="2559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antenna response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A89AF5-1AA7-4BB6-BF5A-2B43721F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1383" y="2330865"/>
            <a:ext cx="424853" cy="24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A(l,m)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B6817-5469-49EF-89D0-96B64D087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9802" y="2310747"/>
            <a:ext cx="674034" cy="2778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not  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90CD6-6FB0-4EBA-B4A7-831AE8A3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28" y="2531438"/>
            <a:ext cx="2191270" cy="266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uniform across the entire sky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8D56A-C062-476D-BF04-1E3895E7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86" y="2769845"/>
            <a:ext cx="125799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A8FE5-C4C1-43CE-8F5B-CA8403CE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2778461"/>
            <a:ext cx="2562628" cy="270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main lobe = “primary beam”        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D5CE1-7C82-4501-9BA2-D37C96CD5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2988729"/>
            <a:ext cx="627002" cy="2762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fwhm ~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518A14-88E7-468E-90D0-3694BCC6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5870" y="2983331"/>
            <a:ext cx="115816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869B6F-FEC6-49FC-80FB-F6164F48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5535" y="2983331"/>
            <a:ext cx="259841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/D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6E8979-5BCF-4E5A-97E3-738CA363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86" y="3232043"/>
            <a:ext cx="125799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D5A08A-D4DE-481A-9444-CC259F36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3246744"/>
            <a:ext cx="2354599" cy="2607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response beyond primary beam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A9593-F275-4A97-A895-77CE2C33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3455840"/>
            <a:ext cx="2385329" cy="268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can be important (“sidelobes”)  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AD4ABB-9EE2-48C2-9038-4F178F2D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5956" y="3944198"/>
            <a:ext cx="89077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694E6-BDBF-4141-A1CC-02AD345E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28" y="3960939"/>
            <a:ext cx="2288464" cy="2573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antenna beam modifies the sky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FA35E-BA39-4DA4-8B6F-2A03998A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28" y="4168467"/>
            <a:ext cx="1691772" cy="267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brightness distribution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83B034-08DF-40A3-BAB6-82EDBEB4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86" y="4407731"/>
            <a:ext cx="125799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171D0C-3C69-4ED9-A205-BD9FB03F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4427788"/>
            <a:ext cx="472224" cy="251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4C621D-033D-4002-A011-AE2D6C27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5423" y="4431434"/>
            <a:ext cx="870679" cy="2457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T(l,m)A(l,m)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B4768A-D7CD-47CF-9E70-5E49B27E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86" y="4655375"/>
            <a:ext cx="125799" cy="28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E12CEF-23FF-4836-9735-6EF94838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4664596"/>
            <a:ext cx="2173663" cy="269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can correct with division by  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5F7D00-2354-45DA-AB1B-6EE561AA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4893523"/>
            <a:ext cx="424551" cy="244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A(l,m)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0FA6EC-7ED5-495D-B9A8-CDF7F39C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5193" y="4885248"/>
            <a:ext cx="1424676" cy="2579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in the image plane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08E774-859B-4435-AF0E-77BF7DAD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86" y="5118614"/>
            <a:ext cx="125918" cy="285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4CE45D-71E8-480A-94FE-C63B7AA8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5130369"/>
            <a:ext cx="2124477" cy="265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large source extents require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15607F-90C3-45F9-B051-B9230E28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5345441"/>
            <a:ext cx="2561112" cy="263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multiple pointings of antennas       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306263-46A8-4347-8803-26637025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076" y="5560795"/>
            <a:ext cx="1016614" cy="260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= mosaicking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7587A1-9837-4816-9201-5758DCFF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9401" y="3431399"/>
            <a:ext cx="294576" cy="150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4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4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A(l,m)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B01142-7F0D-42E5-9F49-D6C2632D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2314" y="2095500"/>
            <a:ext cx="293330" cy="1526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5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A24B1B3-A496-4DE5-B01D-41CAE7C8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2201" y="5135538"/>
            <a:ext cx="560074" cy="1858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SMA 6 m 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AF5FCD-C75D-4500-A53B-E05140A0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471" y="5282733"/>
            <a:ext cx="518444" cy="1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345 GHz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8DC8FCD-963B-4D94-8EE4-15BDCA51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4687" y="5410338"/>
            <a:ext cx="709396" cy="191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ALMA 12 m 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F0BA96E-35F2-4615-BB33-19AA72D4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3677" y="5560911"/>
            <a:ext cx="518266" cy="1895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690 GHz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03E736E-2D40-4CE1-AAAF-3D07DD2C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1576" y="3840008"/>
            <a:ext cx="209731" cy="285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 </a:t>
            </a:r>
          </a:p>
        </p:txBody>
      </p:sp>
    </p:spTree>
    <p:extLst>
      <p:ext uri="{BB962C8B-B14F-4D97-AF65-F5344CB8AC3E}">
        <p14:creationId xmlns:p14="http://schemas.microsoft.com/office/powerpoint/2010/main" val="1429126776"/>
      </p:ext>
    </p:extLst>
  </p:cSld>
</p:sld>
</file>

<file path=ppt/slides/slide4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Imaging Decisions: Pixel Size, Image Size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fb9e808b364464"/>
          <ns0:srcRect xmlns:ns0="http://schemas.openxmlformats.org/drawingml/2006/main" l="0" r="0" t="26032" b="3386"/>
          <a:stretch xmlns:a="http://schemas.openxmlformats.org/drawingml/2006/main"/>
        </p:blipFill>
        <p:spPr>
          <a:xfrm xmlns:a="http://schemas.openxmlformats.org/drawingml/2006/main">
            <a:off x="2827764" y="2699320"/>
            <a:ext cx="6536473" cy="346018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065FAC-663F-422F-9125-FF14E201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7997" y="2095500"/>
            <a:ext cx="103494" cy="348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1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E81A4-9B14-493B-BDC1-8762FBF9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115" y="2113363"/>
            <a:ext cx="893100" cy="318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pixel size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8E6DD3-96AF-4C86-8272-845B369E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2393650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A77DE-4A65-43DE-8DE2-7A0AEB56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2410778"/>
            <a:ext cx="3429298" cy="2625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satisfy sampling theorem for longest baselines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6A75E-9D81-4870-BA39-00CC29AC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3156511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40533C-B3A1-4B74-A381-046ADD1E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3168745"/>
            <a:ext cx="5736037" cy="2707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 practice, 3 to 5 pixels across main lobe of dirty beam to aid deconvolution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11CDC-3BB4-4A92-AC63-D54F8EE0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3411433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688DE-5495-4ABA-9ABA-151149A2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3429793"/>
            <a:ext cx="832830" cy="260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e.g. at 870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9E9FEE-1EDD-4CAD-B5DC-AF8E677D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745" y="3411433"/>
            <a:ext cx="132028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77B61-EB6A-47F8-8148-184575B5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329" y="3424080"/>
            <a:ext cx="2391241" cy="2700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 with baselines to 500 meters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522B0-30CD-4C98-B6CE-767048F6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0584" y="3427334"/>
            <a:ext cx="1741526" cy="2645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pixel size &lt; 0.1 arcsec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2B9D6-DA83-4F58-A926-C4978968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3664150"/>
            <a:ext cx="128511" cy="2914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5AAF4C-0859-4BB3-AA87-C9CA2D63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3674248"/>
            <a:ext cx="1305640" cy="274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CASA “cell” size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516A8-8DFB-42D9-86C7-34219EFF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7997" y="3919630"/>
            <a:ext cx="103494" cy="348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1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FAC9B-E2AD-4D16-9E7E-2C0719FD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115" y="3945972"/>
            <a:ext cx="981342" cy="304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image size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24EA8-A812-4854-A728-57DDC750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4216691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DD4776-6B9A-4748-992E-92B53AB4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4228279"/>
            <a:ext cx="4333016" cy="271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natural choice is often the full extent of the primary beam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5B254-4448-4D5F-8292-E7E957E6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5841" y="4239379"/>
            <a:ext cx="484163" cy="253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7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47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A(l,m)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F4C3AE-D28C-4273-A1CE-D33B8AAC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4471613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519BB9-38DC-4D19-A45B-5ED5F94E8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4493361"/>
            <a:ext cx="717484" cy="254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5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e.g. SMA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C80E1D-94FC-40CA-B635-EF6DD1E2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9446" y="4482761"/>
            <a:ext cx="539010" cy="272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at 870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AB7E93-8C89-48FE-9A6A-74B95BA9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9291" y="4471613"/>
            <a:ext cx="132028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C1E112-EB77-4E4C-AF63-DEC79720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056" y="4486527"/>
            <a:ext cx="1590475" cy="2662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m, 6 meter antennas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09ABEC-A02C-4570-A2D6-0163B0F3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4233" y="4490040"/>
            <a:ext cx="1899491" cy="260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image size 2 x 35 arcsec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21CE4A-EB57-450D-A693-0B1B6D2D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4725719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A19E32-9B3D-4C42-979D-44B7F967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4739249"/>
            <a:ext cx="5587099" cy="2685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if there are bright sources in the sidelobes of A(l,m), then the FFT will alias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2E639A-8633-4DCA-A752-1FC59F22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4955256"/>
            <a:ext cx="1556555" cy="2716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them into the image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B1B59A-F610-4FF0-A30C-A57F3315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139" y="4959073"/>
            <a:ext cx="2727716" cy="265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make a larger image (or equivalent)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CC83305-AB21-40F0-96AF-65B8BE1D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821" y="5197434"/>
            <a:ext cx="128389" cy="291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8D6A51D-A526-499E-97AB-D5CD8FA0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849" y="5206108"/>
            <a:ext cx="1190102" cy="276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CASA “imsize” </a:t>
            </a:r>
          </a:p>
        </p:txBody>
      </p:sp>
    </p:spTree>
    <p:extLst>
      <p:ext uri="{BB962C8B-B14F-4D97-AF65-F5344CB8AC3E}">
        <p14:creationId xmlns:p14="http://schemas.microsoft.com/office/powerpoint/2010/main" val="1398934129"/>
      </p:ext>
    </p:extLst>
  </p:cSld>
</p:sld>
</file>

<file path=ppt/slides/slide4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Imaging Decisions: Visibility Weighting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5b6a07b6a4475"/>
          <ns0:srcRect xmlns:ns0="http://schemas.openxmlformats.org/drawingml/2006/main" l="0" r="0" t="15344" b="3386"/>
          <a:stretch xmlns:a="http://schemas.openxmlformats.org/drawingml/2006/main"/>
        </p:blipFill>
        <p:spPr>
          <a:xfrm xmlns:a="http://schemas.openxmlformats.org/drawingml/2006/main">
            <a:off x="2762250" y="2095500"/>
            <a:ext cx="66675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E2F5B-6DD0-44F4-954A-59E058FE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8962" y="2259080"/>
            <a:ext cx="92734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9E234-1FA4-4972-850B-318F20C4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8994" y="2270001"/>
            <a:ext cx="2226518" cy="278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introduce weighting function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52AE5-0446-4266-9FEF-C5028488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287" y="2277710"/>
            <a:ext cx="553876" cy="265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W(u,v)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1B2A0-ED6B-42E5-AAD8-6E5917F8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2519113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ACA08-9133-434F-BA39-DD0CBCE8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2535362"/>
            <a:ext cx="2005865" cy="2698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modifies sampling function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66AB3-7366-410A-BA53-78CB68F9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2779330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1E93F4-30BA-4771-82C1-659CF9D7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2811594"/>
            <a:ext cx="466050" cy="2431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S(u,v)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B5291-11B3-49FD-A59E-065EAB67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2633" y="2807120"/>
            <a:ext cx="940869" cy="2506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S(u,v)W(u,v)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2ED69-7F88-46B3-BD96-F65543F0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3037140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48CF2-6387-45C8-ADA7-88CDC9B9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062455"/>
            <a:ext cx="664688" cy="254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changes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669C3-CDAC-4F80-9F08-2168CA7E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7073" y="3064563"/>
            <a:ext cx="410900" cy="2512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s(l,m)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02EA9D-ABF4-49FC-B8F4-F49B3F230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454" y="3052306"/>
            <a:ext cx="1745599" cy="2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, the dirty beam shape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55E0AC-8F15-45AF-A107-B75E50BE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8962" y="3556514"/>
            <a:ext cx="105647" cy="355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5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C27805-25A7-4A87-8C57-CA62D531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8994" y="3570608"/>
            <a:ext cx="1369974" cy="3324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weight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9E9B5-F7B9-4E2C-B9F5-254C29B9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3860854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1F6D7-4C39-457E-A8A1-AA3E71E9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881351"/>
            <a:ext cx="501986" cy="26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3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93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W(u,v)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40F52-7047-484D-AFBE-5AD244B7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5941" y="3862413"/>
            <a:ext cx="381580" cy="2943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4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= 1/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158B0B-09DF-49F7-AE9A-9D445651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0430" y="3860854"/>
            <a:ext cx="142284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σ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A9EA67-3D51-4351-BAD0-725026F1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4889" y="3865032"/>
            <a:ext cx="89456" cy="197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97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A910FD-71FA-4665-BD6E-0B6DB56E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7119" y="3873304"/>
            <a:ext cx="987683" cy="276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in occupied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12F77B-6F00-43EF-A700-69C7D19C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5294" y="3885976"/>
            <a:ext cx="381632" cy="2550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5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55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(u.v)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89A4F4-E5CC-4848-BA5F-D3F973E3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7561" y="3879411"/>
            <a:ext cx="443478" cy="26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0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cells,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F957B7-AFAA-42D4-B1E5-EC0CE60D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089073"/>
            <a:ext cx="556867" cy="2869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1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where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C03484-9FA6-4C01-B78E-64674353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9281" y="4083104"/>
            <a:ext cx="142284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σ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1E0A4F-1AA2-4CE3-9B7E-D33B1951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3740" y="4087282"/>
            <a:ext cx="124302" cy="197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97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2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FB59E2-398F-4ADE-B2E8-FAF57649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419" y="4101203"/>
            <a:ext cx="1955572" cy="266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is the noise variance, and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B4E663-E4A8-48A9-B0D1-FCEFC873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322884"/>
            <a:ext cx="553839" cy="265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8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08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W(u,v)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BD44F8-D8E8-468C-9622-59EE222B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948" y="4316987"/>
            <a:ext cx="1613175" cy="2756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= 0 everywhere else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EA7E6A2-3D77-45D3-9D92-E908E6D7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4564248"/>
            <a:ext cx="131087" cy="297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2236FD2-4E42-409F-9DC5-005F2DB3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578463"/>
            <a:ext cx="2641291" cy="2735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4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maximizes point source sensitivity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914399-DC88-4FBD-9CAC-C4872E61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4823382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041DFF1-A793-46F5-803C-C163092F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836846"/>
            <a:ext cx="1582023" cy="2744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lowest rms in image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2F40BC3-4A59-447A-9EF0-69E24D84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5082303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4B40951-A70C-452D-B150-219FE1CB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095035"/>
            <a:ext cx="2824823" cy="275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generally gives more weight to short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4D23135-19ED-41FA-B581-06304165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322936"/>
            <a:ext cx="2881312" cy="266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baselines (low spatial frequencies), so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900DD00-1E29-49EB-94A5-235C5F5F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543139"/>
            <a:ext cx="2336561" cy="27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angular resolution is degraded </a:t>
            </a:r>
          </a:p>
        </p:txBody>
      </p:sp>
    </p:spTree>
    <p:extLst>
      <p:ext uri="{BB962C8B-B14F-4D97-AF65-F5344CB8AC3E}">
        <p14:creationId xmlns:p14="http://schemas.microsoft.com/office/powerpoint/2010/main" val="1006316922"/>
      </p:ext>
    </p:extLst>
  </p:cSld>
</p:sld>
</file>

<file path=ppt/slides/slide4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Weighting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4fbbc7fae4e14"/>
          <ns0:srcRect xmlns:ns0="http://schemas.openxmlformats.org/drawingml/2006/main" l="0" r="0" t="15344" b="3386"/>
          <a:stretch xmlns:a="http://schemas.openxmlformats.org/drawingml/2006/main"/>
        </p:blipFill>
        <p:spPr>
          <a:xfrm xmlns:a="http://schemas.openxmlformats.org/drawingml/2006/main">
            <a:off x="2762250" y="2095500"/>
            <a:ext cx="66675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D443E-0B46-4840-B104-6AC4B4A2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8962" y="2132753"/>
            <a:ext cx="105569" cy="3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5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5AC74-6B9C-4D08-B3F5-DE9EB1E4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8994" y="2142674"/>
            <a:ext cx="1455478" cy="339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uniform weight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BE487-97C7-40ED-805B-40587F31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2436852"/>
            <a:ext cx="131087" cy="297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1A7AC-5463-4145-968E-A3C2EBA7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2457540"/>
            <a:ext cx="502050" cy="2628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94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W(u,v)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F396C-1F8D-4245-9518-32A5C341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5941" y="2445738"/>
            <a:ext cx="2167491" cy="282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9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is inversely proportional to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4DA77-ECC5-4FFA-92E1-7A9A9E28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2672386"/>
            <a:ext cx="1203794" cy="2751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local density of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D34E8A-0128-4759-B635-76245D9A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07" y="2688067"/>
            <a:ext cx="329779" cy="249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04757-D521-4EB0-B5EF-EBD541E3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567" y="2666155"/>
            <a:ext cx="593881" cy="285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points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AEFA20-F270-43C3-A2EA-11D00CDD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2918236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2DF321-20F5-412A-91F3-C8CCA3263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2933588"/>
            <a:ext cx="1517237" cy="271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sum of weights in a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BBA5B-4074-4E3D-874C-452B3A0A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791" y="2946988"/>
            <a:ext cx="329779" cy="249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DAB25C-3D5A-4BF0-8106-D109365C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3051" y="2927727"/>
            <a:ext cx="999927" cy="281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8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cell = const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0BC230-6F3D-47A8-BFF8-B93CE7F5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153019"/>
            <a:ext cx="1773158" cy="276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(and 0 for empty cells)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FF82A0-30C0-4F64-8FB3-628A81BB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3399473"/>
            <a:ext cx="131087" cy="297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05107E-AA2A-4322-A66D-800457453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409449"/>
            <a:ext cx="320604" cy="280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8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fills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08BA19-7CA1-4C95-9CFA-4C9BB08E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1474" y="3424780"/>
            <a:ext cx="381694" cy="25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5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(u,v)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97DE6-BA0F-47DB-A939-B3B50B25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51" y="3412520"/>
            <a:ext cx="2009534" cy="2755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plane more uniformly and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0A48C9-B319-4675-AF2D-05855596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634291"/>
            <a:ext cx="2408793" cy="276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dirty beam sidelobes are lower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D5C81A-3A95-4E4A-96FE-C2BB68D8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3881968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CEAB9F-73A3-4EE3-AC08-B3EA70CA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3897951"/>
            <a:ext cx="2741684" cy="2702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gives more weight to long baselines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25A681-A302-47F3-BC78-35B4DF67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123335"/>
            <a:ext cx="2781213" cy="2650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0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(high spatial frequencies), so angular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C2D6CA-60B6-473F-BA70-133D7E1F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341228"/>
            <a:ext cx="1770997" cy="2726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4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resolution is enhanced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A765B2-AF08-44E9-9FAE-D0D32AE7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4585575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798D68-4CF8-45D2-BEAA-141FE5AD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599364"/>
            <a:ext cx="2597784" cy="273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4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downweights some data, so point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106F70-7D5A-4E09-9327-BAC0C788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4824077"/>
            <a:ext cx="2277665" cy="269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source sensitivity is degraded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F9F1AB-8DF4-4C05-8502-091E0C5A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337" y="5066746"/>
            <a:ext cx="130963" cy="296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21B916-8CC7-455D-B990-47B8FA85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082910"/>
            <a:ext cx="2804224" cy="269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can be trouble with sparse sampling: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2E9D32-E3F9-4EFD-83ED-2714E4EE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305560"/>
            <a:ext cx="2801418" cy="2697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cells with few data points have same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D30CA6D-1714-47EC-AADB-8628CA21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475" y="5526972"/>
            <a:ext cx="2853478" cy="2711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weight as cells with many data points </a:t>
            </a:r>
          </a:p>
        </p:txBody>
      </p:sp>
    </p:spTree>
    <p:extLst>
      <p:ext uri="{BB962C8B-B14F-4D97-AF65-F5344CB8AC3E}">
        <p14:creationId xmlns:p14="http://schemas.microsoft.com/office/powerpoint/2010/main" val="1718386717"/>
      </p:ext>
    </p:extLst>
  </p:cSld>
</p:sld>
</file>

<file path=ppt/slides/slide4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Weighting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244b7f44f4ff6"/>
          <ns0:srcRect xmlns:ns0="http://schemas.openxmlformats.org/drawingml/2006/main" l="0" r="0" t="15344" b="3386"/>
          <a:stretch xmlns:a="http://schemas.openxmlformats.org/drawingml/2006/main"/>
        </p:blipFill>
        <p:spPr>
          <a:xfrm xmlns:a="http://schemas.openxmlformats.org/drawingml/2006/main">
            <a:off x="2770715" y="2105819"/>
            <a:ext cx="6650570" cy="405368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E9F17C-E883-4FE9-A77B-065EC72F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2095500"/>
            <a:ext cx="105301" cy="354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C237B-73E0-4059-B77B-3124B650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2110863"/>
            <a:ext cx="2076105" cy="329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robust (Briggs) weight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98A37-C64D-41FB-9B64-9D839A8D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2399132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7C48A8-80D4-41F6-9298-4895BD26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2413245"/>
            <a:ext cx="2746385" cy="272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4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variant of uniform that avoids giving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A7813-2A19-4E20-94A7-25ED43A5E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2627672"/>
            <a:ext cx="1561697" cy="2847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0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too much weight to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8052EF-F26E-4347-8DB2-7283A8FA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9719" y="2649496"/>
            <a:ext cx="328942" cy="24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3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3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(u.v)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A20BC-331C-4420-B73B-4D3B57E6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212" y="2629446"/>
            <a:ext cx="830790" cy="281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8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cells with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7CEE42-5A86-40A7-8C9C-E5465F00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2852160"/>
            <a:ext cx="1468272" cy="28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low natural weight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B5AC14-6F32-4F1D-8204-DE3B5F0A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100739"/>
            <a:ext cx="130754" cy="2965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058AF8-456F-4CBF-9B47-98CF2916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112675"/>
            <a:ext cx="2459268" cy="276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6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software implementations differ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BBCD6-CAE3-42ED-971C-BEAC3EDB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359215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A65DC-B36A-42C4-B442-AC8E7A5DC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381047"/>
            <a:ext cx="379517" cy="2597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7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e.g.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E4FC28-A785-4C92-892F-6CB00406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894181"/>
            <a:ext cx="315554" cy="267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1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    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50F50-D46E-4908-B960-0277DAD4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292" y="3981887"/>
            <a:ext cx="112359" cy="196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9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969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2BCDEE-34F4-444F-A624-5150928C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533" y="3889154"/>
            <a:ext cx="1905029" cy="2756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is natural weight of cell 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492FF2-0A8A-47EF-9405-F5484CF7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152667"/>
            <a:ext cx="315656" cy="267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1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    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915A9-F217-45C0-A570-4046C044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292" y="4256578"/>
            <a:ext cx="313667" cy="1699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36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836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thresh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401A04-ECAE-4CF4-AA4C-2F974312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2267" y="4147338"/>
            <a:ext cx="1141384" cy="2762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is a threshold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EE1DE-8793-4D08-887D-2C5A9180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405246"/>
            <a:ext cx="1354748" cy="278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7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   high threshold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A7901B-9FDC-403A-A48C-368F7C97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828" y="4406445"/>
            <a:ext cx="1143262" cy="276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6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natural weight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D7B63E-79CC-4FF4-A497-65A5B047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659466"/>
            <a:ext cx="1325872" cy="287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1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    low threshold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DAD0E2-AC41-40F0-9913-5288C093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8009" y="4662553"/>
            <a:ext cx="1214201" cy="2821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8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uniform weight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876A72-396C-422F-B4F8-BE856FCD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4911292"/>
            <a:ext cx="92498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C5CCAB-4519-40C3-975B-399F3D26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4936332"/>
            <a:ext cx="2493528" cy="254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2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52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an adjustable parameter allows for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4CE4B7-D5D7-471C-932C-36439436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5159201"/>
            <a:ext cx="2837273" cy="252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4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44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continuous variation between maximum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9D98E8-6033-4CCD-9707-EEB53826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5383361"/>
            <a:ext cx="2644536" cy="2486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3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23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point source sensitivity and resolution </a:t>
            </a:r>
          </a:p>
        </p:txBody>
      </p:sp>
    </p:spTree>
    <p:extLst>
      <p:ext uri="{BB962C8B-B14F-4D97-AF65-F5344CB8AC3E}">
        <p14:creationId xmlns:p14="http://schemas.microsoft.com/office/powerpoint/2010/main" val="401545108"/>
      </p:ext>
    </p:extLst>
  </p:cSld>
</p:sld>
</file>

<file path=ppt/slides/slide4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Dirty Beam Shape and Weighting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d8078f5be4af0"/>
          <ns0:srcRect xmlns:ns0="http://schemas.openxmlformats.org/drawingml/2006/main" l="0" r="0" t="15344" b="3386"/>
          <a:stretch xmlns:a="http://schemas.openxmlformats.org/drawingml/2006/main"/>
        </p:blipFill>
        <p:spPr>
          <a:xfrm xmlns:a="http://schemas.openxmlformats.org/drawingml/2006/main">
            <a:off x="2770715" y="2105819"/>
            <a:ext cx="6650570" cy="405368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2C459-49C6-4384-A443-CB7AD90A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2095500"/>
            <a:ext cx="105301" cy="354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9D151-AE98-491D-8043-AB63F2B1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2111419"/>
            <a:ext cx="816653" cy="3281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tapering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3CDD2-46FE-4404-8607-48DDFB7B1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2399132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0F986-5F98-4589-B424-75A9C809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2415361"/>
            <a:ext cx="654408" cy="269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apodize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D9B5CA-D00B-4FBD-B43C-7309CE1E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2748" y="2424189"/>
            <a:ext cx="380663" cy="254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2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52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(u,v)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88B7ED-DA0A-4599-85F8-BAE16788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119" y="2422017"/>
            <a:ext cx="1784395" cy="258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0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70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sampling by a Gaussian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41B6F-72F1-4226-83D3-6061CF46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175004"/>
            <a:ext cx="385343" cy="2965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1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9" b="0" i="1">
                <a:solidFill>
                  <a:srgbClr val="000090"/>
                </a:solidFill>
                <a:latin typeface="Arial"/>
                <a:ea typeface="Arial"/>
                <a:cs typeface="Arial"/>
              </a:rPr>
              <a:t>     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F950B-9315-4159-AA8D-4D9F21E6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6123" y="3190255"/>
            <a:ext cx="2462815" cy="271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= adjustable tapering parameter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A06F86-B270-4F6B-A4C7-F5D1E051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433480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A54C7-32A2-40F2-9CCB-DA3623B9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449138"/>
            <a:ext cx="2570718" cy="2700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like smoothing in the image plane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E28AA-5139-4EA2-9E15-0371D284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671159"/>
            <a:ext cx="2153280" cy="2695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(convolution by a Gaussian)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EE91D5-1A31-4372-9E6A-46180F5D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913429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5D224F-6A72-4E09-91AB-8ADD1473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927977"/>
            <a:ext cx="2861892" cy="2719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gives more weight to short baselines,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550B2-238B-428A-A247-651DBED7C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151657"/>
            <a:ext cx="2150017" cy="269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degrades angular resolution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71218-0AFE-48EF-9D5A-E4ECBDB2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394764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622EAD-CC59-4BFC-A052-484447B4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408519"/>
            <a:ext cx="2591188" cy="2732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4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downweights some data, so point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4A03FA-53D4-4D1D-8F46-D4D52C7A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631830"/>
            <a:ext cx="2668884" cy="2705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2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2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source source sensivitity degraded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1EB5A3-5D45-4B0B-ABD0-730FC06D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874714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5D7D45-BBE2-406F-B9F4-ED00A9FD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886900"/>
            <a:ext cx="2797474" cy="2758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may improve sensitivity to extended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082A26-BD28-4923-8661-9EE0D0ED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5111679"/>
            <a:ext cx="2824064" cy="27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structure sampled by short baselines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CC9583-C231-4D44-B48A-C77E2D2B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5354848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C6BF09-ADAF-4F6C-8B8C-9140FE1F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5369873"/>
            <a:ext cx="1497090" cy="2711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33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limits to usefulness </a:t>
            </a:r>
          </a:p>
        </p:txBody>
      </p:sp>
    </p:spTree>
    <p:extLst>
      <p:ext uri="{BB962C8B-B14F-4D97-AF65-F5344CB8AC3E}">
        <p14:creationId xmlns:p14="http://schemas.microsoft.com/office/powerpoint/2010/main" val="871627140"/>
      </p:ext>
    </p:extLst>
  </p:cSld>
</p:sld>
</file>

<file path=ppt/slides/slide4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Weighting and Tapering: Image Noise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f94a045d774a02"/>
          <ns0:srcRect xmlns:ns0="http://schemas.openxmlformats.org/drawingml/2006/main" l="0" r="0" t="15873" b="3386"/>
          <a:stretch xmlns:a="http://schemas.openxmlformats.org/drawingml/2006/main"/>
        </p:blipFill>
        <p:spPr>
          <a:xfrm xmlns:a="http://schemas.openxmlformats.org/drawingml/2006/main">
            <a:off x="2740404" y="2095500"/>
            <a:ext cx="6711193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51680-8BA6-4CA8-9DCC-8E818AC1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6034" y="4452979"/>
            <a:ext cx="853917" cy="2949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+ taper to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FE4551-CD43-4225-83BD-4B671F8C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4231424"/>
            <a:ext cx="781398" cy="290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robust=0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BA0BF-8832-4D50-9914-F2B6B21E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583" y="4689339"/>
            <a:ext cx="817192" cy="2735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0.59x0.50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CBFB6-EDF0-4B06-8ACD-DAE58FC9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392" y="5132088"/>
            <a:ext cx="707575" cy="2813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rms=1.2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2B8236-EE31-4606-B884-149B1A10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780" y="2459453"/>
            <a:ext cx="604484" cy="2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63766-90AC-43FF-9894-116BF7B4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5519" y="2687622"/>
            <a:ext cx="817247" cy="273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0.59x0.50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4A9882-9C1D-46C8-8059-87338F0C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4668" y="3128070"/>
            <a:ext cx="317869" cy="287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B43709-A4CD-483E-8B39-6979B8CB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4368" y="3121169"/>
            <a:ext cx="397257" cy="298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=1.0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42D099-C78C-4FC4-9E5A-7DACA1552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2317" y="4382353"/>
            <a:ext cx="676070" cy="291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uniform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ED2629-D160-4FE8-8E96-8372E0AC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850" y="4616665"/>
            <a:ext cx="817042" cy="2735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0.35x0.30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6F939-BFCA-4055-8C58-0A19ABDD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6658" y="5059591"/>
            <a:ext cx="707488" cy="281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rms=2.1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3C3711-F98F-4362-833F-BC1FE20D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014" y="2453775"/>
            <a:ext cx="781491" cy="290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robust=0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430FF8-AB02-4E9C-ADB8-E85AB7A3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17" y="2688080"/>
            <a:ext cx="817284" cy="273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0.40x0.34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90E71-6053-4451-BE3B-90AFEFF1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926" y="3130824"/>
            <a:ext cx="707669" cy="2813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rms=1.3 </a:t>
            </a:r>
          </a:p>
        </p:txBody>
      </p:sp>
    </p:spTree>
    <p:extLst>
      <p:ext uri="{BB962C8B-B14F-4D97-AF65-F5344CB8AC3E}">
        <p14:creationId xmlns:p14="http://schemas.microsoft.com/office/powerpoint/2010/main" val="327779695"/>
      </p:ext>
    </p:extLst>
  </p:cSld>
</p:sld>
</file>

<file path=ppt/slides/slide4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Weighting and Tapering: Summary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93c646d847422b"/>
          <ns0:srcRect xmlns:ns0="http://schemas.openxmlformats.org/drawingml/2006/main" l="0" r="0" t="39048" b="3386"/>
          <a:stretch xmlns:a="http://schemas.openxmlformats.org/drawingml/2006/main"/>
        </p:blipFill>
        <p:spPr>
          <a:xfrm xmlns:a="http://schemas.openxmlformats.org/drawingml/2006/main">
            <a:off x="2653912" y="3187284"/>
            <a:ext cx="6884177" cy="297221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8DFD2-1A04-44B4-8E10-43B3FC5E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6274" y="2095500"/>
            <a:ext cx="108999" cy="3671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80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A3031-9DA0-4B59-BDAE-F4627DC8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431" y="2111843"/>
            <a:ext cx="4246619" cy="339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imaging parameters provide a lot of freedom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9A2E0-D4AE-4036-896B-2E278BAA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6274" y="2409877"/>
            <a:ext cx="108999" cy="3671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80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08675-AE64-45F8-A9E9-16C545A9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431" y="2430768"/>
            <a:ext cx="4245472" cy="332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appropriate choices depend on science goals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C52EB-2E5F-4D46-A58F-17743123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723" y="3259421"/>
            <a:ext cx="1205534" cy="262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Robust/Uniform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00A40-342F-4AD4-9394-FCCA1157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048" y="3255920"/>
            <a:ext cx="606898" cy="268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AEB8E-B83C-41A6-9FB1-222CF517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028" y="3260420"/>
            <a:ext cx="490727" cy="261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Taper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E221D-16C3-4B80-96D9-1B5EB5E2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3601280"/>
            <a:ext cx="789003" cy="266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resolution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75662-1D2D-4D50-97D6-061514C0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723" y="3607277"/>
            <a:ext cx="510232" cy="256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6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higher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C335E2-E1D5-45E0-A559-C89E6C64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048" y="3606846"/>
            <a:ext cx="636729" cy="2577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medium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58D11C-E0F1-4CDB-A639-38792FA25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028" y="3596251"/>
            <a:ext cx="483843" cy="275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D490A-2575-4799-9698-D042854F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3887625"/>
            <a:ext cx="719014" cy="248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sidelobes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1AF6B-DCB2-4C9A-AB40-DE3298E3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723" y="3871618"/>
            <a:ext cx="483843" cy="275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F82E46-AE70-4F44-8D00-FA053A44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048" y="3882644"/>
            <a:ext cx="510232" cy="256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28AF54-0F5D-4BCD-B69A-6569F2F8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028" y="3888530"/>
            <a:ext cx="654800" cy="247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depends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38727-B6A3-4EA7-9221-36D8118B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4154504"/>
            <a:ext cx="959673" cy="2628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point source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7B117-FD7B-478E-9DDE-3F22865B9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4364936"/>
            <a:ext cx="758024" cy="2563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sensitivity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241AEC-3BA1-4AE4-8AB9-C7829325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723" y="4146985"/>
            <a:ext cx="483843" cy="275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D6955F-E9DC-41A6-9529-F63830F5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048" y="4158072"/>
            <a:ext cx="759497" cy="2568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4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64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maximum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2C2696-C428-48CC-820A-756CB60C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028" y="4146985"/>
            <a:ext cx="483843" cy="275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4E1E84-B38D-4BA6-B1BE-900B5117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4640510"/>
            <a:ext cx="1248809" cy="256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extended source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D51528-4692-456A-B5B9-9761927A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465" y="4847115"/>
            <a:ext cx="758024" cy="2563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sensitivity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779B04-2D71-4274-A221-3FEB79FE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723" y="4629164"/>
            <a:ext cx="483843" cy="275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ED1564-BD4C-49B7-9173-A82D893E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3048" y="4639760"/>
            <a:ext cx="636729" cy="2577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medium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E21252-5C18-43D9-920A-0F24CAE0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028" y="4640190"/>
            <a:ext cx="510232" cy="256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5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265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higher </a:t>
            </a:r>
          </a:p>
        </p:txBody>
      </p:sp>
    </p:spTree>
    <p:extLst>
      <p:ext uri="{BB962C8B-B14F-4D97-AF65-F5344CB8AC3E}">
        <p14:creationId xmlns:p14="http://schemas.microsoft.com/office/powerpoint/2010/main" val="108701515"/>
      </p:ext>
    </p:extLst>
  </p:cSld>
</p:sld>
</file>

<file path=ppt/slides/slide4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6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Beyond the Dirty Image: Deconvolution</a:t>
            </a:r>
          </a:p>
        </p:txBody>
      </p:sp>
      <p:pic>
        <p:nvPicPr>
          <p:cNvPr id="6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d1e934ec74dc4"/>
          <ns0:srcRect xmlns:ns0="http://schemas.openxmlformats.org/drawingml/2006/main" l="0" r="0" t="22222" b="3386"/>
          <a:stretch xmlns:a="http://schemas.openxmlformats.org/drawingml/2006/main"/>
        </p:blipFill>
        <p:spPr>
          <a:xfrm xmlns:a="http://schemas.openxmlformats.org/drawingml/2006/main">
            <a:off x="2757588" y="2434256"/>
            <a:ext cx="6676824" cy="372524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AEF50-C385-4EBA-826F-EEA13509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813" y="2095500"/>
            <a:ext cx="105716" cy="356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D3973E-E83E-4F48-A65B-D3FA5EF4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5194" y="2111085"/>
            <a:ext cx="2530535" cy="330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to keep you awake at night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A5DB1-663C-428D-AE68-3633B155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2400052"/>
            <a:ext cx="131146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6F8F2-D856-4DB7-8E19-F604DDDA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0425" y="2411598"/>
            <a:ext cx="1690043" cy="278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an infinite number of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FE0F5-1866-46B0-A51E-335E65D1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2120" y="2423281"/>
            <a:ext cx="440408" cy="25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63654-242D-4D17-BDE1-0A3A753C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970" y="2413652"/>
            <a:ext cx="1993699" cy="27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compatible with sampled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18A1A5-DECC-4A29-AF41-318CCF8B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646" y="2432213"/>
            <a:ext cx="424828" cy="2437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5BE9C0-B6E7-46ED-A0AE-1692FCEA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7917" y="2402389"/>
            <a:ext cx="782878" cy="2934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,            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4D7D7-3633-43D7-AF90-CA285B67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2629312"/>
            <a:ext cx="2195437" cy="2861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with “invisible” distributions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18542-93BB-4B62-A4DC-E73D0BB0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42" y="2650555"/>
            <a:ext cx="445044" cy="250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R(l,m)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1A00D-3C65-4E46-A710-85398AE5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1329" y="2628540"/>
            <a:ext cx="607721" cy="287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where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43636-8FB6-454E-8273-0F66C454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987" y="2650074"/>
            <a:ext cx="411475" cy="251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s(l,m)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A7570-2672-48A7-993A-1F06069F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3904" y="2622613"/>
            <a:ext cx="207455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*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B1202-0611-420C-A985-F603823F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3066" y="2650522"/>
            <a:ext cx="445138" cy="2508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R(l,m)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54AE2-5000-4848-8D27-7E05744C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646" y="2624623"/>
            <a:ext cx="432242" cy="293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= 0 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F270A-0F9E-4437-B76C-FE1BC223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2681" y="2883643"/>
            <a:ext cx="86242" cy="267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833909-BA3F-4EEC-95F0-4D3B6E83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602" y="2896742"/>
            <a:ext cx="1203219" cy="2452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 data beyond 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E544AE-98E1-43F3-A753-81F29330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001" y="2984329"/>
            <a:ext cx="216774" cy="1678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max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3A67C5-A999-4CAC-9FEC-F841BA00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178" y="2896885"/>
            <a:ext cx="137654" cy="2450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,v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9E5ACA-202F-4947-B2BC-E707029B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4345" y="2982208"/>
            <a:ext cx="310250" cy="17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max  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B59EF8-6DDB-4841-8B14-B45F97FE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1692" y="2891272"/>
            <a:ext cx="1723863" cy="254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unresolved structure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E81BAA-80B4-4C38-B049-08D0B7FA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2681" y="3120671"/>
            <a:ext cx="86242" cy="267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50CB79-A72D-4536-9282-FC330000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602" y="3129386"/>
            <a:ext cx="1124210" cy="252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 data within u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639846-EDE1-453E-B7A3-A5EAFC52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5992" y="3217778"/>
            <a:ext cx="193628" cy="17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5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5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7A7149-91CB-4E74-A07D-6C83EFE9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800" y="3133913"/>
            <a:ext cx="137654" cy="2450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,v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608F3A-283C-490F-B50A-1ADE4532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1967" y="3215794"/>
            <a:ext cx="412294" cy="1771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8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min      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D60EE6-2107-4DE3-BC17-D1BBBEFF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1692" y="3133364"/>
            <a:ext cx="1983147" cy="245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1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limit on largest size scale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522038-67F9-48BE-8EDA-ACFA3EFF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2681" y="3357698"/>
            <a:ext cx="86242" cy="267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4425C4A-C655-4BCF-ABA2-B152D272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602" y="3365870"/>
            <a:ext cx="1735584" cy="253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holes in between           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49804DB-96C7-4AF4-820F-DA039C14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5000" y="3373541"/>
            <a:ext cx="2158970" cy="2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synthesized beam sidelobes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AF2657-0811-41B6-BDF6-645833FB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3595482"/>
            <a:ext cx="131146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2502A6-0C9D-4791-8512-B81DDDDB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3609025"/>
            <a:ext cx="476805" cy="274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noise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9198D62-D9CD-4A45-8223-45942229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9007" y="3603419"/>
            <a:ext cx="2723118" cy="284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undetected/corrupted structure in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3CCA52-0C82-4AAB-8970-98B3B2F4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3569" y="3616379"/>
            <a:ext cx="492333" cy="262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569C5EE-66D8-44C1-B142-D4D9089C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3853625"/>
            <a:ext cx="131270" cy="297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E3A9043-1133-427D-8C2A-00C43FB7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3864263"/>
            <a:ext cx="4472999" cy="279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no unique prescription for extracting optimum estimate of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6B6E30A-381C-438F-ABA5-FF09B5B7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3328" y="3874714"/>
            <a:ext cx="492396" cy="262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76E1157-557F-4133-AC32-4BD20EBC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813" y="4373873"/>
            <a:ext cx="105716" cy="356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80E4B7B-7822-4935-98AC-A1F18955D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5194" y="4384073"/>
            <a:ext cx="1503138" cy="339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deconvolution  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57B9341-1119-46AB-8CCB-C7E6A26C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4677313"/>
            <a:ext cx="131146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27D929E-6E05-42C0-B742-167930F3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4691212"/>
            <a:ext cx="5114765" cy="2741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uses non-linear techniques to interpolate/extrapolate samples of     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B0EA180-9DDC-4BEB-BC47-1A41538B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4932234"/>
            <a:ext cx="424792" cy="2437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5527BD1-7593-42BA-9175-23689B39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5318" y="4913409"/>
            <a:ext cx="2369769" cy="275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into unsampled regions of the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77C721B-B0BA-46C9-AF16-57CEDB2A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4896" y="4928851"/>
            <a:ext cx="330241" cy="249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880A30E-4F1A-4E6F-A866-E5E77459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7579" y="4915946"/>
            <a:ext cx="526830" cy="2708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plane 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B6A69FB-AE10-42E9-AE58-7D233BE1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5160455"/>
            <a:ext cx="131146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C59B283-CE2C-4A4D-AD67-251DAB20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5175882"/>
            <a:ext cx="2443718" cy="271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aims to find a sensible model of 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60C54C2-1FC9-45D4-B039-B8FE3358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3110" y="5183617"/>
            <a:ext cx="440593" cy="2587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98899D9-FE56-4D89-9A43-E135F403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146" y="5172295"/>
            <a:ext cx="1696665" cy="277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compatible with data 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E6C09E5-351D-4274-9A53-B1BC130C8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654" y="5419776"/>
            <a:ext cx="131146" cy="297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AFFF028-5973-40DF-BE6F-C1655899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5429163"/>
            <a:ext cx="703528" cy="281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requires 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699F173-0A4B-405D-A97D-7AD3321D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1294" y="5438846"/>
            <a:ext cx="525866" cy="2655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 priori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CB0F0FF-09AE-499D-A14C-4299E0B8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995" y="5435970"/>
            <a:ext cx="1530777" cy="270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assumptions about 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1173B6C-5DF2-4EDF-BB00-2AC44C17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9240" y="5443005"/>
            <a:ext cx="440408" cy="25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FBADB9C-C017-449D-8F40-38A761B3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2091" y="5430806"/>
            <a:ext cx="2140697" cy="2789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to pick plausible “invisible” 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B9A0187-8286-4B4D-8201-3878C25D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8084" y="5654364"/>
            <a:ext cx="4397929" cy="2776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distributions to fill unmeasured parts of the Fourier plane </a:t>
            </a:r>
          </a:p>
        </p:txBody>
      </p:sp>
    </p:spTree>
    <p:extLst>
      <p:ext uri="{BB962C8B-B14F-4D97-AF65-F5344CB8AC3E}">
        <p14:creationId xmlns:p14="http://schemas.microsoft.com/office/powerpoint/2010/main" val="423950361"/>
      </p:ext>
    </p:extLst>
  </p:cSld>
</p:sld>
</file>

<file path=ppt/slides/slide5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Deconvolution Algorithms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c37eae48a74dce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770715" y="5568338"/>
            <a:ext cx="6650570" cy="59116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82746-5771-4833-86AC-52A81D22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2095500"/>
            <a:ext cx="105301" cy="354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088A0-6211-4728-B8F6-91AC9284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2118683"/>
            <a:ext cx="5288792" cy="3160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5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 active research area, e.g. compressive sensing methods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EE48A-A9DB-4EAA-B5FC-1B7707FB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2702087"/>
            <a:ext cx="105301" cy="354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BB408-3F14-4C02-8D26-0E024F1E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2727366"/>
            <a:ext cx="485492" cy="312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clean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5CF37-1CD6-4B40-8D68-743B3D37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3858" y="2714993"/>
            <a:ext cx="5076898" cy="333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: dominant deconvolution algorithm in radio astronomy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92E8F-2CB2-4B2F-AB0C-0A8D7264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004334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3F11EE-54DF-4102-B573-54AF99FF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023329"/>
            <a:ext cx="523799" cy="264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 priori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66EEC-0BCD-4279-9793-D946C607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3061" y="3020825"/>
            <a:ext cx="1017194" cy="2686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assumption: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6EA0D-D6F4-4939-9D67-205A3D96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8731" y="3027472"/>
            <a:ext cx="438677" cy="2576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9864CB-B142-4430-9D85-136595EAD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9958" y="3016161"/>
            <a:ext cx="2419525" cy="276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a collection of point sources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03D8C-ECDF-4878-9772-C036EF76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263890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C13450-EF90-4F09-9E29-8333DEBB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278216"/>
            <a:ext cx="3650951" cy="272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fit and subtract the synthesized beam iteratively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34801-9653-48A5-B85A-03A8588D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522155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CF5A3-2F57-4573-8797-8A2D78A1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537859"/>
            <a:ext cx="4164432" cy="269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original version by Högbom (1974) purely image based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42E037-95C0-4068-BC01-0F933CC8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3780418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D12B8E-594B-4545-AB03-6C4252AF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3794743"/>
            <a:ext cx="5315861" cy="272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variants developed for higher computational efficiency, model visibility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FED606-3C29-4290-9B80-7ACD9193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013137"/>
            <a:ext cx="4986947" cy="278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subtraction, to deal better with extended emission structure, etc.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F406BE-C114-440B-A855-66044EB5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96" y="4520372"/>
            <a:ext cx="105301" cy="354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9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9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F9926C-6883-4203-8486-160DF9EB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5893" y="4536400"/>
            <a:ext cx="4006063" cy="327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maximum entropy: a rarely used alternative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E5DFCA-C104-45B2-9D28-DBF1342E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4822618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0EC0CF-1A56-4896-9AFC-FFB939C1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4841614"/>
            <a:ext cx="523799" cy="264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 priori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111B92-342D-4D38-B4C9-60542165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3061" y="4839109"/>
            <a:ext cx="1017194" cy="2686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assumption: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322C65-837C-4C63-8BD1-81855FB5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8731" y="4845756"/>
            <a:ext cx="438677" cy="2576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C1C349-E3A4-42E4-ABD9-3AA54693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9958" y="4835670"/>
            <a:ext cx="1810720" cy="274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smooth and positive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BAFB1B-EE7C-44BA-AD84-CA4B2F18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5081963"/>
            <a:ext cx="130754" cy="2965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56D3F6-FBB1-4DB4-AE1B-F732F4E2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5096376"/>
            <a:ext cx="5518463" cy="2725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define “smoothness” via a mathematical expression for entropy, e.g.       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047F0B-1190-4403-A732-2583B813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5319312"/>
            <a:ext cx="5044523" cy="27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Gull and Skilling (1983), find smoothest image consistent with data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C17D79-B051-4401-934A-BDB435BC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025" y="5562124"/>
            <a:ext cx="130630" cy="296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4F40D61-9995-4905-ABD1-2CD9A576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631" y="5574442"/>
            <a:ext cx="5563452" cy="2756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vast literature about the deep meaning of entropy as information content </a:t>
            </a:r>
          </a:p>
        </p:txBody>
      </p:sp>
    </p:spTree>
    <p:extLst>
      <p:ext uri="{BB962C8B-B14F-4D97-AF65-F5344CB8AC3E}">
        <p14:creationId xmlns:p14="http://schemas.microsoft.com/office/powerpoint/2010/main" val="1415980950"/>
      </p:ext>
    </p:extLst>
  </p:cSld>
</p:sld>
</file>

<file path=ppt/slides/slide5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Basic clean Algorithm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1dea7a9f4f4f9a"/>
          <ns0:srcRect xmlns:ns0="http://schemas.openxmlformats.org/drawingml/2006/main" l="0" r="0" t="12063" b="3386"/>
          <a:stretch xmlns:a="http://schemas.openxmlformats.org/drawingml/2006/main"/>
        </p:blipFill>
        <p:spPr>
          <a:xfrm xmlns:a="http://schemas.openxmlformats.org/drawingml/2006/main">
            <a:off x="2891594" y="2095500"/>
            <a:ext cx="6408811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875D8-8E77-43A3-9686-ECF663C4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079" y="2273511"/>
            <a:ext cx="89136" cy="2854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C1175-3770-4314-8103-F242A990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410" y="2284611"/>
            <a:ext cx="657536" cy="266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initialize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FC80D-EE5C-4AD5-8F4B-317EEA82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2540073"/>
            <a:ext cx="152130" cy="257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F07B5A-FBF0-4A3F-A91F-5EE68994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9705" y="2546790"/>
            <a:ext cx="942678" cy="246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1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26B92-6592-4F7E-A4CE-BE7891EC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2925" y="2529085"/>
            <a:ext cx="1254713" cy="2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to the dirty map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A98EA-B532-4FF7-AB52-0AF5A10D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2789058"/>
            <a:ext cx="152190" cy="257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4A84FA-A74A-4154-8089-454F01FA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9705" y="2799024"/>
            <a:ext cx="1274885" cy="2412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Clean Component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922AEE-6316-42AE-A29E-0B8EFBE9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4314" y="2773660"/>
            <a:ext cx="283570" cy="2834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list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394CB3-4A20-41E2-9581-0BFA3778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079" y="3284077"/>
            <a:ext cx="155491" cy="264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8357C0-EEAC-4994-80C6-359CA183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3284770"/>
            <a:ext cx="2284084" cy="2630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identify the highest peak in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6E4FF1-BE38-4D16-9938-54CC8B3E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3500859"/>
            <a:ext cx="2266415" cy="2588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map as a point source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7CDBD-8F77-422C-9408-F94ABF0C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079" y="3746704"/>
            <a:ext cx="155538" cy="264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10B8EF-BA76-4D9E-BF30-D5BEE9E4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3746271"/>
            <a:ext cx="2273036" cy="264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subtract a fraction of this peak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0C82B3-8681-4914-9A97-F307104C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3950582"/>
            <a:ext cx="709537" cy="280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from the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2D64A3-C7C5-42A1-9CCC-58B9A7D8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5100" y="3970885"/>
            <a:ext cx="943212" cy="24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1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DC358-6317-451D-9EE8-1774E3D0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9691" y="3969566"/>
            <a:ext cx="562552" cy="2488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2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using a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36DFDB-E691-4A83-8F51-4C6EAEA2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4176926"/>
            <a:ext cx="1377922" cy="25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scaled dirty beam,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9600A-7FE1-4760-B20B-1E1C9D226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019" y="4187621"/>
            <a:ext cx="394958" cy="241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s(l,m)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FD2CA-1BDD-4BFE-96B9-75C99C4D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526" y="4176105"/>
            <a:ext cx="543068" cy="2606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x gain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B862C0-C69C-4F4F-AB14-865DE76C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079" y="4422886"/>
            <a:ext cx="155491" cy="264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E9B4DC-2CA2-43AF-8C0C-9C4B8AB0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4420769"/>
            <a:ext cx="2370776" cy="267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add this point source location   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9E9082-1B32-4062-9FCD-0059BC7B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4635245"/>
            <a:ext cx="1574740" cy="266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and amplitude to the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4C2D96-8D89-466D-BD86-0F925736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624" y="4650801"/>
            <a:ext cx="452824" cy="240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Clean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CAAD18-9079-4915-B543-89C0CB9A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4863694"/>
            <a:ext cx="799796" cy="2420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9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Component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4178FF-71B3-4F46-BD1F-9E7861D6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8028" y="4840046"/>
            <a:ext cx="330509" cy="2814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list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9B591C-8F46-4BE0-A402-785F7FEC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079" y="5100351"/>
            <a:ext cx="155491" cy="264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D9AB9F-C56C-4789-89BC-6EE0D912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5100206"/>
            <a:ext cx="2378579" cy="2643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goto step 1 (an iteration) unless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861453-0A79-4924-9A74-884E8608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520" y="5312164"/>
            <a:ext cx="1985495" cy="2671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stopping criterion reached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5C837F9-A682-4D34-8946-F5E606BA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1921" y="2819166"/>
            <a:ext cx="444859" cy="2460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s(l,m)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88F00A-FA5A-4936-AFB1-CA5BA7CA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3561" y="4620956"/>
            <a:ext cx="117676" cy="261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8F6A49-43DC-40C0-B2DA-4ED9BA6C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4352" y="4610691"/>
            <a:ext cx="104481" cy="1897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2B89F3-6AF1-42BA-B66F-F64E4E52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2326" y="4624453"/>
            <a:ext cx="381779" cy="25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</p:spTree>
    <p:extLst>
      <p:ext uri="{BB962C8B-B14F-4D97-AF65-F5344CB8AC3E}">
        <p14:creationId xmlns:p14="http://schemas.microsoft.com/office/powerpoint/2010/main" val="178813070"/>
      </p:ext>
    </p:extLst>
  </p:cSld>
</p:sld>
</file>

<file path=ppt/slides/slide5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Basic clean Algorithm (continued)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b998b370294627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815514" y="5576303"/>
            <a:ext cx="6560972" cy="58319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0E73AF-C101-4856-A122-4A28DAE1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97" y="2095500"/>
            <a:ext cx="91252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4C88D-AA8A-41AB-A784-6B07D327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2109760"/>
            <a:ext cx="1342367" cy="2684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stopping criteria?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EE300-D041-4C68-8BEC-D9CD43A9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2351378"/>
            <a:ext cx="128870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D73F7-94C8-4AEE-AA41-29ED5CC1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2375268"/>
            <a:ext cx="965059" cy="252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132CE-6EAE-478B-88DB-6D4AB6D1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7443" y="2361484"/>
            <a:ext cx="4283505" cy="275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maximum &lt; threshold = multiple of rms (if noise limited)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09485-A4B4-4C19-AD4E-16AB0806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2606135"/>
            <a:ext cx="128992" cy="2925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BEEB2-F8ED-4C38-A320-91BFEB98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2635010"/>
            <a:ext cx="553164" cy="2444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D7199-05BE-4318-BDCE-E6B0007FD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8777" y="2623862"/>
            <a:ext cx="337970" cy="262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F80219-1645-4813-B40E-EC46458F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9329" y="2616888"/>
            <a:ext cx="4253172" cy="2746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maximum &lt; threshold = fraction of dirty map maximum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3E4B4C-9059-47D9-B13E-EA16CA65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2838968"/>
            <a:ext cx="1942787" cy="268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(if dynamic range limited)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DB28DE-4DDD-4F01-A720-3F514011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3079828"/>
            <a:ext cx="128870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D65378-7EA2-485F-92FE-C7BEAFB9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3091713"/>
            <a:ext cx="1616990" cy="2723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maximum number of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3A95D-82B7-4A76-9807-76F817A5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1627" y="3108321"/>
            <a:ext cx="1369914" cy="244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Clean Components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C34C91-252B-4A90-879E-CC5F5901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1341" y="3092022"/>
            <a:ext cx="1916543" cy="271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reached (no justification)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8A13D6-F950-4BA2-BA26-D19A68C2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97" y="3335706"/>
            <a:ext cx="91252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F78AE5-95D7-41F3-B47B-56597B29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3355919"/>
            <a:ext cx="808741" cy="258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loop gain?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49418D-DC6A-4D70-B5D9-8B843CE1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3590764"/>
            <a:ext cx="128870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F65221-CF88-4A03-B564-43511AF0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3601923"/>
            <a:ext cx="2199758" cy="273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good results for g=0.1 to 0.3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B7E9E1-143C-4864-AF70-5CD78C26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3845549"/>
            <a:ext cx="128870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327799-2A6C-4259-ABCE-F79CBA60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3857091"/>
            <a:ext cx="4574192" cy="2729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lower values can work better for smoother emission, g=0.05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546AEB-5D4C-43BE-A2FF-5EBA8065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97" y="4101426"/>
            <a:ext cx="91252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5DEF51-2D6C-421F-B7FE-CFC323C7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4116332"/>
            <a:ext cx="1179265" cy="267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easy to include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F02095-231A-400F-B17B-85A3AB8D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4179" y="4118596"/>
            <a:ext cx="567508" cy="263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 priori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ABC16B-04EC-42AC-A2D0-9213B07C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3546" y="4111804"/>
            <a:ext cx="3599261" cy="274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information about where in dirty map to search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632A73-D6AC-4913-A9C7-2944BD7F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4320098"/>
            <a:ext cx="297198" cy="2925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for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BCDF76D-EA4F-4BF5-91B2-D4A8FA2D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22" y="4348804"/>
            <a:ext cx="1369876" cy="244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0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Clean Components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3D6784-04FB-486D-A471-E7BDADC3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2627" y="4329457"/>
            <a:ext cx="2086004" cy="276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(using “boxes” or “masks”)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69414B-6540-477F-B2E0-051A108D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745" y="4575092"/>
            <a:ext cx="128870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D3A5C2-1499-4266-956E-9FABC45E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2505" y="4589371"/>
            <a:ext cx="2796989" cy="2683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very useful but potentially dangerous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A7C6307-7F16-4B17-917E-B368BE13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97" y="5085754"/>
            <a:ext cx="91252" cy="29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3007108-AEA8-4313-954B-5D5DDC56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5100985"/>
            <a:ext cx="5329343" cy="266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Schwarz (1978) showed that the clean algorithm is equivalent to a least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8B7AD18-F78E-42F9-A141-6CC5123D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4733" y="5319467"/>
            <a:ext cx="4423533" cy="2675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squares fit of sinusoids to visibilities in the case of no noise </a:t>
            </a:r>
          </a:p>
        </p:txBody>
      </p:sp>
    </p:spTree>
    <p:extLst>
      <p:ext uri="{BB962C8B-B14F-4D97-AF65-F5344CB8AC3E}">
        <p14:creationId xmlns:p14="http://schemas.microsoft.com/office/powerpoint/2010/main" val="31004350"/>
      </p:ext>
    </p:extLst>
  </p:cSld>
</p:sld>
</file>

<file path=ppt/slides/slide5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Basic clean Algorithm (continued)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9448229c14e41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718502" y="5559056"/>
            <a:ext cx="6754996" cy="60044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59D25-C1F8-4334-A8DC-8F2CE7B8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2095500"/>
            <a:ext cx="9395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8565E-4EB8-4B30-AD56-F2E708EC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2108648"/>
            <a:ext cx="2566721" cy="2789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last step: make “restored” image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3161D-8AC3-43F0-BC26-F09F96E4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7777" y="2359226"/>
            <a:ext cx="13268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EA74B-DA08-4056-B102-E93958F1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9658" y="2373672"/>
            <a:ext cx="3239425" cy="2767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make a model image with all point source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574DB-86F3-4AC2-9729-3A36E2C1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0965" y="2387965"/>
            <a:ext cx="1459840" cy="25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Clean Components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72066-DEFC-476D-9642-3E6FB050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7777" y="2621545"/>
            <a:ext cx="13268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2DB8F-A4AC-4A13-A17E-5F453349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9658" y="2635315"/>
            <a:ext cx="5588847" cy="277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convolve point sources with an elliptical Gaussian, fit to the main lobe of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B1531-907E-452D-92B0-34FC1482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9658" y="2859266"/>
            <a:ext cx="5035916" cy="279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dirty beam (“clean beam”); avoids super-resolution of model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557028-A5BF-4158-BEA4-21602233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7777" y="3109003"/>
            <a:ext cx="132807" cy="301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D8510-8AF4-4DB9-9C19-814D00F6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9658" y="3125293"/>
            <a:ext cx="352106" cy="274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add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DAC1E-D139-4471-962B-4F346E87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735" y="3134862"/>
            <a:ext cx="942236" cy="258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map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56A72-6080-4907-B8F0-0501351D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7192" y="3120288"/>
            <a:ext cx="4021361" cy="2823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of noise and source structure below the threshold 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047BC-13D3-42F6-A427-0B57D960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3372663"/>
            <a:ext cx="9395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FE3903-61DD-4B4A-80F4-479D46D1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3387389"/>
            <a:ext cx="5009577" cy="276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resulting restored image is an estimate of the true sky brightness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1AEE94-7945-4AB8-B688-FA0EC445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3835" y="3393805"/>
            <a:ext cx="498097" cy="2655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007DF0-230B-42BE-9E9F-BF068DB5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3634982"/>
            <a:ext cx="9395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A5B8F-0088-4CC5-B99D-8213A199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3650007"/>
            <a:ext cx="6111395" cy="275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units of the restored image are (mostly) Jy per clean beam area                         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061541-3DBA-4600-B274-F2AE77B6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3903687"/>
            <a:ext cx="6111499" cy="290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                                                  = intensity (or brightness temperature)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6433AB-9DE7-4F04-BA5D-4ADBFD5E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4423347"/>
            <a:ext cx="9395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4376AE-AF0F-4FDD-B879-866D525C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4438213"/>
            <a:ext cx="5925769" cy="2760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for most weighting schemes, there is information in the image from baselines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730C28-868C-412E-9E43-C759315E7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4664982"/>
            <a:ext cx="5831061" cy="27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that sample high spatial frequencies within the clean beam fwhm, so modest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9678C6-8117-497A-9428-1269E8BB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4884754"/>
            <a:ext cx="2264998" cy="282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super-resolution may be OK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0E5F0C-5F76-499A-8FDF-354563DC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027" y="5399632"/>
            <a:ext cx="93951" cy="300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00563C-7DBC-40EE-9E81-FDD7565A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339" y="5413052"/>
            <a:ext cx="4894286" cy="278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restored image does not actually fit the observed visibilities </a:t>
            </a:r>
          </a:p>
        </p:txBody>
      </p:sp>
    </p:spTree>
    <p:extLst>
      <p:ext uri="{BB962C8B-B14F-4D97-AF65-F5344CB8AC3E}">
        <p14:creationId xmlns:p14="http://schemas.microsoft.com/office/powerpoint/2010/main" val="943549542"/>
      </p:ext>
    </p:extLst>
  </p:cSld>
</p:sld>
</file>

<file path=ppt/slides/slide5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60632f9cf4040"/>
          <ns0:srcRect xmlns:ns0="http://schemas.openxmlformats.org/drawingml/2006/main" l="0" r="0" t="29630" b="3386"/>
          <a:stretch xmlns:a="http://schemas.openxmlformats.org/drawingml/2006/main"/>
        </p:blipFill>
        <p:spPr>
          <a:xfrm xmlns:a="http://schemas.openxmlformats.org/drawingml/2006/main">
            <a:off x="2365673" y="2411409"/>
            <a:ext cx="7460654" cy="3748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DFE06-C38A-4C9C-B3E5-EAD891EFB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585" y="2107449"/>
            <a:ext cx="136990" cy="304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71274-CB97-43DF-AEE3-665682D9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5277" y="2095500"/>
            <a:ext cx="121629" cy="220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76529-1106-4DC9-92E5-0A04580F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049" y="2111521"/>
            <a:ext cx="444438" cy="297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9394D0-2A10-4564-A451-5151F7B5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8173" y="2141237"/>
            <a:ext cx="1721765" cy="2813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0 Clean Components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53521-2546-47CA-9DB6-047FE4C57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898" y="2147028"/>
            <a:ext cx="1097246" cy="286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</p:spTree>
    <p:extLst>
      <p:ext uri="{BB962C8B-B14F-4D97-AF65-F5344CB8AC3E}">
        <p14:creationId xmlns:p14="http://schemas.microsoft.com/office/powerpoint/2010/main" val="1780835238"/>
      </p:ext>
    </p:extLst>
  </p:cSld>
</p:sld>
</file>

<file path=ppt/slides/slide5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aa2c3784a4079"/>
          <ns0:srcRect xmlns:ns0="http://schemas.openxmlformats.org/drawingml/2006/main" l="0" r="0" t="29630" b="3386"/>
          <a:stretch xmlns:a="http://schemas.openxmlformats.org/drawingml/2006/main"/>
        </p:blipFill>
        <p:spPr>
          <a:xfrm xmlns:a="http://schemas.openxmlformats.org/drawingml/2006/main">
            <a:off x="2365673" y="2411409"/>
            <a:ext cx="7460654" cy="3748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A26F62-B462-4961-858A-80F57265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585" y="2107449"/>
            <a:ext cx="136990" cy="304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4D1FE-B2A1-4C77-BA6F-5403682D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5277" y="2095500"/>
            <a:ext cx="121629" cy="220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46B8D-AFEE-434C-BE66-25A7A3EC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049" y="2111521"/>
            <a:ext cx="444438" cy="297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74683-8AAB-4C6D-A6A2-782D68B4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3772" y="2140274"/>
            <a:ext cx="1829840" cy="2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30 Clean Components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DEC759-24E9-4999-90FB-5E10D0CF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615" y="2146995"/>
            <a:ext cx="1097453" cy="2869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</p:spTree>
    <p:extLst>
      <p:ext uri="{BB962C8B-B14F-4D97-AF65-F5344CB8AC3E}">
        <p14:creationId xmlns:p14="http://schemas.microsoft.com/office/powerpoint/2010/main" val="1167236398"/>
      </p:ext>
    </p:extLst>
  </p:cSld>
</p:sld>
</file>

<file path=ppt/slides/slide5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7d650d092a49eb"/>
          <ns0:srcRect xmlns:ns0="http://schemas.openxmlformats.org/drawingml/2006/main" l="0" r="0" t="29630" b="3386"/>
          <a:stretch xmlns:a="http://schemas.openxmlformats.org/drawingml/2006/main"/>
        </p:blipFill>
        <p:spPr>
          <a:xfrm xmlns:a="http://schemas.openxmlformats.org/drawingml/2006/main">
            <a:off x="2365673" y="2411409"/>
            <a:ext cx="7460654" cy="3748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16F5C-1827-4C97-B6EC-DC0A1766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585" y="2107449"/>
            <a:ext cx="136990" cy="304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BC283-F338-42FD-A8F6-995FCDAB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5277" y="2095500"/>
            <a:ext cx="121629" cy="220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93D3F-EE0B-4EE2-BBD0-5714E918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049" y="2111521"/>
            <a:ext cx="444438" cy="297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7E579B-6FA3-4376-85A1-DE5CD43E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0719" y="2139502"/>
            <a:ext cx="1936880" cy="284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100 Clean Components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E80443-1F5E-4826-AE52-B8ADAB05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615" y="2146995"/>
            <a:ext cx="1097453" cy="2869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</p:spTree>
    <p:extLst>
      <p:ext uri="{BB962C8B-B14F-4D97-AF65-F5344CB8AC3E}">
        <p14:creationId xmlns:p14="http://schemas.microsoft.com/office/powerpoint/2010/main" val="560247837"/>
      </p:ext>
    </p:extLst>
  </p:cSld>
</p:sld>
</file>

<file path=ppt/slides/slide5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c8648e5214c32"/>
          <ns0:srcRect xmlns:ns0="http://schemas.openxmlformats.org/drawingml/2006/main" l="0" r="0" t="29630" b="3386"/>
          <a:stretch xmlns:a="http://schemas.openxmlformats.org/drawingml/2006/main"/>
        </p:blipFill>
        <p:spPr>
          <a:xfrm xmlns:a="http://schemas.openxmlformats.org/drawingml/2006/main">
            <a:off x="2365673" y="2411409"/>
            <a:ext cx="7460654" cy="3748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EADF9D-A117-47B5-9916-BC01D235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585" y="2107449"/>
            <a:ext cx="136990" cy="304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BABD1-5A5F-4B36-8678-E64FA389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5277" y="2095500"/>
            <a:ext cx="121629" cy="220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1AD7F-3D4D-481E-A988-7ED8F953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049" y="2111521"/>
            <a:ext cx="444438" cy="297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C6CF0-1D3C-4A9F-90EF-B1051E90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0719" y="2139502"/>
            <a:ext cx="1936880" cy="284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300 Clean Components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E2361-68D2-4440-843A-5354E323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615" y="2146995"/>
            <a:ext cx="1097453" cy="2869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</p:spTree>
    <p:extLst>
      <p:ext uri="{BB962C8B-B14F-4D97-AF65-F5344CB8AC3E}">
        <p14:creationId xmlns:p14="http://schemas.microsoft.com/office/powerpoint/2010/main" val="1789762331"/>
      </p:ext>
    </p:extLst>
  </p:cSld>
</p:sld>
</file>

<file path=ppt/slides/slide5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766acfb824658"/>
          <ns0:srcRect xmlns:ns0="http://schemas.openxmlformats.org/drawingml/2006/main" l="0" r="0" t="29630" b="3386"/>
          <a:stretch xmlns:a="http://schemas.openxmlformats.org/drawingml/2006/main"/>
        </p:blipFill>
        <p:spPr>
          <a:xfrm xmlns:a="http://schemas.openxmlformats.org/drawingml/2006/main">
            <a:off x="2365673" y="2411409"/>
            <a:ext cx="7460654" cy="3748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8D89F1-4550-4EC3-A576-4DB524F4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585" y="2107449"/>
            <a:ext cx="136990" cy="304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78DF4-FC18-4CFF-A0F0-0E1A1916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5277" y="2095500"/>
            <a:ext cx="121629" cy="220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B4955-1F9D-4F9B-9FC6-1847E2F4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049" y="2111521"/>
            <a:ext cx="444438" cy="297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5B4CE-F984-4598-A111-F5E9BB23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0719" y="2139502"/>
            <a:ext cx="1936880" cy="284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583 Clean Components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1C3FB-BEE3-4755-BADC-8347BFC6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615" y="2146995"/>
            <a:ext cx="1097453" cy="2869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residual map </a:t>
            </a:r>
          </a:p>
        </p:txBody>
      </p:sp>
    </p:spTree>
    <p:extLst>
      <p:ext uri="{BB962C8B-B14F-4D97-AF65-F5344CB8AC3E}">
        <p14:creationId xmlns:p14="http://schemas.microsoft.com/office/powerpoint/2010/main" val="1662065488"/>
      </p:ext>
    </p:extLst>
  </p:cSld>
</p:sld>
</file>

<file path=ppt/slides/slide5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clean Example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63dddc38404ce0"/>
          <ns0:srcRect xmlns:ns0="http://schemas.openxmlformats.org/drawingml/2006/main" l="0" r="0" t="29312" b="3386"/>
          <a:stretch xmlns:a="http://schemas.openxmlformats.org/drawingml/2006/main"/>
        </p:blipFill>
        <p:spPr>
          <a:xfrm xmlns:a="http://schemas.openxmlformats.org/drawingml/2006/main">
            <a:off x="2381866" y="2409993"/>
            <a:ext cx="7428269" cy="374950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3011F-57F5-4D49-8625-7974A656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401" y="4873366"/>
            <a:ext cx="2326038" cy="3385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6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final image depends on 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CF6651-5ED6-45B6-95A5-EB09232C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401" y="5214826"/>
            <a:ext cx="6648051" cy="3347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4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imaging parameters (pixel size, visibility weighting scheme, gridding)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350DE-F2E5-4B7A-99C1-6A542504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3961" y="5511541"/>
            <a:ext cx="6133748" cy="335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5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and deconvolution (algorithm, iterations, masks, stopping criteria)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BCD71C-6854-484D-B87B-B1E1E07C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4752" y="2107396"/>
            <a:ext cx="136395" cy="303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560F94-A083-4234-BFE9-79303A47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9986" y="2095500"/>
            <a:ext cx="121101" cy="219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27517-6E03-4975-8007-8B8347E3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363" y="2111451"/>
            <a:ext cx="442509" cy="2964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(l,m)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B26B9-4BDB-4104-93F4-982BC02F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1733" y="2140308"/>
            <a:ext cx="1242492" cy="281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restored image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E99C2-32B6-4CE0-A63E-631BE34C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4645" y="4633706"/>
            <a:ext cx="2291220" cy="3005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ellipse = clean beam fwhm </a:t>
            </a:r>
          </a:p>
        </p:txBody>
      </p:sp>
    </p:spTree>
    <p:extLst>
      <p:ext uri="{BB962C8B-B14F-4D97-AF65-F5344CB8AC3E}">
        <p14:creationId xmlns:p14="http://schemas.microsoft.com/office/powerpoint/2010/main" val="1890383089"/>
      </p:ext>
    </p:extLst>
  </p:cSld>
</p:sld>
</file>

<file path=ppt/slides/slide6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CASA clean filename extensions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d75176bb24e83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738368" y="5562588"/>
            <a:ext cx="6715263" cy="59691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FDC127-A34E-43DC-865E-0B6C655F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708" y="2095500"/>
            <a:ext cx="9347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71CCA-FAD1-4B1C-AFEC-07AA8E2A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0" y="2095500"/>
            <a:ext cx="13726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&lt;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BD72A-3F0D-4431-87F0-BE4893B2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437" y="2123323"/>
            <a:ext cx="844999" cy="253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imagename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33BDE-3F4F-4637-8B01-8B062502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423" y="2115211"/>
            <a:ext cx="662272" cy="266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&gt;.image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F3064-BE4F-4A62-AC02-EE518BE64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2357610"/>
            <a:ext cx="131901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A85A71-7D7A-4074-A3F2-87072724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2370969"/>
            <a:ext cx="3292504" cy="2767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final clean image (or dirty image if niter=0)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F5010-0516-420C-B7D6-448DF092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708" y="2618386"/>
            <a:ext cx="93398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B0DC4B-F29E-43B4-9680-B147E19F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0" y="2618386"/>
            <a:ext cx="137135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&lt;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C02DE4-22A2-4C53-B1D4-A799653F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437" y="2646071"/>
            <a:ext cx="844582" cy="252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imagename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D8069-D92F-491E-97F6-EE0397E8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423" y="2633735"/>
            <a:ext cx="441446" cy="2734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&gt;.psf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41272E-FFF4-45B4-98FC-AF0E8A03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2879162"/>
            <a:ext cx="131901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1515A0-7B23-4D30-BB9A-F0D04EA9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2889942"/>
            <a:ext cx="2835866" cy="281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point spread function (= dirty beam)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8C893-C33B-4F5D-8BC9-084BDC04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708" y="3141029"/>
            <a:ext cx="9347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92482-6F9A-41A2-BBB3-BD9ACF7E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0" y="3141029"/>
            <a:ext cx="13726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&lt;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050B98-2BE7-4506-BCC1-6BC545C3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437" y="3168852"/>
            <a:ext cx="844999" cy="2530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imagename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586CF0-AB9F-4115-85EC-15D6A72A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423" y="3151007"/>
            <a:ext cx="701445" cy="2827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&gt;.model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E7386-C482-42E2-B82D-03785AB6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3402020"/>
            <a:ext cx="131901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FA813C-0B0B-42F6-ABC3-EE2E4470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3418836"/>
            <a:ext cx="2137292" cy="2710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 of clean components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3C22FB-8B5E-47B3-9103-68FA09C9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708" y="3662796"/>
            <a:ext cx="93398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E097C7-D4C6-456F-807C-767C88B1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0" y="3662796"/>
            <a:ext cx="137135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&lt;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520B9B-AD72-45BB-AD93-9E81EF6F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437" y="3690482"/>
            <a:ext cx="844582" cy="252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imagename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3D0044-1D03-46AC-94FF-3D951CDC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423" y="3677643"/>
            <a:ext cx="814423" cy="274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&gt;.residual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5D4386-4FB7-47F2-AE08-095995BB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3924756"/>
            <a:ext cx="13202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130DBE-A2ED-4D7C-B54B-5AA5070F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3940286"/>
            <a:ext cx="3373150" cy="2735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residual after subtracting clean components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52758F-ABFF-4B4A-8947-564C58F4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4195166"/>
            <a:ext cx="4005665" cy="28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(use to decide whether or not to continue clean)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ED6A1B-292B-497A-80A2-2A01A931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708" y="4446523"/>
            <a:ext cx="93398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A30228-D151-40F4-904F-67921BBB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0" y="4446523"/>
            <a:ext cx="137135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&lt;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304D37-596B-4BFE-9230-9825924B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9437" y="4474208"/>
            <a:ext cx="844582" cy="252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imagename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3BAF49A-1E0E-4012-9A71-ED49A3EE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423" y="4453474"/>
            <a:ext cx="503002" cy="287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&gt;.flux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200C57C-AAC1-49FC-9DCE-C5792D4F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4708418"/>
            <a:ext cx="131901" cy="299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D5C7B6F-7E82-405C-8256-7A0CB68A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4721497"/>
            <a:ext cx="2262644" cy="277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relative sensitivity on the sky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708AEFA-73D9-4398-B298-334D6BF22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471" y="4969167"/>
            <a:ext cx="132026" cy="299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F3C9B48-3A2A-4A92-89F7-FA9FEDBD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106" y="4983268"/>
            <a:ext cx="2793398" cy="2759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pbcor = True divides .image by .flux </a:t>
            </a:r>
          </a:p>
        </p:txBody>
      </p:sp>
    </p:spTree>
    <p:extLst>
      <p:ext uri="{BB962C8B-B14F-4D97-AF65-F5344CB8AC3E}">
        <p14:creationId xmlns:p14="http://schemas.microsoft.com/office/powerpoint/2010/main" val="783638905"/>
      </p:ext>
    </p:extLst>
  </p:cSld>
</p:sld>
</file>

<file path=ppt/slides/slide6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Results from Different Weighting Schemes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8315c677d4575"/>
          <ns0:srcRect xmlns:ns0="http://schemas.openxmlformats.org/drawingml/2006/main" l="0" r="0" t="15556" b="3386"/>
          <a:stretch xmlns:a="http://schemas.openxmlformats.org/drawingml/2006/main"/>
        </p:blipFill>
        <p:spPr>
          <a:xfrm xmlns:a="http://schemas.openxmlformats.org/drawingml/2006/main">
            <a:off x="2753546" y="2095500"/>
            <a:ext cx="668490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20DF9-96E5-41BF-B9E2-E98200ED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528" y="2675936"/>
            <a:ext cx="572257" cy="265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0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F278C-F8FB-4D07-B0D4-02867B29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5574" y="2909278"/>
            <a:ext cx="814090" cy="2725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0.59x0.50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8AF13E-2BD5-4846-9CF2-EF7F1023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0748" y="2693318"/>
            <a:ext cx="719288" cy="267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1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robust=0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34EE7-49C6-4CCA-860E-26818A5A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3954" y="2912919"/>
            <a:ext cx="813991" cy="2724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0.40x0.34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C4EEA-5249-4EBC-A3F5-31B036C5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4398" y="4660963"/>
            <a:ext cx="617937" cy="2654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0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uniform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DBF247-74F2-4616-8484-3C728A5C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1841" y="4894058"/>
            <a:ext cx="814028" cy="272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0.35x0.30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E1D8E-4FF5-4A79-989B-5C9C4C1A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17" y="4536169"/>
            <a:ext cx="572034" cy="265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0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E14B36-BEFF-464A-A235-0CEBD936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502" y="4753811"/>
            <a:ext cx="794864" cy="2741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4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+ taper to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EE00A-0E73-4191-B7D2-15FF62CC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406" y="4979150"/>
            <a:ext cx="619943" cy="270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3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1.5x1.5 </a:t>
            </a:r>
          </a:p>
        </p:txBody>
      </p:sp>
    </p:spTree>
    <p:extLst>
      <p:ext uri="{BB962C8B-B14F-4D97-AF65-F5344CB8AC3E}">
        <p14:creationId xmlns:p14="http://schemas.microsoft.com/office/powerpoint/2010/main" val="1465541137"/>
      </p:ext>
    </p:extLst>
  </p:cSld>
</p:sld>
</file>

<file path=ppt/slides/slide6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Tune Resolution/Sensitivity to suit Science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3b7c41b6044202"/>
          <ns0:srcRect xmlns:ns0="http://schemas.openxmlformats.org/drawingml/2006/main" l="0" r="0" t="30159" b="3386"/>
          <a:stretch xmlns:a="http://schemas.openxmlformats.org/drawingml/2006/main"/>
        </p:blipFill>
        <p:spPr>
          <a:xfrm xmlns:a="http://schemas.openxmlformats.org/drawingml/2006/main">
            <a:off x="2743884" y="2818026"/>
            <a:ext cx="6704231" cy="334147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3F464-BB53-4C0A-9F96-29E6834B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2617" y="2095500"/>
            <a:ext cx="93245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E26EA-E82F-4EDC-A6B6-9D55CD40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026" y="2113147"/>
            <a:ext cx="1486596" cy="26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example: SMA 870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99214-FD22-4CC9-A14D-667419192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1544" y="2095500"/>
            <a:ext cx="135417" cy="298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114B6-05D6-4714-9740-893A0FAF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812" y="2108863"/>
            <a:ext cx="3733128" cy="276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 images of protoplanetary disk dust continuum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ED2AB-9F50-4308-8E8D-FFFE7EC0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026" y="2333174"/>
            <a:ext cx="5738181" cy="273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emission with resolved inner cavities (Andrews et al. 2009, ApJ, 700, 1502) </a:t>
            </a:r>
          </a:p>
        </p:txBody>
      </p:sp>
    </p:spTree>
    <p:extLst>
      <p:ext uri="{BB962C8B-B14F-4D97-AF65-F5344CB8AC3E}">
        <p14:creationId xmlns:p14="http://schemas.microsoft.com/office/powerpoint/2010/main" val="85667577"/>
      </p:ext>
    </p:extLst>
  </p:cSld>
</p:sld>
</file>

<file path=ppt/slides/slide6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Scale Sensitive Deconvolution Algorithms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eb7f317424bc6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2731705" y="5561403"/>
            <a:ext cx="6728590" cy="59809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93657-BC56-4F4C-9F2C-566567FD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2095500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25CFF-907D-45A6-9B4F-70505694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2112764"/>
            <a:ext cx="5664332" cy="270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basic clean (or Maximum Entropy) is scale-free and treats each pixel as 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3B5CD-726B-4144-9B79-1FEFFF65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2333880"/>
            <a:ext cx="4528408" cy="276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independent degree of freedom: no concept of source size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34491-2EEF-4E69-8E78-DB409532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2843682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95FC8-4437-4B6C-87FA-B4A23FB6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2860183"/>
            <a:ext cx="3725462" cy="2721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adjacent pixels in an image are not independent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8FD89-8636-4A68-AE9C-3B8E85A4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3104975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58266E-0E9F-4234-A992-9993B82F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3120057"/>
            <a:ext cx="5607452" cy="274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an extended source covering 1000 pixels might be characterized by just 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B66876-F5AB-43E2-B6C0-D7F6E001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3346072"/>
            <a:ext cx="5482293" cy="272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 few parameters, not 1000 paramters (e.g. an elliptical Gaussian with 6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91FA7-8D24-4196-8093-4CCC4761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3568141"/>
            <a:ext cx="4923338" cy="2757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parameters: x, y, amp, major fwhm, minor fwhm, position angle)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CA343-CDBC-428C-8256-D4741C2D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3816244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C503C8-664E-4DB0-9451-88F56FA8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3829881"/>
            <a:ext cx="5530918" cy="2769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scale sensitive deconvolution algorithms try to employ fewer degrees of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15FA6-579B-4D85-B902-F37DE2BA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4053958"/>
            <a:ext cx="4276086" cy="2772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freedom to model plausible sky brightness distributions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8A1D1-A2F4-4F05-B522-DF5D0CD7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4563304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A9845-8F21-4A43-9072-C9A5D4A6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4581539"/>
            <a:ext cx="2281899" cy="2692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MS Clean (Multi-Scale Clean)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0FE0E-F83A-4312-BBF0-F618BB99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4825719"/>
            <a:ext cx="93584" cy="299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323A75-3B5B-4E2F-8C2D-941824C7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4843488"/>
            <a:ext cx="2542071" cy="27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Adaptive Scale Pixel (Asp) Clean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0F75DA-AB05-4697-905A-8834BCFE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9852" y="5348334"/>
            <a:ext cx="93662" cy="300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336BF-03A5-47FD-9A9A-D3DF89B5F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174" y="5363470"/>
            <a:ext cx="3569646" cy="2747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yields promising results on extended emission </a:t>
            </a:r>
          </a:p>
        </p:txBody>
      </p:sp>
    </p:spTree>
    <p:extLst>
      <p:ext uri="{BB962C8B-B14F-4D97-AF65-F5344CB8AC3E}">
        <p14:creationId xmlns:p14="http://schemas.microsoft.com/office/powerpoint/2010/main" val="2090687324"/>
      </p:ext>
    </p:extLst>
  </p:cSld>
</p:sld>
</file>

<file path=ppt/slides/slide6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“Invisible” Large Scale Structure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ff6c7f6ed48d6"/>
          <ns0:srcRect xmlns:ns0="http://schemas.openxmlformats.org/drawingml/2006/main" l="0" r="0" t="69524" b="3386"/>
          <a:stretch xmlns:a="http://schemas.openxmlformats.org/drawingml/2006/main"/>
        </p:blipFill>
        <p:spPr>
          <a:xfrm xmlns:a="http://schemas.openxmlformats.org/drawingml/2006/main">
            <a:off x="2694552" y="4777324"/>
            <a:ext cx="6802896" cy="138217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C2E59C-C7AE-4752-96BE-EF40C18D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2095500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624D6-62C6-4CD7-994B-EB74520B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112013"/>
            <a:ext cx="5156889" cy="2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missing short spacings can be problematic for large scale structure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64B8F-943C-41C0-934A-F4783071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2360813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3144F-44BE-4B0A-8612-1A18D660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376712"/>
            <a:ext cx="5387251" cy="276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to estimate? simulate observations, or check simple expressions for 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8A0ED-7A34-4CAA-A942-6E59327E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601511"/>
            <a:ext cx="5888389" cy="2797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Gaussian or unform disk (appendix of Wilner &amp; Welch 1994, ApJ, 427, 898)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C5FD8-0B25-4EF2-A510-EA74C0C4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4937" y="3407769"/>
            <a:ext cx="1441444" cy="2592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7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7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Homework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A21CD2-0EBE-41A9-B857-8BDEE77E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3645710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577C4-EB8A-4D81-8456-73F0D228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3659728"/>
            <a:ext cx="5788479" cy="279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Q: By what factor is the central brightness reduced as a function of source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0C3B2-9CC8-4DC4-82F2-69B8F3F7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3890494"/>
            <a:ext cx="5580999" cy="2732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size due to missing short spacings for a Gaussian characterized by fwhm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47B1E-B3A9-4FEC-93F0-1348ECE0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3660" y="3872445"/>
            <a:ext cx="133749" cy="3033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505BF6-EAD2-47F8-92E3-C0CDC76A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294" y="3982136"/>
            <a:ext cx="225283" cy="1979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1/2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E702CD-62D9-451B-923F-A7737B68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4310" y="3909806"/>
            <a:ext cx="144541" cy="2410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?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1BE59A-7FB0-4582-BE39-31B0EBDB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4402155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DDB712-AC41-48D7-9A0C-66B04E4A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4419783"/>
            <a:ext cx="4828082" cy="27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A:  a Gaussian source central brightness is reduced 50% when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D82F3-400F-4E2F-B23B-00D543D5B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5464365"/>
            <a:ext cx="1139807" cy="296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  where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8ADD5C-7976-4649-80F7-FE5A719E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8906" y="5489417"/>
            <a:ext cx="124912" cy="25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0A29E-6B2C-42C1-9D46-6CB1D20B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5281" y="5578113"/>
            <a:ext cx="204163" cy="1839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0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493AC-3307-4FF3-A556-2E7F0D3A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1022" y="5472849"/>
            <a:ext cx="2653348" cy="281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the shortest baseline [meters],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9A9691-636B-4C1F-9365-B8B82CAE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2877" y="5460231"/>
            <a:ext cx="131918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EAEC23-973C-497E-88B7-F8AAFAAD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6054" y="5469999"/>
            <a:ext cx="1891026" cy="2866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is the frequency [GHz] </a:t>
            </a:r>
          </a:p>
        </p:txBody>
      </p:sp>
    </p:spTree>
    <p:extLst>
      <p:ext uri="{BB962C8B-B14F-4D97-AF65-F5344CB8AC3E}">
        <p14:creationId xmlns:p14="http://schemas.microsoft.com/office/powerpoint/2010/main" val="134788067"/>
      </p:ext>
    </p:extLst>
  </p:cSld>
</p:sld>
</file>

<file path=ppt/slides/slide6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Missing Short Spacings: Demonstration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9500f5ef146eb"/>
          <ns0:srcRect xmlns:ns0="http://schemas.openxmlformats.org/drawingml/2006/main" l="0" r="0" t="38307" b="3386"/>
          <a:stretch xmlns:a="http://schemas.openxmlformats.org/drawingml/2006/main"/>
        </p:blipFill>
        <p:spPr>
          <a:xfrm xmlns:a="http://schemas.openxmlformats.org/drawingml/2006/main">
            <a:off x="2694552" y="3184583"/>
            <a:ext cx="6802896" cy="297491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FD5E59-CA00-4A5D-97DB-BF4168F1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2095500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519D4-18FF-49E2-9FC0-074DBFD1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109078"/>
            <a:ext cx="5257799" cy="280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important structure may be missed in central hole of (u,v) coverage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BA53E-6747-4732-8330-5C7D82A8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711" y="2624992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DF034E-FC52-4AE1-982D-C0C55F8F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637412"/>
            <a:ext cx="5872739" cy="282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Do the visibilities observed in our example discriminate between these two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1FE7F-2F17-4191-B6EA-94570BC3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20" y="2864672"/>
            <a:ext cx="3201625" cy="281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models of the sky brightness distribution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67157-C113-4E26-8D54-327D1E8C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4631" y="2875683"/>
            <a:ext cx="448789" cy="26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B66CB-E2E6-4876-9575-88134CA4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277" y="2889184"/>
            <a:ext cx="144541" cy="241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18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?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01835-C02D-48AA-B01F-9E19EB84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2796" y="5130253"/>
            <a:ext cx="94617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8FCB9-ED8C-4229-BCBF-75174DB6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7904" y="5143964"/>
            <a:ext cx="4038210" cy="280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Yes… but only on baselines shorter than about 75 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458B2-156F-4B13-86C3-5D60F4D3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777" y="5130253"/>
            <a:ext cx="123019" cy="302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λ</a:t>
            </a:r>
          </a:p>
        </p:txBody>
      </p:sp>
    </p:spTree>
    <p:extLst>
      <p:ext uri="{BB962C8B-B14F-4D97-AF65-F5344CB8AC3E}">
        <p14:creationId xmlns:p14="http://schemas.microsoft.com/office/powerpoint/2010/main" val="2121162004"/>
      </p:ext>
    </p:extLst>
  </p:cSld>
</p:sld>
</file>

<file path=ppt/slides/slide6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Missing Short Spacings: Demonstration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0943b5f84449d"/>
          <ns0:srcRect xmlns:ns0="http://schemas.openxmlformats.org/drawingml/2006/main" l="0" r="0" t="19259" b="3386"/>
          <a:stretch xmlns:a="http://schemas.openxmlformats.org/drawingml/2006/main"/>
        </p:blipFill>
        <p:spPr>
          <a:xfrm xmlns:a="http://schemas.openxmlformats.org/drawingml/2006/main">
            <a:off x="2829459" y="2369275"/>
            <a:ext cx="6533083" cy="37902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CDBEA0-1229-49B3-BEDD-C31E736B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242" y="2095500"/>
            <a:ext cx="481934" cy="2569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C2F0E2-C152-48EC-8E57-10414AA1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425" y="2122928"/>
            <a:ext cx="1049023" cy="253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weight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451C4-2C40-4DD3-BDA1-7B06673F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543" y="2116005"/>
            <a:ext cx="503577" cy="2822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&gt; 75 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453D9-49F7-4D20-98F3-34188892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369" y="2110779"/>
            <a:ext cx="116685" cy="290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57B58-D9BB-4CB1-ADE6-527CFDB4C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0654" y="2132287"/>
            <a:ext cx="1099383" cy="255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 natural weight </a:t>
            </a:r>
          </a:p>
        </p:txBody>
      </p:sp>
    </p:spTree>
    <p:extLst>
      <p:ext uri="{BB962C8B-B14F-4D97-AF65-F5344CB8AC3E}">
        <p14:creationId xmlns:p14="http://schemas.microsoft.com/office/powerpoint/2010/main" val="893238662"/>
      </p:ext>
    </p:extLst>
  </p:cSld>
</p:sld>
</file>

<file path=ppt/slides/slide6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Measures of Image Quality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c7062265f4190"/>
          <ns0:srcRect xmlns:ns0="http://schemas.openxmlformats.org/drawingml/2006/main" l="0" r="0" t="17037" b="3386"/>
          <a:stretch xmlns:a="http://schemas.openxmlformats.org/drawingml/2006/main"/>
        </p:blipFill>
        <p:spPr>
          <a:xfrm xmlns:a="http://schemas.openxmlformats.org/drawingml/2006/main">
            <a:off x="2738073" y="2151308"/>
            <a:ext cx="6715854" cy="400819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5F641-71B0-4283-B816-51AC5E8F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9457" y="2095500"/>
            <a:ext cx="106413" cy="3585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6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6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0310EF-BF66-4647-98F7-AF1A914B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1301" y="2127959"/>
            <a:ext cx="1319541" cy="30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dynamic range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235489-DB2D-4CB4-A130-6B7EA9B4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2402048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017435-A8C4-4E94-8D9F-09FDC0C6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2410002"/>
            <a:ext cx="5568405" cy="2858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ratio of peak brightness to rms noise in                                                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A346BF-9D0B-4AF4-8458-B579F601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2640076"/>
            <a:ext cx="1970927" cy="275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 region void of emission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FBE4A-8BEC-4C59-8518-EE39CDEE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2886708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AC7B1-C123-4405-907C-DE35409B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2894505"/>
            <a:ext cx="5742258" cy="286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easy way to calculate a lower limit to the                                                 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EF010-CEBB-4ECC-BF79-B673ADAF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3122202"/>
            <a:ext cx="3218957" cy="280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error in brightness in a non-empty region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D194B-B035-406A-A2BE-BF9A7826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3371556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E43408-CEFD-4C6B-80CB-C9C96783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3392361"/>
            <a:ext cx="3517999" cy="26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e.g. peak = 89 mJy/beam, rms = 0.9 mJy/beam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630D2-714E-4F6E-930A-E1569752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0676" y="3643570"/>
            <a:ext cx="1460242" cy="2822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DR = 89/0.9 = 99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0BA3B6-0A51-412F-90D6-12D0C9A3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9457" y="4155710"/>
            <a:ext cx="106334" cy="358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CA45AB-06C2-4094-84F2-342BC90B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1301" y="4181102"/>
            <a:ext cx="687909" cy="315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5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fidelity 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07D16-5612-417B-A92B-C80BFBF1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4462042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B04D54-47A2-44B5-AA78-EB8F2DCF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4477164"/>
            <a:ext cx="4814438" cy="273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difference between any produced image and the correct image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4883F-38CB-4BC0-B927-0B00CF6F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4722842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68090-664F-4B2A-902A-A67BFDBD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4735574"/>
            <a:ext cx="3083520" cy="2778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fidelity image = input model / difference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D8F2E-8453-49D0-A427-F6B0E3B3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4993756"/>
            <a:ext cx="5431222" cy="2825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               = model * beam / abs(model * beam – reconstruction)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7DCED2-6E7C-4396-80A3-85D321B4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5251537"/>
            <a:ext cx="3582900" cy="2894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               = inverse of the relative error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F07376-5A9B-4236-81D9-557C0FD6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249" y="5506564"/>
            <a:ext cx="131912" cy="29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683858-91D9-458D-B992-B66A69CE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661" y="5519784"/>
            <a:ext cx="3830286" cy="2770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need knowledge of the correct image to calculate </a:t>
            </a:r>
          </a:p>
        </p:txBody>
      </p:sp>
    </p:spTree>
    <p:extLst>
      <p:ext uri="{BB962C8B-B14F-4D97-AF65-F5344CB8AC3E}">
        <p14:creationId xmlns:p14="http://schemas.microsoft.com/office/powerpoint/2010/main" val="717461698"/>
      </p:ext>
    </p:extLst>
  </p:cSld>
</p:sld>
</file>

<file path=ppt/slides/slide6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Techniques to Obtain Short Spacings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63eb672b3429b"/>
          <ns0:srcRect xmlns:ns0="http://schemas.openxmlformats.org/drawingml/2006/main" l="0" r="0" t="25926" b="3386"/>
          <a:stretch xmlns:a="http://schemas.openxmlformats.org/drawingml/2006/main"/>
        </p:blipFill>
        <p:spPr>
          <a:xfrm xmlns:a="http://schemas.openxmlformats.org/drawingml/2006/main">
            <a:off x="2670913" y="2527821"/>
            <a:ext cx="6850174" cy="363167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CEA160-EC09-4178-9072-2869921E4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2095500"/>
            <a:ext cx="3023248" cy="325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use a large single dish telescope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B51E30-DDB3-4DD8-8208-CBD1DAAC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3631827"/>
            <a:ext cx="95354" cy="305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EDBB3-A0C9-4A6B-B4B6-83F770B0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987" y="3652090"/>
            <a:ext cx="188894" cy="271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9B75F-3A8E-4CF1-A782-B577094F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824" y="3643648"/>
            <a:ext cx="5428124" cy="2857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Fourier components from 0 to D sampled, where D is dish diameter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BE6EB-05DB-4721-ADC4-D4C45F92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987" y="3874683"/>
            <a:ext cx="2823252" cy="2812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(weighting depends on illumination)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5649E-04CF-4BD6-85EE-E7D04D7C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4126400"/>
            <a:ext cx="95275" cy="30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5A6808-C80E-40A8-8824-B4699CC6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987" y="4147293"/>
            <a:ext cx="3501852" cy="270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scan single dish across sky to make an image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D3EF3-96D8-4C31-B466-D9A0F187E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1568" y="4147839"/>
            <a:ext cx="505116" cy="2693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D5F23-2A92-4E6C-8707-45ED71BD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6513" y="4126400"/>
            <a:ext cx="161465" cy="30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*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A4AF7-C82D-4A6A-8971-D2402E9E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8950" y="4152695"/>
            <a:ext cx="454316" cy="2612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A(l,m)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B55444-F745-41EF-B109-EAE11BC6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4397958"/>
            <a:ext cx="991126" cy="297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where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179240-FF42-4688-8933-27522B887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3622" y="4417333"/>
            <a:ext cx="507399" cy="2654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A(l,m)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B9DC79-7514-4E47-BB2D-9F82BF63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9709" y="4409485"/>
            <a:ext cx="2709064" cy="278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is the single dish response pattern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BB3162-05B5-4578-BA84-B8096D2B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4659638"/>
            <a:ext cx="95354" cy="305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C2D86-DD54-47AE-B7EA-6C2A0A98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987" y="4675918"/>
            <a:ext cx="2841710" cy="2782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transform single dish image,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D8884-4D32-4106-8284-02043D75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9194" y="4681212"/>
            <a:ext cx="505370" cy="269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T(l,m)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3C398-13E2-4295-A174-42EA4782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5472" y="4659638"/>
            <a:ext cx="161529" cy="305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*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FAF9EC-F84D-4EFC-AE9F-C07B7A9C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7908" y="4686148"/>
            <a:ext cx="545056" cy="261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6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6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A(l,m),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CF0B5C-38E9-415D-866C-CE24A7C2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2813" y="4663524"/>
            <a:ext cx="538414" cy="298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7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to get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AFD70F-007B-4448-BAA5-5807F461E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1058" y="4691108"/>
            <a:ext cx="888790" cy="252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V(u,v)a(u,v)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318924-EF92-4053-A01F-898D7B29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4938201"/>
            <a:ext cx="1907072" cy="284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and then divide by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DF5C8D-FA6C-4B68-937F-740C72B4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0404" y="4955257"/>
            <a:ext cx="428152" cy="256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6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a(u,v)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474ECE-5851-4C24-8485-3BD5E41F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0282" y="4934792"/>
            <a:ext cx="1006920" cy="290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to estimate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408047-BF80-4D0B-9529-B8940BF5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6432" y="4955595"/>
            <a:ext cx="489322" cy="255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D1CDF5-13D0-42F9-8867-621B24C4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6726" y="4939186"/>
            <a:ext cx="1350601" cy="282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for baselines &lt; 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AC00AE-0120-4D58-87C0-99F68711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5193029"/>
            <a:ext cx="95275" cy="30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3614D4-AE70-41E6-A7B9-FAE489B6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987" y="5206356"/>
            <a:ext cx="4775100" cy="282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choose D large enough to overlap interferometer samples of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E9AA22-A672-4738-971E-2977B464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5891" y="5226025"/>
            <a:ext cx="435859" cy="250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1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31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10900D-C075-4031-A7CB-CBB5203C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105" y="5474224"/>
            <a:ext cx="2643119" cy="2797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       and avoid using data where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316728-CB8B-41CC-B545-1ABF69CF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5941" y="5485523"/>
            <a:ext cx="481140" cy="2608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4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4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a(u,v)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E9C149-2BF6-4891-9BAC-E1C6E0D4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911" y="5477163"/>
            <a:ext cx="2529723" cy="2748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becomes small, e.g. VLA &amp; GBT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8FF797-2F5B-4C54-9B8F-25D0F8D5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6234" y="2655631"/>
            <a:ext cx="511251" cy="1727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density of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9846A51-79C9-4D85-AD62-4A315E6B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6234" y="2800486"/>
            <a:ext cx="246378" cy="1596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(u,v)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76FA1D5-24FA-49AF-820B-880E2825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4298" y="2790605"/>
            <a:ext cx="343422" cy="1761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points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C0FA2C-CE3A-416A-AE53-A79C4DE0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8368" y="3339059"/>
            <a:ext cx="115197" cy="173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5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5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(u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69E6E82-6054-402B-A23F-AE69BA4A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5137" y="3335205"/>
            <a:ext cx="68395" cy="122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0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68BF569-887C-4EFF-BB66-F07D0E35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5096" y="3336182"/>
            <a:ext cx="201281" cy="1778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7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 + v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03CD100-CB83-4C11-9F5A-ECB3AF52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8634" y="3335205"/>
            <a:ext cx="68395" cy="122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0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080A103-35D1-4076-B153-E1943249F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8593" y="3333287"/>
            <a:ext cx="61880" cy="1826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9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9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4200330-8B72-4A8F-8A64-0C62C469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1703" y="3335205"/>
            <a:ext cx="149135" cy="122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6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1/2 </a:t>
            </a:r>
          </a:p>
        </p:txBody>
      </p:sp>
    </p:spTree>
    <p:extLst>
      <p:ext uri="{BB962C8B-B14F-4D97-AF65-F5344CB8AC3E}">
        <p14:creationId xmlns:p14="http://schemas.microsoft.com/office/powerpoint/2010/main" val="429883404"/>
      </p:ext>
    </p:extLst>
  </p:cSld>
</p:sld>
</file>

<file path=ppt/slides/slide6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Techniques to Obtain Short Spacings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ca416a9cfe4140"/>
          <ns0:srcRect xmlns:ns0="http://schemas.openxmlformats.org/drawingml/2006/main" l="0" r="0" t="52063" b="3386"/>
          <a:stretch xmlns:a="http://schemas.openxmlformats.org/drawingml/2006/main"/>
        </p:blipFill>
        <p:spPr>
          <a:xfrm xmlns:a="http://schemas.openxmlformats.org/drawingml/2006/main">
            <a:off x="2671643" y="3871160"/>
            <a:ext cx="6848713" cy="228834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79CF5-66F3-4319-9C6D-F5F670F6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750" y="2095500"/>
            <a:ext cx="3727526" cy="3264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use a separate array of smaller antennas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4C170-0943-40F7-8585-84E06CB9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750" y="2696185"/>
            <a:ext cx="95334" cy="3053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B4C91-FEB9-43B1-BF25-7B1400ED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9577" y="2715620"/>
            <a:ext cx="5453001" cy="272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small antennas can observe short baselines inaccessible to larger ones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F5961-902D-492F-BE41-277F06FA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750" y="2962362"/>
            <a:ext cx="95254" cy="304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B0C7A-7BD1-4B5D-A3B6-0BC24BD2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9577" y="2982644"/>
            <a:ext cx="5672296" cy="2711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 larger antennas can be used as single dish telescopes to make images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EF1D5C-E4BA-4DD1-BDDE-77F946D0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9577" y="3205041"/>
            <a:ext cx="5027175" cy="281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with Fourier components not accessible to the smaller antennas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89AD1-92A5-4C71-BA0C-238C5D49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750" y="3457752"/>
            <a:ext cx="95254" cy="304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26D06-76F9-497C-AF17-CB61EBC9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9577" y="3470093"/>
            <a:ext cx="2780416" cy="2844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example: ALMA main array + ACA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E4FB3D-23E4-4482-B30F-5E26BB57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8825" y="4186830"/>
            <a:ext cx="894243" cy="2799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array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F701C5-D6E6-4115-BB9D-8472772B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1988" y="4410537"/>
            <a:ext cx="2102318" cy="287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50 x 12m: 12m to 14+ km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91B861-9DB2-4240-B3E7-5D41E025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1988" y="4856983"/>
            <a:ext cx="469623" cy="304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ACA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861C2-B67D-497F-B8E2-A351E1AA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1988" y="5098476"/>
            <a:ext cx="1866989" cy="282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12 x 7m: covers 7-12m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C4767-A49C-4335-B793-FED1E71B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1988" y="5331214"/>
            <a:ext cx="2210756" cy="27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 x 12m single dishes: 0-7m </a:t>
            </a:r>
          </a:p>
        </p:txBody>
      </p:sp>
    </p:spTree>
    <p:extLst>
      <p:ext uri="{BB962C8B-B14F-4D97-AF65-F5344CB8AC3E}">
        <p14:creationId xmlns:p14="http://schemas.microsoft.com/office/powerpoint/2010/main" val="1423695822"/>
      </p:ext>
    </p:extLst>
  </p:cSld>
</p:sld>
</file>

<file path=ppt/slides/slide7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Techniques to Obtain Short Spacings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797965b314407"/>
          <ns0:srcRect xmlns:ns0="http://schemas.openxmlformats.org/drawingml/2006/main" l="0" r="0" t="33122" b="3386"/>
          <a:stretch xmlns:a="http://schemas.openxmlformats.org/drawingml/2006/main"/>
        </p:blipFill>
        <p:spPr>
          <a:xfrm xmlns:a="http://schemas.openxmlformats.org/drawingml/2006/main">
            <a:off x="2675236" y="2901629"/>
            <a:ext cx="6841529" cy="325787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9AA62-73D4-4B0E-AEC6-F4BBDE61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2683" y="2095500"/>
            <a:ext cx="3190661" cy="3332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mosaic with a homogeneous array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99F5F0-060C-400B-9265-EB46790B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2683" y="2388557"/>
            <a:ext cx="95154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8245A-BEAD-43CF-BABC-D86EED7B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240" y="2405918"/>
            <a:ext cx="5767261" cy="275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recover a range of spatial frequencies around the nominal baseline b using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D1B76-EFC7-4463-8559-68806DFF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240" y="2633096"/>
            <a:ext cx="6101786" cy="277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6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knowledge of A(l,m), shortest spacings from single dishes (Ekers &amp; Rots 1979)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11121-38EA-4E69-8980-84123917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2683" y="3946525"/>
            <a:ext cx="95154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8808B-A821-4355-AC29-A92AACD2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240" y="3976272"/>
            <a:ext cx="488515" cy="2550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V(u,v)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27F80-9088-4DED-9E6C-CF502F4A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782" y="3958821"/>
            <a:ext cx="4150538" cy="2841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is a linear combination of baselines from b-D to b+D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435DC-308E-4459-BADF-FDCC40F5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2683" y="4213344"/>
            <a:ext cx="95154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4BC92-2E6E-4B03-89BC-9F38AEE1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240" y="4225543"/>
            <a:ext cx="2390317" cy="284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9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depends on pointing direction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1AA5EB-6EE7-4D87-98F5-00DE5362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8636" y="4221203"/>
            <a:ext cx="120178" cy="291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9C129B-9877-4B0B-82DD-11E5C51D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0142" y="4321395"/>
            <a:ext cx="94449" cy="2025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356F2-0175-4B0A-9B24-5BF22F20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6276" y="4233641"/>
            <a:ext cx="207048" cy="270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,m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40AD88-7DEF-49AA-BDFA-B180DFD9D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5296" y="4321395"/>
            <a:ext cx="94449" cy="2025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6DF64-B17D-4A57-80A1-5E8A46BB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1431" y="4213344"/>
            <a:ext cx="137316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72FADF-FB87-47D9-9434-F29837DF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9755" y="4231530"/>
            <a:ext cx="1057929" cy="274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as well as on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BDB8EE-672A-4017-9005-52A5BB40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8455" y="4239121"/>
            <a:ext cx="391593" cy="261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8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88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(u,v)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D9C202-E367-42BB-9811-ACDD7071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2683" y="5011808"/>
            <a:ext cx="95154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B3C1F9-A32E-466E-BEA4-57D4B97F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240" y="5020017"/>
            <a:ext cx="4112879" cy="29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Fourier transform with respect to pointing direction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8EB56-AB36-4D57-9866-8D09C6FA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2036" y="5019665"/>
            <a:ext cx="120178" cy="291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5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35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(l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2192B0-8BC0-4FA3-8C4F-3033C658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3257" y="5119859"/>
            <a:ext cx="94449" cy="2025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A90A52-CC8C-4F15-99BB-2936FBB2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9391" y="5032104"/>
            <a:ext cx="207048" cy="270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,m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F08422-90FE-4B6D-9458-BFF7705C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8411" y="5119859"/>
            <a:ext cx="94448" cy="2025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7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997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9AE0C8-E444-4B34-B33F-0D4E3093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546" y="5011808"/>
            <a:ext cx="137316" cy="30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9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99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23537576"/>
      </p:ext>
    </p:extLst>
  </p:cSld>
</p:sld>
</file>

<file path=ppt/slides/slide7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Self Calibration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d1839f5434e38"/>
          <ns0:srcRect xmlns:ns0="http://schemas.openxmlformats.org/drawingml/2006/main" l="0" r="0" t="61693" b="3386"/>
          <a:stretch xmlns:a="http://schemas.openxmlformats.org/drawingml/2006/main"/>
        </p:blipFill>
        <p:spPr>
          <a:xfrm xmlns:a="http://schemas.openxmlformats.org/drawingml/2006/main">
            <a:off x="2802962" y="4434575"/>
            <a:ext cx="6586077" cy="17249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76D2C8-3451-4E8C-9D02-8C03B5F3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2095500"/>
            <a:ext cx="91601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9F4EA-F225-4997-8671-E4CC5604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2112736"/>
            <a:ext cx="569681" cy="264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2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2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a priori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245AA2-7829-4561-972F-CE3F6C21A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3513" y="2107850"/>
            <a:ext cx="3807951" cy="272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calibration using external calibrators is not perfect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0452A-280D-44D4-9397-D2C1A03C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2352421"/>
            <a:ext cx="129486" cy="293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1311F-8076-4CE2-A55D-9523DBC9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2361577"/>
            <a:ext cx="5133973" cy="278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interpolated from different time, different sky direction from source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16A61-C760-40AC-B3D2-000B4CAE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2608391"/>
            <a:ext cx="91601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9E3B7E-5D12-493B-A3F8-E48482DE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2624472"/>
            <a:ext cx="5231132" cy="2664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basic idea of self calibration is to correct for antenna based phase and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574482-6D94-48A8-A874-1FA60773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2836230"/>
            <a:ext cx="1328778" cy="279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amplitude errors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1C12F-5DA1-46B0-8264-9F6CCEAE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2009" y="2851483"/>
            <a:ext cx="645021" cy="254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0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50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together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E5751-54E9-4503-9E71-821E05CD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9179" y="2841025"/>
            <a:ext cx="2922947" cy="27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with imaging to create a source model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BD9C-A833-4F4F-9165-D8D69FEF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3083686"/>
            <a:ext cx="91601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139641-D77D-4DB9-9ED6-F080A480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3099058"/>
            <a:ext cx="1180656" cy="26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works because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515D6-E291-4EC2-A268-4CA3BB60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3340516"/>
            <a:ext cx="129486" cy="293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84961-5AE8-4E5B-959F-9A512283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3354912"/>
            <a:ext cx="4804669" cy="269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at each time, measure N complex gains and N(N-1)/2 visibilities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49D977-ACA3-4D27-9B6D-D3729049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3596485"/>
            <a:ext cx="129363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8713FD-2692-46CB-9F53-C778B5EC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3610522"/>
            <a:ext cx="5287770" cy="2699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8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8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source structure can be represented by a small number of parameters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503F40-3F7D-4FE5-B397-E658A1AA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3852244"/>
            <a:ext cx="129363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BC0120-2B46-49E5-AD98-DFF597BB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3866341"/>
            <a:ext cx="4686059" cy="2698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 highly overconstrained problem if N large and source simple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89D4B7-1D9C-4CD9-B4D5-77B633D7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4109074"/>
            <a:ext cx="91678" cy="293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30A1AB-EA8C-4110-A24F-F073BF28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4122811"/>
            <a:ext cx="4025262" cy="27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3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 practice, an iterative, non-linear relaxation process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45210B-50FE-42F6-B57D-CAE594D0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4366141"/>
            <a:ext cx="129363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DA6ADB-0D43-40BB-AAA3-CB279501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4382973"/>
            <a:ext cx="1686054" cy="265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0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assume source model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14C7B5-3BE2-44AD-BD18-50A7824E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8836" y="4380641"/>
            <a:ext cx="2402703" cy="2691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solve for time dependent gains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CCC58B-B46C-42EE-BCF2-8677D459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3594" y="4371066"/>
            <a:ext cx="850048" cy="285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0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form new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EC48BF-C09A-48EC-980E-E44F9420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4600544"/>
            <a:ext cx="3796345" cy="2685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source model from corrected data using e.g. clean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42784A-0BC3-434A-A533-79C740EA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0131" y="4600636"/>
            <a:ext cx="1547280" cy="268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solve for new gains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09A177-9F96-4449-99E9-314284F1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500" y="4840339"/>
            <a:ext cx="129363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B81DB4-0BA5-4486-8305-A9EF6717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083" y="4854668"/>
            <a:ext cx="4342485" cy="269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2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requires sufficient signal-to-noise at each solution interval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C96183-2026-48D9-9A2F-5BB9E8A7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5097260"/>
            <a:ext cx="91678" cy="293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161B01-8A33-47C1-8BE8-86EBD49D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5110151"/>
            <a:ext cx="5464594" cy="2721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loses absolute phase from calibrators and therefore position information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3F37AD0-2F99-485B-8720-380F7317C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196" y="5353212"/>
            <a:ext cx="91601" cy="29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4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2A2FF1-778F-4470-8E46-2BCA62C5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174" y="5369302"/>
            <a:ext cx="5507525" cy="266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1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dangerous with small N arrays, complex sources, marginal signal-to-noise </a:t>
            </a:r>
          </a:p>
        </p:txBody>
      </p:sp>
    </p:spTree>
    <p:extLst>
      <p:ext uri="{BB962C8B-B14F-4D97-AF65-F5344CB8AC3E}">
        <p14:creationId xmlns:p14="http://schemas.microsoft.com/office/powerpoint/2010/main" val="1743580605"/>
      </p:ext>
    </p:extLst>
  </p:cSld>
</p:sld>
</file>

<file path=ppt/slides/slide7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Concluding Remarks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7a9ef8ccd48cb"/>
          <ns0:srcRect xmlns:ns0="http://schemas.openxmlformats.org/drawingml/2006/main" l="0" r="0" t="62116" b="3386"/>
          <a:stretch xmlns:a="http://schemas.openxmlformats.org/drawingml/2006/main"/>
        </p:blipFill>
        <p:spPr>
          <a:xfrm xmlns:a="http://schemas.openxmlformats.org/drawingml/2006/main">
            <a:off x="2711404" y="4408106"/>
            <a:ext cx="6769192" cy="175139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01F7FB-47B0-43CA-AA28-B47CFAAE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2095500"/>
            <a:ext cx="107179" cy="361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C5E681-4EAD-4D71-8FE4-EE119947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2111155"/>
            <a:ext cx="5754490" cy="334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9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49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interferometry samples Fourier components of sky brightness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E8880-CAC6-45CC-A2F6-DA904F1C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2404626"/>
            <a:ext cx="107179" cy="361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66017A-D354-4F4D-9EB9-22C60529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2424172"/>
            <a:ext cx="5472252" cy="328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1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make an image by Fourier transforming sampled visibilities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6D3CB-9D8C-4B60-BC49-B33BE4C4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2712813"/>
            <a:ext cx="107179" cy="361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7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777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D36240-B3DA-41C5-975A-93EE6012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2725068"/>
            <a:ext cx="5520765" cy="3405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6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676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deconvolution attempts to correct for incomplete sampling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4160C1-9D5B-42F4-A485-EF54067B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3284448"/>
            <a:ext cx="94148" cy="301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241434-E56E-4FC2-B151-78ED6D2D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3293310"/>
            <a:ext cx="934817" cy="28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1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remember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C9E0B-852D-45F1-A04D-C0E0B3A4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2169" y="3547384"/>
            <a:ext cx="133086" cy="301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4879C-7D75-4204-BFF1-AEA7EAA6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4496" y="3561194"/>
            <a:ext cx="5326357" cy="27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2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72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there are an infinite number of images compatible with the visibilities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36EF32-0C38-4C66-83D6-0DBF10C3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2169" y="3810471"/>
            <a:ext cx="132960" cy="301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257883-965B-4D7D-95EA-5220ABA2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4496" y="3823080"/>
            <a:ext cx="4402298" cy="280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0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80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missing (or corrrupted) visibilities affect the entire image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051023-4DE9-4BBE-8347-F5B5A676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4074470"/>
            <a:ext cx="94148" cy="301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2ADD1-A92F-497B-BF47-A505773F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4090150"/>
            <a:ext cx="5834396" cy="275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5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55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astronomers must use judgement in the imaging and deconvolution process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860384-B655-4BDB-AC7F-DFA09182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4338468"/>
            <a:ext cx="94148" cy="301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4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84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F3278B-C032-4630-BF84-385CFE8C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54" y="4345862"/>
            <a:ext cx="2339232" cy="2891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3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423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it’s fun and worth the trouble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8456D-F138-4817-BBFC-A3AE6FAA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2472" y="4355812"/>
            <a:ext cx="2528116" cy="272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0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341" b="0" i="0">
                <a:solidFill>
                  <a:srgbClr val="000099"/>
                </a:solidFill>
                <a:latin typeface="Arial"/>
                <a:ea typeface="Arial"/>
                <a:cs typeface="Arial"/>
              </a:rPr>
              <a:t>  high angular resolution images!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F1BE62-AC54-4F2E-ABA8-21E810E7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10" y="4893693"/>
            <a:ext cx="5670619" cy="252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3" b="0" i="1">
                <a:solidFill>
                  <a:srgbClr val="000099"/>
                </a:solidFill>
                <a:latin typeface="Arial"/>
                <a:ea typeface="Arial"/>
                <a:cs typeface="Arial"/>
              </a:defRPr>
            </a:pPr>
            <a:r>
              <a:rPr sz="1243" b="0" i="1">
                <a:solidFill>
                  <a:srgbClr val="000099"/>
                </a:solidFill>
                <a:latin typeface="Arial"/>
                <a:ea typeface="Arial"/>
                <a:cs typeface="Arial"/>
              </a:rPr>
              <a:t> many, many issues not covered in this talk: see References and upcoming talks </a:t>
            </a:r>
          </a:p>
        </p:txBody>
      </p:sp>
    </p:spTree>
    <p:extLst>
      <p:ext uri="{BB962C8B-B14F-4D97-AF65-F5344CB8AC3E}">
        <p14:creationId xmlns:p14="http://schemas.microsoft.com/office/powerpoint/2010/main" val="1775465005"/>
      </p:ext>
    </p:extLst>
  </p:cSld>
</p:sld>
</file>

<file path=ppt/slides/slide7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END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93097ff2604ad6"/>
          <ns0:srcRect xmlns:ns0="http://schemas.openxmlformats.org/drawingml/2006/main" l="0" r="0" t="84762" b="3386"/>
          <a:stretch xmlns:a="http://schemas.openxmlformats.org/drawingml/2006/main"/>
        </p:blipFill>
        <p:spPr>
          <a:xfrm xmlns:a="http://schemas.openxmlformats.org/drawingml/2006/main">
            <a:off x="1524000" y="2095500"/>
            <a:ext cx="9144000" cy="81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53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Imaging and deconvolution — David J. Wilner, 2014</dc:title>
  <dcterms:created xsi:type="dcterms:W3CDTF">2026-09-26T20:03:26.8040000Z</dcterms:created>
  <dcterms:modified xsi:type="dcterms:W3CDTF">2026-09-26T20:03:26.8040000Z</dcterms:modified>
</coreProperties>
</file>