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diagrams/data1.xml" ContentType="application/vnd.openxmlformats-officedocument.drawingml.diagramData+xml"/>
  <Override PartName="/ppt/presentation.xml" ContentType="application/vnd.openxmlformats-officedocument.presentationml.presentation.main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ustomXml/itemProps2.xml" ContentType="application/vnd.openxmlformats-officedocument.customXmlProperties+xml"/>
  <Override PartName="/ppt/customXml/itemProps1.xml" ContentType="application/vnd.openxmlformats-officedocument.customXmlProperties+xml"/>
  <Override PartName="/ppt/customXml/itemProps3.xml" ContentType="application/vnd.openxmlformats-officedocument.customXml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WvuMaster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  <p:sldId id="265" r:id="rId10"/>
    <p:sldId id="267" r:id="rId11"/>
    <p:sldId id="268" r:id="rId12"/>
    <p:sldId id="26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122" d="100"/>
          <a:sy n="122" d="100"/>
        </p:scale>
        <p:origin x="114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customXml/item2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WvuMaster" Type="http://schemas.openxmlformats.org/officeDocument/2006/relationships/slideMaster" Target="slideMasters/slideMaster1.xml"/></Relationships>
</file>

<file path=ppt/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ppt/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ppt/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ppt/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C36F108F9F92488C988DDF36346911" ma:contentTypeVersion="5" ma:contentTypeDescription="Create a new document." ma:contentTypeScope="" ma:versionID="c417924321fef32731141cd966ef6f94">
  <xsd:schema xmlns:xsd="http://www.w3.org/2001/XMLSchema" xmlns:xs="http://www.w3.org/2001/XMLSchema" xmlns:p="http://schemas.microsoft.com/office/2006/metadata/properties" xmlns:ns2="1bb24863-89de-455f-aabf-4424925aa312" targetNamespace="http://schemas.microsoft.com/office/2006/metadata/properties" ma:root="true" ma:fieldsID="a7d3b2212d350eb904df17fc79fef4f4" ns2:_="">
    <xsd:import namespace="1bb24863-89de-455f-aabf-4424925aa31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b24863-89de-455f-aabf-4424925aa31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ppt/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ppt/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ppt/customXml/itemProps1.xml><?xml version="1.0" encoding="utf-8"?>
<ds:datastoreItem xmlns:ds="http://schemas.openxmlformats.org/officeDocument/2006/customXml" ds:itemID="{B45020C5-55C2-4AFA-AF2C-DAAC0E095DF7}"/>
</file>

<file path=ppt/customXml/itemProps2.xml><?xml version="1.0" encoding="utf-8"?>
<ds:datastoreItem xmlns:ds="http://schemas.openxmlformats.org/officeDocument/2006/customXml" ds:itemID="{2A695F96-2F3D-474B-AB42-04C2AB694C3A}"/>
</file>

<file path=ppt/customXml/itemProps3.xml><?xml version="1.0" encoding="utf-8"?>
<ds:datastoreItem xmlns:ds="http://schemas.openxmlformats.org/officeDocument/2006/customXml" ds:itemID="{78EE5182-D919-474D-A3B9-9992CFF23077}"/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0E666F3-1791-4D28-9C22-C53B678CD2B3}" type="doc">
      <dgm:prSet loTypeId="urn:microsoft.com/office/officeart/2008/layout/LinedList" loCatId="list" qsTypeId="urn:microsoft.com/office/officeart/2005/8/quickstyle/simple2" qsCatId="simple" csTypeId="urn:microsoft.com/office/officeart/2005/8/colors/accent5_2" csCatId="accent5"/>
      <dgm:spPr/>
      <dgm:t>
        <a:bodyPr/>
        <a:lstStyle/>
        <a:p>
          <a:endParaRPr lang="en-US"/>
        </a:p>
      </dgm:t>
    </dgm:pt>
    <dgm:pt modelId="{9931B620-7132-4BA8-8052-6409E22801F8}">
      <dgm:prSet/>
      <dgm:spPr/>
      <dgm:t>
        <a:bodyPr/>
        <a:lstStyle/>
        <a:p>
          <a:r>
            <a:rPr lang="en-US"/>
            <a:t>As with any mathematical functions, signals can be manipulated: </a:t>
          </a:r>
        </a:p>
      </dgm:t>
    </dgm:pt>
    <dgm:pt modelId="{D7A39E3A-5278-4CA2-9542-19EA5259D79F}" type="parTrans" cxnId="{3147DAFA-1629-4E07-9A2D-382D1E04919D}">
      <dgm:prSet/>
      <dgm:spPr/>
      <dgm:t>
        <a:bodyPr/>
        <a:lstStyle/>
        <a:p>
          <a:endParaRPr lang="en-US"/>
        </a:p>
      </dgm:t>
    </dgm:pt>
    <dgm:pt modelId="{05F04083-6634-40C1-9A2A-E7B5443E0D9B}" type="sibTrans" cxnId="{3147DAFA-1629-4E07-9A2D-382D1E04919D}">
      <dgm:prSet/>
      <dgm:spPr/>
      <dgm:t>
        <a:bodyPr/>
        <a:lstStyle/>
        <a:p>
          <a:endParaRPr lang="en-US"/>
        </a:p>
      </dgm:t>
    </dgm:pt>
    <dgm:pt modelId="{E7988BE0-4D32-4224-8D3D-CA6E7D8FDF84}">
      <dgm:prSet/>
      <dgm:spPr/>
      <dgm:t>
        <a:bodyPr/>
        <a:lstStyle/>
        <a:p>
          <a:r>
            <a:rPr lang="en-US"/>
            <a:t>Adding and subtracting signals</a:t>
          </a:r>
        </a:p>
      </dgm:t>
    </dgm:pt>
    <dgm:pt modelId="{BEC9FEE3-1619-4335-AC59-9FB4057B5A7D}" type="parTrans" cxnId="{EAA7F7DE-2216-4E15-9F7D-3589C4BEE3E9}">
      <dgm:prSet/>
      <dgm:spPr/>
      <dgm:t>
        <a:bodyPr/>
        <a:lstStyle/>
        <a:p>
          <a:endParaRPr lang="en-US"/>
        </a:p>
      </dgm:t>
    </dgm:pt>
    <dgm:pt modelId="{DD39B69D-9270-429F-B58C-221F0D654188}" type="sibTrans" cxnId="{EAA7F7DE-2216-4E15-9F7D-3589C4BEE3E9}">
      <dgm:prSet/>
      <dgm:spPr/>
      <dgm:t>
        <a:bodyPr/>
        <a:lstStyle/>
        <a:p>
          <a:endParaRPr lang="en-US"/>
        </a:p>
      </dgm:t>
    </dgm:pt>
    <dgm:pt modelId="{7447CE78-B2F8-42B0-9FB9-205C4C1C0957}">
      <dgm:prSet/>
      <dgm:spPr/>
      <dgm:t>
        <a:bodyPr/>
        <a:lstStyle/>
        <a:p>
          <a:r>
            <a:rPr lang="en-US"/>
            <a:t>Multiplying signals</a:t>
          </a:r>
        </a:p>
      </dgm:t>
    </dgm:pt>
    <dgm:pt modelId="{83B6F5A7-9C98-4F73-9A68-35915CA0B0DA}" type="parTrans" cxnId="{1DD86D10-AD06-49CB-9F40-15DAA4E85EF0}">
      <dgm:prSet/>
      <dgm:spPr/>
      <dgm:t>
        <a:bodyPr/>
        <a:lstStyle/>
        <a:p>
          <a:endParaRPr lang="en-US"/>
        </a:p>
      </dgm:t>
    </dgm:pt>
    <dgm:pt modelId="{1802A23E-9BD6-4891-9B94-2648C64BD25C}" type="sibTrans" cxnId="{1DD86D10-AD06-49CB-9F40-15DAA4E85EF0}">
      <dgm:prSet/>
      <dgm:spPr/>
      <dgm:t>
        <a:bodyPr/>
        <a:lstStyle/>
        <a:p>
          <a:endParaRPr lang="en-US"/>
        </a:p>
      </dgm:t>
    </dgm:pt>
    <dgm:pt modelId="{6A0AEFC9-B214-4253-9F62-02DF2CB28B5A}">
      <dgm:prSet/>
      <dgm:spPr/>
      <dgm:t>
        <a:bodyPr/>
        <a:lstStyle/>
        <a:p>
          <a:r>
            <a:rPr lang="en-US"/>
            <a:t>Scaling in time or frequency </a:t>
          </a:r>
        </a:p>
      </dgm:t>
    </dgm:pt>
    <dgm:pt modelId="{8F8A39DF-9CA0-4DD4-8D4A-B5F015C4F773}" type="parTrans" cxnId="{FCAAADF5-0DED-4172-B4E9-FDF4BEA6765A}">
      <dgm:prSet/>
      <dgm:spPr/>
      <dgm:t>
        <a:bodyPr/>
        <a:lstStyle/>
        <a:p>
          <a:endParaRPr lang="en-US"/>
        </a:p>
      </dgm:t>
    </dgm:pt>
    <dgm:pt modelId="{314FD616-6CE9-4ADE-A407-EA3429EE24D4}" type="sibTrans" cxnId="{FCAAADF5-0DED-4172-B4E9-FDF4BEA6765A}">
      <dgm:prSet/>
      <dgm:spPr/>
      <dgm:t>
        <a:bodyPr/>
        <a:lstStyle/>
        <a:p>
          <a:endParaRPr lang="en-US"/>
        </a:p>
      </dgm:t>
    </dgm:pt>
    <dgm:pt modelId="{1A0DC72D-E262-4914-A152-4D299B3D4747}">
      <dgm:prSet/>
      <dgm:spPr/>
      <dgm:t>
        <a:bodyPr/>
        <a:lstStyle/>
        <a:p>
          <a:r>
            <a:rPr lang="en-US"/>
            <a:t>Delaying </a:t>
          </a:r>
        </a:p>
      </dgm:t>
    </dgm:pt>
    <dgm:pt modelId="{7377C8AA-6851-41FD-810D-2D7936E3147C}" type="parTrans" cxnId="{8CF285AC-52D5-4D40-9A59-1B76E9041370}">
      <dgm:prSet/>
      <dgm:spPr/>
      <dgm:t>
        <a:bodyPr/>
        <a:lstStyle/>
        <a:p>
          <a:endParaRPr lang="en-US"/>
        </a:p>
      </dgm:t>
    </dgm:pt>
    <dgm:pt modelId="{9E289C33-BEAC-4829-B103-F0E9B37918E7}" type="sibTrans" cxnId="{8CF285AC-52D5-4D40-9A59-1B76E9041370}">
      <dgm:prSet/>
      <dgm:spPr/>
      <dgm:t>
        <a:bodyPr/>
        <a:lstStyle/>
        <a:p>
          <a:endParaRPr lang="en-US"/>
        </a:p>
      </dgm:t>
    </dgm:pt>
    <dgm:pt modelId="{79B013B1-E1C3-40DC-9E73-E24D2A75AC15}">
      <dgm:prSet/>
      <dgm:spPr/>
      <dgm:t>
        <a:bodyPr/>
        <a:lstStyle/>
        <a:p>
          <a:r>
            <a:rPr lang="en-US"/>
            <a:t>Correlating / convolving</a:t>
          </a:r>
        </a:p>
      </dgm:t>
    </dgm:pt>
    <dgm:pt modelId="{01C527F0-A207-4345-BA80-42695925B7B7}" type="parTrans" cxnId="{CAED05FF-05AF-4EE4-9CA8-070C9FB08BC9}">
      <dgm:prSet/>
      <dgm:spPr/>
      <dgm:t>
        <a:bodyPr/>
        <a:lstStyle/>
        <a:p>
          <a:endParaRPr lang="en-US"/>
        </a:p>
      </dgm:t>
    </dgm:pt>
    <dgm:pt modelId="{692D2F16-E759-4A0E-AFD1-4CD659508529}" type="sibTrans" cxnId="{CAED05FF-05AF-4EE4-9CA8-070C9FB08BC9}">
      <dgm:prSet/>
      <dgm:spPr/>
      <dgm:t>
        <a:bodyPr/>
        <a:lstStyle/>
        <a:p>
          <a:endParaRPr lang="en-US"/>
        </a:p>
      </dgm:t>
    </dgm:pt>
    <dgm:pt modelId="{ACE7BC67-C6B4-4F72-B809-59E7F1C01E6E}" type="pres">
      <dgm:prSet presAssocID="{30E666F3-1791-4D28-9C22-C53B678CD2B3}" presName="vert0" presStyleCnt="0">
        <dgm:presLayoutVars>
          <dgm:dir/>
          <dgm:animOne val="branch"/>
          <dgm:animLvl val="lvl"/>
        </dgm:presLayoutVars>
      </dgm:prSet>
      <dgm:spPr/>
    </dgm:pt>
    <dgm:pt modelId="{917CFE76-DF71-43B7-A6FE-1B18A78245F4}" type="pres">
      <dgm:prSet presAssocID="{9931B620-7132-4BA8-8052-6409E22801F8}" presName="thickLine" presStyleLbl="alignNode1" presStyleIdx="0" presStyleCnt="6"/>
      <dgm:spPr/>
    </dgm:pt>
    <dgm:pt modelId="{89C130F1-4100-4F7D-90CC-CF8B2620CBD7}" type="pres">
      <dgm:prSet presAssocID="{9931B620-7132-4BA8-8052-6409E22801F8}" presName="horz1" presStyleCnt="0"/>
      <dgm:spPr/>
    </dgm:pt>
    <dgm:pt modelId="{FFE7C84C-592A-464D-AC5E-59BDC023B33A}" type="pres">
      <dgm:prSet presAssocID="{9931B620-7132-4BA8-8052-6409E22801F8}" presName="tx1" presStyleLbl="revTx" presStyleIdx="0" presStyleCnt="6"/>
      <dgm:spPr/>
    </dgm:pt>
    <dgm:pt modelId="{2D576ABD-E20A-4D43-9ED6-F1BEFCEF3050}" type="pres">
      <dgm:prSet presAssocID="{9931B620-7132-4BA8-8052-6409E22801F8}" presName="vert1" presStyleCnt="0"/>
      <dgm:spPr/>
    </dgm:pt>
    <dgm:pt modelId="{0A72B4E2-2499-4719-A146-97A3F51E744A}" type="pres">
      <dgm:prSet presAssocID="{E7988BE0-4D32-4224-8D3D-CA6E7D8FDF84}" presName="thickLine" presStyleLbl="alignNode1" presStyleIdx="1" presStyleCnt="6"/>
      <dgm:spPr/>
    </dgm:pt>
    <dgm:pt modelId="{EEAF0762-84E9-4AD2-B17E-E6B95AB5A636}" type="pres">
      <dgm:prSet presAssocID="{E7988BE0-4D32-4224-8D3D-CA6E7D8FDF84}" presName="horz1" presStyleCnt="0"/>
      <dgm:spPr/>
    </dgm:pt>
    <dgm:pt modelId="{98B969CB-A9BA-4586-9E37-CE7BCE849881}" type="pres">
      <dgm:prSet presAssocID="{E7988BE0-4D32-4224-8D3D-CA6E7D8FDF84}" presName="tx1" presStyleLbl="revTx" presStyleIdx="1" presStyleCnt="6"/>
      <dgm:spPr/>
    </dgm:pt>
    <dgm:pt modelId="{A30D98A0-6723-47CA-9903-75C757BC2D0C}" type="pres">
      <dgm:prSet presAssocID="{E7988BE0-4D32-4224-8D3D-CA6E7D8FDF84}" presName="vert1" presStyleCnt="0"/>
      <dgm:spPr/>
    </dgm:pt>
    <dgm:pt modelId="{D6F641D9-2535-4320-A7F6-CD0CAC613B4F}" type="pres">
      <dgm:prSet presAssocID="{7447CE78-B2F8-42B0-9FB9-205C4C1C0957}" presName="thickLine" presStyleLbl="alignNode1" presStyleIdx="2" presStyleCnt="6"/>
      <dgm:spPr/>
    </dgm:pt>
    <dgm:pt modelId="{37970E01-7710-47F1-B5CB-9B100013DC42}" type="pres">
      <dgm:prSet presAssocID="{7447CE78-B2F8-42B0-9FB9-205C4C1C0957}" presName="horz1" presStyleCnt="0"/>
      <dgm:spPr/>
    </dgm:pt>
    <dgm:pt modelId="{AF1A3D52-20BF-4051-B7D9-18CE61308330}" type="pres">
      <dgm:prSet presAssocID="{7447CE78-B2F8-42B0-9FB9-205C4C1C0957}" presName="tx1" presStyleLbl="revTx" presStyleIdx="2" presStyleCnt="6"/>
      <dgm:spPr/>
    </dgm:pt>
    <dgm:pt modelId="{8B7C1484-969C-4A4F-A759-ACDE56980E16}" type="pres">
      <dgm:prSet presAssocID="{7447CE78-B2F8-42B0-9FB9-205C4C1C0957}" presName="vert1" presStyleCnt="0"/>
      <dgm:spPr/>
    </dgm:pt>
    <dgm:pt modelId="{52ADA96A-0848-4458-A88E-1CF7C2CD097A}" type="pres">
      <dgm:prSet presAssocID="{6A0AEFC9-B214-4253-9F62-02DF2CB28B5A}" presName="thickLine" presStyleLbl="alignNode1" presStyleIdx="3" presStyleCnt="6"/>
      <dgm:spPr/>
    </dgm:pt>
    <dgm:pt modelId="{01C0E873-578F-4C01-A404-60D69B682075}" type="pres">
      <dgm:prSet presAssocID="{6A0AEFC9-B214-4253-9F62-02DF2CB28B5A}" presName="horz1" presStyleCnt="0"/>
      <dgm:spPr/>
    </dgm:pt>
    <dgm:pt modelId="{5D3245BF-4936-4579-B547-148995BD331B}" type="pres">
      <dgm:prSet presAssocID="{6A0AEFC9-B214-4253-9F62-02DF2CB28B5A}" presName="tx1" presStyleLbl="revTx" presStyleIdx="3" presStyleCnt="6"/>
      <dgm:spPr/>
    </dgm:pt>
    <dgm:pt modelId="{033349E6-57D5-4AD2-A8F3-39CA91B55B81}" type="pres">
      <dgm:prSet presAssocID="{6A0AEFC9-B214-4253-9F62-02DF2CB28B5A}" presName="vert1" presStyleCnt="0"/>
      <dgm:spPr/>
    </dgm:pt>
    <dgm:pt modelId="{289F54FD-D14B-4480-B5AC-4295AA81D797}" type="pres">
      <dgm:prSet presAssocID="{1A0DC72D-E262-4914-A152-4D299B3D4747}" presName="thickLine" presStyleLbl="alignNode1" presStyleIdx="4" presStyleCnt="6"/>
      <dgm:spPr/>
    </dgm:pt>
    <dgm:pt modelId="{CCFFA9BC-2255-44FE-9346-E46DA216958B}" type="pres">
      <dgm:prSet presAssocID="{1A0DC72D-E262-4914-A152-4D299B3D4747}" presName="horz1" presStyleCnt="0"/>
      <dgm:spPr/>
    </dgm:pt>
    <dgm:pt modelId="{E803EF1F-536B-4E5C-A5B9-DD0BDD950A29}" type="pres">
      <dgm:prSet presAssocID="{1A0DC72D-E262-4914-A152-4D299B3D4747}" presName="tx1" presStyleLbl="revTx" presStyleIdx="4" presStyleCnt="6"/>
      <dgm:spPr/>
    </dgm:pt>
    <dgm:pt modelId="{4805ACD4-82B4-484B-BE32-4EE5A1A78F07}" type="pres">
      <dgm:prSet presAssocID="{1A0DC72D-E262-4914-A152-4D299B3D4747}" presName="vert1" presStyleCnt="0"/>
      <dgm:spPr/>
    </dgm:pt>
    <dgm:pt modelId="{8F923608-FF4D-4021-B4A7-7821705EE23E}" type="pres">
      <dgm:prSet presAssocID="{79B013B1-E1C3-40DC-9E73-E24D2A75AC15}" presName="thickLine" presStyleLbl="alignNode1" presStyleIdx="5" presStyleCnt="6"/>
      <dgm:spPr/>
    </dgm:pt>
    <dgm:pt modelId="{F114113C-F808-47D4-9D23-569505C6B575}" type="pres">
      <dgm:prSet presAssocID="{79B013B1-E1C3-40DC-9E73-E24D2A75AC15}" presName="horz1" presStyleCnt="0"/>
      <dgm:spPr/>
    </dgm:pt>
    <dgm:pt modelId="{A4DD967B-56FC-4B0F-83AF-882D99528039}" type="pres">
      <dgm:prSet presAssocID="{79B013B1-E1C3-40DC-9E73-E24D2A75AC15}" presName="tx1" presStyleLbl="revTx" presStyleIdx="5" presStyleCnt="6"/>
      <dgm:spPr/>
    </dgm:pt>
    <dgm:pt modelId="{50E7005C-2586-4C6F-809D-CAE63D44DCCF}" type="pres">
      <dgm:prSet presAssocID="{79B013B1-E1C3-40DC-9E73-E24D2A75AC15}" presName="vert1" presStyleCnt="0"/>
      <dgm:spPr/>
    </dgm:pt>
  </dgm:ptLst>
  <dgm:cxnLst>
    <dgm:cxn modelId="{57898F0F-F7F2-4436-90EB-000280162C6C}" type="presOf" srcId="{E7988BE0-4D32-4224-8D3D-CA6E7D8FDF84}" destId="{98B969CB-A9BA-4586-9E37-CE7BCE849881}" srcOrd="0" destOrd="0" presId="urn:microsoft.com/office/officeart/2008/layout/LinedList"/>
    <dgm:cxn modelId="{1DD86D10-AD06-49CB-9F40-15DAA4E85EF0}" srcId="{30E666F3-1791-4D28-9C22-C53B678CD2B3}" destId="{7447CE78-B2F8-42B0-9FB9-205C4C1C0957}" srcOrd="2" destOrd="0" parTransId="{83B6F5A7-9C98-4F73-9A68-35915CA0B0DA}" sibTransId="{1802A23E-9BD6-4891-9B94-2648C64BD25C}"/>
    <dgm:cxn modelId="{F4DCD631-ECA4-4D38-B471-D9BC3265810D}" type="presOf" srcId="{30E666F3-1791-4D28-9C22-C53B678CD2B3}" destId="{ACE7BC67-C6B4-4F72-B809-59E7F1C01E6E}" srcOrd="0" destOrd="0" presId="urn:microsoft.com/office/officeart/2008/layout/LinedList"/>
    <dgm:cxn modelId="{93436D75-409C-400E-BD08-2B6FDDF2EFD1}" type="presOf" srcId="{1A0DC72D-E262-4914-A152-4D299B3D4747}" destId="{E803EF1F-536B-4E5C-A5B9-DD0BDD950A29}" srcOrd="0" destOrd="0" presId="urn:microsoft.com/office/officeart/2008/layout/LinedList"/>
    <dgm:cxn modelId="{5FDD2294-8EE6-40B5-BA25-1642D13DA036}" type="presOf" srcId="{79B013B1-E1C3-40DC-9E73-E24D2A75AC15}" destId="{A4DD967B-56FC-4B0F-83AF-882D99528039}" srcOrd="0" destOrd="0" presId="urn:microsoft.com/office/officeart/2008/layout/LinedList"/>
    <dgm:cxn modelId="{8CF285AC-52D5-4D40-9A59-1B76E9041370}" srcId="{30E666F3-1791-4D28-9C22-C53B678CD2B3}" destId="{1A0DC72D-E262-4914-A152-4D299B3D4747}" srcOrd="4" destOrd="0" parTransId="{7377C8AA-6851-41FD-810D-2D7936E3147C}" sibTransId="{9E289C33-BEAC-4829-B103-F0E9B37918E7}"/>
    <dgm:cxn modelId="{F8A0FCBB-DE3B-46A2-8E8C-7632CA31DDDF}" type="presOf" srcId="{6A0AEFC9-B214-4253-9F62-02DF2CB28B5A}" destId="{5D3245BF-4936-4579-B547-148995BD331B}" srcOrd="0" destOrd="0" presId="urn:microsoft.com/office/officeart/2008/layout/LinedList"/>
    <dgm:cxn modelId="{8E5AEFBF-8117-4216-B13C-CA4817908972}" type="presOf" srcId="{9931B620-7132-4BA8-8052-6409E22801F8}" destId="{FFE7C84C-592A-464D-AC5E-59BDC023B33A}" srcOrd="0" destOrd="0" presId="urn:microsoft.com/office/officeart/2008/layout/LinedList"/>
    <dgm:cxn modelId="{8DDF94CD-2B7C-4E02-A8C8-EA7E8C297FF1}" type="presOf" srcId="{7447CE78-B2F8-42B0-9FB9-205C4C1C0957}" destId="{AF1A3D52-20BF-4051-B7D9-18CE61308330}" srcOrd="0" destOrd="0" presId="urn:microsoft.com/office/officeart/2008/layout/LinedList"/>
    <dgm:cxn modelId="{EAA7F7DE-2216-4E15-9F7D-3589C4BEE3E9}" srcId="{30E666F3-1791-4D28-9C22-C53B678CD2B3}" destId="{E7988BE0-4D32-4224-8D3D-CA6E7D8FDF84}" srcOrd="1" destOrd="0" parTransId="{BEC9FEE3-1619-4335-AC59-9FB4057B5A7D}" sibTransId="{DD39B69D-9270-429F-B58C-221F0D654188}"/>
    <dgm:cxn modelId="{FCAAADF5-0DED-4172-B4E9-FDF4BEA6765A}" srcId="{30E666F3-1791-4D28-9C22-C53B678CD2B3}" destId="{6A0AEFC9-B214-4253-9F62-02DF2CB28B5A}" srcOrd="3" destOrd="0" parTransId="{8F8A39DF-9CA0-4DD4-8D4A-B5F015C4F773}" sibTransId="{314FD616-6CE9-4ADE-A407-EA3429EE24D4}"/>
    <dgm:cxn modelId="{3147DAFA-1629-4E07-9A2D-382D1E04919D}" srcId="{30E666F3-1791-4D28-9C22-C53B678CD2B3}" destId="{9931B620-7132-4BA8-8052-6409E22801F8}" srcOrd="0" destOrd="0" parTransId="{D7A39E3A-5278-4CA2-9542-19EA5259D79F}" sibTransId="{05F04083-6634-40C1-9A2A-E7B5443E0D9B}"/>
    <dgm:cxn modelId="{CAED05FF-05AF-4EE4-9CA8-070C9FB08BC9}" srcId="{30E666F3-1791-4D28-9C22-C53B678CD2B3}" destId="{79B013B1-E1C3-40DC-9E73-E24D2A75AC15}" srcOrd="5" destOrd="0" parTransId="{01C527F0-A207-4345-BA80-42695925B7B7}" sibTransId="{692D2F16-E759-4A0E-AFD1-4CD659508529}"/>
    <dgm:cxn modelId="{94ED9124-0642-4E9E-A2F5-843A861E9630}" type="presParOf" srcId="{ACE7BC67-C6B4-4F72-B809-59E7F1C01E6E}" destId="{917CFE76-DF71-43B7-A6FE-1B18A78245F4}" srcOrd="0" destOrd="0" presId="urn:microsoft.com/office/officeart/2008/layout/LinedList"/>
    <dgm:cxn modelId="{99B84A0D-42DC-403A-8216-D2B6C113596C}" type="presParOf" srcId="{ACE7BC67-C6B4-4F72-B809-59E7F1C01E6E}" destId="{89C130F1-4100-4F7D-90CC-CF8B2620CBD7}" srcOrd="1" destOrd="0" presId="urn:microsoft.com/office/officeart/2008/layout/LinedList"/>
    <dgm:cxn modelId="{DB447539-69EE-454D-BA03-D0D63281D0B5}" type="presParOf" srcId="{89C130F1-4100-4F7D-90CC-CF8B2620CBD7}" destId="{FFE7C84C-592A-464D-AC5E-59BDC023B33A}" srcOrd="0" destOrd="0" presId="urn:microsoft.com/office/officeart/2008/layout/LinedList"/>
    <dgm:cxn modelId="{68CADAC0-A4C5-49E3-B2C2-86620D45777A}" type="presParOf" srcId="{89C130F1-4100-4F7D-90CC-CF8B2620CBD7}" destId="{2D576ABD-E20A-4D43-9ED6-F1BEFCEF3050}" srcOrd="1" destOrd="0" presId="urn:microsoft.com/office/officeart/2008/layout/LinedList"/>
    <dgm:cxn modelId="{2A1467F1-8D58-40AE-8BC0-9B1D0993E297}" type="presParOf" srcId="{ACE7BC67-C6B4-4F72-B809-59E7F1C01E6E}" destId="{0A72B4E2-2499-4719-A146-97A3F51E744A}" srcOrd="2" destOrd="0" presId="urn:microsoft.com/office/officeart/2008/layout/LinedList"/>
    <dgm:cxn modelId="{D4102367-8580-4245-8379-81345929B2E1}" type="presParOf" srcId="{ACE7BC67-C6B4-4F72-B809-59E7F1C01E6E}" destId="{EEAF0762-84E9-4AD2-B17E-E6B95AB5A636}" srcOrd="3" destOrd="0" presId="urn:microsoft.com/office/officeart/2008/layout/LinedList"/>
    <dgm:cxn modelId="{C1E6F02F-EFE8-44BB-AC39-5099AD1CAADB}" type="presParOf" srcId="{EEAF0762-84E9-4AD2-B17E-E6B95AB5A636}" destId="{98B969CB-A9BA-4586-9E37-CE7BCE849881}" srcOrd="0" destOrd="0" presId="urn:microsoft.com/office/officeart/2008/layout/LinedList"/>
    <dgm:cxn modelId="{D584A8EF-2459-4395-972E-FF2B437514C5}" type="presParOf" srcId="{EEAF0762-84E9-4AD2-B17E-E6B95AB5A636}" destId="{A30D98A0-6723-47CA-9903-75C757BC2D0C}" srcOrd="1" destOrd="0" presId="urn:microsoft.com/office/officeart/2008/layout/LinedList"/>
    <dgm:cxn modelId="{0B364327-F245-4122-BFC1-521DB381C8CC}" type="presParOf" srcId="{ACE7BC67-C6B4-4F72-B809-59E7F1C01E6E}" destId="{D6F641D9-2535-4320-A7F6-CD0CAC613B4F}" srcOrd="4" destOrd="0" presId="urn:microsoft.com/office/officeart/2008/layout/LinedList"/>
    <dgm:cxn modelId="{9AAD3D25-DD7D-4050-BF75-F784EF0690C9}" type="presParOf" srcId="{ACE7BC67-C6B4-4F72-B809-59E7F1C01E6E}" destId="{37970E01-7710-47F1-B5CB-9B100013DC42}" srcOrd="5" destOrd="0" presId="urn:microsoft.com/office/officeart/2008/layout/LinedList"/>
    <dgm:cxn modelId="{6CACB1F1-25A6-4E73-88D1-19F158FCE944}" type="presParOf" srcId="{37970E01-7710-47F1-B5CB-9B100013DC42}" destId="{AF1A3D52-20BF-4051-B7D9-18CE61308330}" srcOrd="0" destOrd="0" presId="urn:microsoft.com/office/officeart/2008/layout/LinedList"/>
    <dgm:cxn modelId="{1228735C-3D18-4D2A-BB59-2DC5D210C935}" type="presParOf" srcId="{37970E01-7710-47F1-B5CB-9B100013DC42}" destId="{8B7C1484-969C-4A4F-A759-ACDE56980E16}" srcOrd="1" destOrd="0" presId="urn:microsoft.com/office/officeart/2008/layout/LinedList"/>
    <dgm:cxn modelId="{7E3A15C6-9B63-40C7-9C89-B28446C94CBE}" type="presParOf" srcId="{ACE7BC67-C6B4-4F72-B809-59E7F1C01E6E}" destId="{52ADA96A-0848-4458-A88E-1CF7C2CD097A}" srcOrd="6" destOrd="0" presId="urn:microsoft.com/office/officeart/2008/layout/LinedList"/>
    <dgm:cxn modelId="{0A079C7C-1FC1-4D7E-BD60-10E6A6994854}" type="presParOf" srcId="{ACE7BC67-C6B4-4F72-B809-59E7F1C01E6E}" destId="{01C0E873-578F-4C01-A404-60D69B682075}" srcOrd="7" destOrd="0" presId="urn:microsoft.com/office/officeart/2008/layout/LinedList"/>
    <dgm:cxn modelId="{C2B1B615-CC9D-49B5-BA22-F347FE4E7492}" type="presParOf" srcId="{01C0E873-578F-4C01-A404-60D69B682075}" destId="{5D3245BF-4936-4579-B547-148995BD331B}" srcOrd="0" destOrd="0" presId="urn:microsoft.com/office/officeart/2008/layout/LinedList"/>
    <dgm:cxn modelId="{202471A3-6F7B-411C-B97E-18F4852F0F76}" type="presParOf" srcId="{01C0E873-578F-4C01-A404-60D69B682075}" destId="{033349E6-57D5-4AD2-A8F3-39CA91B55B81}" srcOrd="1" destOrd="0" presId="urn:microsoft.com/office/officeart/2008/layout/LinedList"/>
    <dgm:cxn modelId="{4AF31F37-7BA1-4230-85C6-9C41CDD3CF08}" type="presParOf" srcId="{ACE7BC67-C6B4-4F72-B809-59E7F1C01E6E}" destId="{289F54FD-D14B-4480-B5AC-4295AA81D797}" srcOrd="8" destOrd="0" presId="urn:microsoft.com/office/officeart/2008/layout/LinedList"/>
    <dgm:cxn modelId="{10369975-F66D-496C-A56D-EC04259F7FB1}" type="presParOf" srcId="{ACE7BC67-C6B4-4F72-B809-59E7F1C01E6E}" destId="{CCFFA9BC-2255-44FE-9346-E46DA216958B}" srcOrd="9" destOrd="0" presId="urn:microsoft.com/office/officeart/2008/layout/LinedList"/>
    <dgm:cxn modelId="{870B5FF0-B5B8-4DDE-81CC-EF801F08DFEA}" type="presParOf" srcId="{CCFFA9BC-2255-44FE-9346-E46DA216958B}" destId="{E803EF1F-536B-4E5C-A5B9-DD0BDD950A29}" srcOrd="0" destOrd="0" presId="urn:microsoft.com/office/officeart/2008/layout/LinedList"/>
    <dgm:cxn modelId="{A6C26B21-A021-48CA-8403-88361F9DBA81}" type="presParOf" srcId="{CCFFA9BC-2255-44FE-9346-E46DA216958B}" destId="{4805ACD4-82B4-484B-BE32-4EE5A1A78F07}" srcOrd="1" destOrd="0" presId="urn:microsoft.com/office/officeart/2008/layout/LinedList"/>
    <dgm:cxn modelId="{35F55FC0-6C51-488D-9901-468FCAF7B953}" type="presParOf" srcId="{ACE7BC67-C6B4-4F72-B809-59E7F1C01E6E}" destId="{8F923608-FF4D-4021-B4A7-7821705EE23E}" srcOrd="10" destOrd="0" presId="urn:microsoft.com/office/officeart/2008/layout/LinedList"/>
    <dgm:cxn modelId="{6DEDC528-58CA-4CE7-80F2-6BBBA868745B}" type="presParOf" srcId="{ACE7BC67-C6B4-4F72-B809-59E7F1C01E6E}" destId="{F114113C-F808-47D4-9D23-569505C6B575}" srcOrd="11" destOrd="0" presId="urn:microsoft.com/office/officeart/2008/layout/LinedList"/>
    <dgm:cxn modelId="{929797AC-F10D-44B3-941B-35DB74325F3C}" type="presParOf" srcId="{F114113C-F808-47D4-9D23-569505C6B575}" destId="{A4DD967B-56FC-4B0F-83AF-882D99528039}" srcOrd="0" destOrd="0" presId="urn:microsoft.com/office/officeart/2008/layout/LinedList"/>
    <dgm:cxn modelId="{93B1EC41-99DF-4F8B-A6AD-B74643EA92AD}" type="presParOf" srcId="{F114113C-F808-47D4-9D23-569505C6B575}" destId="{50E7005C-2586-4C6F-809D-CAE63D44DCC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7CFE76-DF71-43B7-A6FE-1B18A78245F4}">
      <dsp:nvSpPr>
        <dsp:cNvPr id="0" name=""/>
        <dsp:cNvSpPr/>
      </dsp:nvSpPr>
      <dsp:spPr>
        <a:xfrm>
          <a:off x="0" y="2720"/>
          <a:ext cx="6269038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FE7C84C-592A-464D-AC5E-59BDC023B33A}">
      <dsp:nvSpPr>
        <dsp:cNvPr id="0" name=""/>
        <dsp:cNvSpPr/>
      </dsp:nvSpPr>
      <dsp:spPr>
        <a:xfrm>
          <a:off x="0" y="2720"/>
          <a:ext cx="6269038" cy="9277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As with any mathematical functions, signals can be manipulated: </a:t>
          </a:r>
        </a:p>
      </dsp:txBody>
      <dsp:txXfrm>
        <a:off x="0" y="2720"/>
        <a:ext cx="6269038" cy="927780"/>
      </dsp:txXfrm>
    </dsp:sp>
    <dsp:sp modelId="{0A72B4E2-2499-4719-A146-97A3F51E744A}">
      <dsp:nvSpPr>
        <dsp:cNvPr id="0" name=""/>
        <dsp:cNvSpPr/>
      </dsp:nvSpPr>
      <dsp:spPr>
        <a:xfrm>
          <a:off x="0" y="930501"/>
          <a:ext cx="6269038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8B969CB-A9BA-4586-9E37-CE7BCE849881}">
      <dsp:nvSpPr>
        <dsp:cNvPr id="0" name=""/>
        <dsp:cNvSpPr/>
      </dsp:nvSpPr>
      <dsp:spPr>
        <a:xfrm>
          <a:off x="0" y="930501"/>
          <a:ext cx="6269038" cy="9277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Adding and subtracting signals</a:t>
          </a:r>
        </a:p>
      </dsp:txBody>
      <dsp:txXfrm>
        <a:off x="0" y="930501"/>
        <a:ext cx="6269038" cy="927780"/>
      </dsp:txXfrm>
    </dsp:sp>
    <dsp:sp modelId="{D6F641D9-2535-4320-A7F6-CD0CAC613B4F}">
      <dsp:nvSpPr>
        <dsp:cNvPr id="0" name=""/>
        <dsp:cNvSpPr/>
      </dsp:nvSpPr>
      <dsp:spPr>
        <a:xfrm>
          <a:off x="0" y="1858281"/>
          <a:ext cx="6269038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F1A3D52-20BF-4051-B7D9-18CE61308330}">
      <dsp:nvSpPr>
        <dsp:cNvPr id="0" name=""/>
        <dsp:cNvSpPr/>
      </dsp:nvSpPr>
      <dsp:spPr>
        <a:xfrm>
          <a:off x="0" y="1858281"/>
          <a:ext cx="6269038" cy="9277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Multiplying signals</a:t>
          </a:r>
        </a:p>
      </dsp:txBody>
      <dsp:txXfrm>
        <a:off x="0" y="1858281"/>
        <a:ext cx="6269038" cy="927780"/>
      </dsp:txXfrm>
    </dsp:sp>
    <dsp:sp modelId="{52ADA96A-0848-4458-A88E-1CF7C2CD097A}">
      <dsp:nvSpPr>
        <dsp:cNvPr id="0" name=""/>
        <dsp:cNvSpPr/>
      </dsp:nvSpPr>
      <dsp:spPr>
        <a:xfrm>
          <a:off x="0" y="2786062"/>
          <a:ext cx="6269038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D3245BF-4936-4579-B547-148995BD331B}">
      <dsp:nvSpPr>
        <dsp:cNvPr id="0" name=""/>
        <dsp:cNvSpPr/>
      </dsp:nvSpPr>
      <dsp:spPr>
        <a:xfrm>
          <a:off x="0" y="2786062"/>
          <a:ext cx="6269038" cy="9277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Scaling in time or frequency </a:t>
          </a:r>
        </a:p>
      </dsp:txBody>
      <dsp:txXfrm>
        <a:off x="0" y="2786062"/>
        <a:ext cx="6269038" cy="927780"/>
      </dsp:txXfrm>
    </dsp:sp>
    <dsp:sp modelId="{289F54FD-D14B-4480-B5AC-4295AA81D797}">
      <dsp:nvSpPr>
        <dsp:cNvPr id="0" name=""/>
        <dsp:cNvSpPr/>
      </dsp:nvSpPr>
      <dsp:spPr>
        <a:xfrm>
          <a:off x="0" y="3713843"/>
          <a:ext cx="6269038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803EF1F-536B-4E5C-A5B9-DD0BDD950A29}">
      <dsp:nvSpPr>
        <dsp:cNvPr id="0" name=""/>
        <dsp:cNvSpPr/>
      </dsp:nvSpPr>
      <dsp:spPr>
        <a:xfrm>
          <a:off x="0" y="3713843"/>
          <a:ext cx="6269038" cy="9277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Delaying </a:t>
          </a:r>
        </a:p>
      </dsp:txBody>
      <dsp:txXfrm>
        <a:off x="0" y="3713843"/>
        <a:ext cx="6269038" cy="927780"/>
      </dsp:txXfrm>
    </dsp:sp>
    <dsp:sp modelId="{8F923608-FF4D-4021-B4A7-7821705EE23E}">
      <dsp:nvSpPr>
        <dsp:cNvPr id="0" name=""/>
        <dsp:cNvSpPr/>
      </dsp:nvSpPr>
      <dsp:spPr>
        <a:xfrm>
          <a:off x="0" y="4641623"/>
          <a:ext cx="6269038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4DD967B-56FC-4B0F-83AF-882D99528039}">
      <dsp:nvSpPr>
        <dsp:cNvPr id="0" name=""/>
        <dsp:cNvSpPr/>
      </dsp:nvSpPr>
      <dsp:spPr>
        <a:xfrm>
          <a:off x="0" y="4641623"/>
          <a:ext cx="6269038" cy="9277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Correlating / convolving</a:t>
          </a:r>
        </a:p>
      </dsp:txBody>
      <dsp:txXfrm>
        <a:off x="0" y="4641623"/>
        <a:ext cx="6269038" cy="9277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B5B76C-82DD-4008-9523-B591152203A1}" type="datetimeFigureOut">
              <a:rPr lang="en-US" smtClean="0"/>
              <a:t>6/26/2018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C15A3-9E3A-4783-9C9B-4AD0B5C338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05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ss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sson title title 0">
            <a:extLst>
              <a:ext uri="{FF2B5EF4-FFF2-40B4-BE49-F238E27FC236}">
                <a16:creationId xmlns:a16="http://schemas.microsoft.com/office/drawing/2014/main" id="{D0D053A8-BBDF-4114-AC0C-F41E42B0F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695450"/>
            <a:ext cx="10972800" cy="1333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[Lesson title]</a:t>
            </a:r>
          </a:p>
        </p:txBody>
      </p:sp>
      <p:sp>
        <p:nvSpPr>
          <p:cNvPr id="2" name="Lesson title subtitle 1">
            <a:extLst>
              <a:ext uri="{FF2B5EF4-FFF2-40B4-BE49-F238E27FC236}">
                <a16:creationId xmlns:a16="http://schemas.microsoft.com/office/drawing/2014/main" id="{ACBDC2AF-F434-4371-8E2A-17CCF7344C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3219450"/>
            <a:ext cx="1066800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[A short description of the investigation]</a:t>
            </a:r>
          </a:p>
        </p:txBody>
      </p:sp>
      <p:sp>
        <p:nvSpPr>
          <p:cNvPr id="3" name="Lesson title body 2">
            <a:extLst>
              <a:ext uri="{FF2B5EF4-FFF2-40B4-BE49-F238E27FC236}">
                <a16:creationId xmlns:a16="http://schemas.microsoft.com/office/drawing/2014/main" id="{D8956F49-2416-4C96-921B-614B43DC6BB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4591050"/>
            <a:ext cx="10572750" cy="1028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[Teacher or school]</a:t>
            </a:r>
          </a:p>
          <a:p>
            <a: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[Course / grade level]   [Date]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estion and go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 and goals title 0">
            <a:extLst>
              <a:ext uri="{FF2B5EF4-FFF2-40B4-BE49-F238E27FC236}">
                <a16:creationId xmlns:a16="http://schemas.microsoft.com/office/drawing/2014/main" id="{D08231EE-6C7C-42AD-8215-BCBB995F2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Our investigation</a:t>
            </a:r>
          </a:p>
        </p:txBody>
      </p:sp>
      <p:sp>
        <p:nvSpPr>
          <p:cNvPr id="2" name="Question and goals body 1">
            <a:extLst>
              <a:ext uri="{FF2B5EF4-FFF2-40B4-BE49-F238E27FC236}">
                <a16:creationId xmlns:a16="http://schemas.microsoft.com/office/drawing/2014/main" id="{5A4E4205-F64E-4654-BD6B-D200175018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Essential question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will students investigate?]</a:t>
            </a:r>
          </a:p>
        </p:txBody>
      </p:sp>
      <p:sp>
        <p:nvSpPr>
          <p:cNvPr id="3" name="Question and goals body 2">
            <a:extLst>
              <a:ext uri="{FF2B5EF4-FFF2-40B4-BE49-F238E27FC236}">
                <a16:creationId xmlns:a16="http://schemas.microsoft.com/office/drawing/2014/main" id="{BF9EAF2D-1060-4815-9524-5F06F4856FB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1985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Learning goals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will students be able to explain or do?]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xplanation and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xplanation and figure title 0">
            <a:extLst>
              <a:ext uri="{FF2B5EF4-FFF2-40B4-BE49-F238E27FC236}">
                <a16:creationId xmlns:a16="http://schemas.microsoft.com/office/drawing/2014/main" id="{C54DEB96-2C44-49CE-960C-EEA88B04E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[Key idea]</a:t>
            </a:r>
          </a:p>
        </p:txBody>
      </p:sp>
      <p:sp>
        <p:nvSpPr>
          <p:cNvPr id="2" name="Explanation and figure body 1">
            <a:extLst>
              <a:ext uri="{FF2B5EF4-FFF2-40B4-BE49-F238E27FC236}">
                <a16:creationId xmlns:a16="http://schemas.microsoft.com/office/drawing/2014/main" id="{74965947-62A8-4AED-A214-D22E1DB50E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05025"/>
            <a:ext cx="4524375" cy="3400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[Explain the main idea.]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[Define a new term or connect it to prior learning.]</a:t>
            </a:r>
          </a:p>
        </p:txBody>
      </p:sp>
      <p:sp>
        <p:nvSpPr>
          <p:cNvPr id="3" name="Explanation and figure content 2">
            <a:extLst>
              <a:ext uri="{FF2B5EF4-FFF2-40B4-BE49-F238E27FC236}">
                <a16:creationId xmlns:a16="http://schemas.microsoft.com/office/drawing/2014/main" id="{93F0CF8A-0D56-484D-8008-C069FB2AFB4E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5591175" y="2114550"/>
            <a:ext cx="5991225" cy="312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[Insert a figure or diagram]</a:t>
            </a:r>
          </a:p>
        </p:txBody>
      </p:sp>
      <p:sp>
        <p:nvSpPr>
          <p:cNvPr id="4" name="Explanation and figure body 3">
            <a:extLst>
              <a:ext uri="{FF2B5EF4-FFF2-40B4-BE49-F238E27FC236}">
                <a16:creationId xmlns:a16="http://schemas.microsoft.com/office/drawing/2014/main" id="{B76FA5E4-B6C8-43B1-871F-4C2029154E84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591175" y="5353050"/>
            <a:ext cx="5991225" cy="5429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[Figure caption and source credit]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ctivity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tivity steps title 0">
            <a:extLst>
              <a:ext uri="{FF2B5EF4-FFF2-40B4-BE49-F238E27FC236}">
                <a16:creationId xmlns:a16="http://schemas.microsoft.com/office/drawing/2014/main" id="{4A75A923-A588-498D-8C3D-05C7B27BD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[Activity title]</a:t>
            </a:r>
          </a:p>
        </p:txBody>
      </p:sp>
      <p:sp>
        <p:nvSpPr>
          <p:cNvPr id="2" name="Activity steps body 1">
            <a:extLst>
              <a:ext uri="{FF2B5EF4-FFF2-40B4-BE49-F238E27FC236}">
                <a16:creationId xmlns:a16="http://schemas.microsoft.com/office/drawing/2014/main" id="{F15A3904-D261-4581-891D-0D974E46F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24075"/>
            <a:ext cx="10972800" cy="3333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setup.]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measurement and units.]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[Explain how to record the result.]</a:t>
            </a:r>
          </a:p>
        </p:txBody>
      </p:sp>
      <p:sp>
        <p:nvSpPr>
          <p:cNvPr id="3" name="Activity steps body 2">
            <a:extLst>
              <a:ext uri="{FF2B5EF4-FFF2-40B4-BE49-F238E27FC236}">
                <a16:creationId xmlns:a16="http://schemas.microsoft.com/office/drawing/2014/main" id="{332D626C-8C62-4762-8A19-77DFBBDD378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581650"/>
            <a:ext cx="10972800" cy="447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[Add relevant safety or supervision instructions.]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ta or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a or visual title 0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[Observation or result]</a:t>
            </a:r>
          </a:p>
        </p:txBody>
      </p:sp>
      <p:sp>
        <p:nvSpPr>
          <p:cNvPr id="2" name="Data or visual content 1">
            <a:extLst>
              <a:ext uri="{FF2B5EF4-FFF2-40B4-BE49-F238E27FC236}">
                <a16:creationId xmlns:a16="http://schemas.microsoft.com/office/drawing/2014/main" id="{3A617E8B-975F-4DBD-9A97-0A174C2767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95500"/>
            <a:ext cx="10972800" cy="3219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[Insert a graph, table, or image]</a:t>
            </a:r>
          </a:p>
        </p:txBody>
      </p:sp>
      <p:sp>
        <p:nvSpPr>
          <p:cNvPr id="3" name="Data or visual body 2">
            <a:extLst>
              <a:ext uri="{FF2B5EF4-FFF2-40B4-BE49-F238E27FC236}">
                <a16:creationId xmlns:a16="http://schemas.microsoft.com/office/drawing/2014/main" id="{DFE3AC5B-7812-46A8-BB38-963FC170FFF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457825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evidence. Include units, a caption, and source credits.]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cussion and 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scussion and reflection title 0">
            <a:extLst>
              <a:ext uri="{FF2B5EF4-FFF2-40B4-BE49-F238E27FC236}">
                <a16:creationId xmlns:a16="http://schemas.microsoft.com/office/drawing/2014/main" id="{1A0C5B13-4DC7-4BB2-8032-5A8419832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What did we learn?</a:t>
            </a:r>
          </a:p>
        </p:txBody>
      </p:sp>
      <p:sp>
        <p:nvSpPr>
          <p:cNvPr id="2" name="Discussion and reflection body 1">
            <a:extLst>
              <a:ext uri="{FF2B5EF4-FFF2-40B4-BE49-F238E27FC236}">
                <a16:creationId xmlns:a16="http://schemas.microsoft.com/office/drawing/2014/main" id="{73737ED5-7D24-4242-A1DB-9FC8EF99D3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24075"/>
            <a:ext cx="10972800" cy="3467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pattern do the results show?]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evidence supports your explanation?]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would you investigate next?]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WVU DSPIR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WVU navy banner">
            <a:extLst>
              <a:ext uri="{FF2B5EF4-FFF2-40B4-BE49-F238E27FC236}">
                <a16:creationId xmlns:a16="http://schemas.microsoft.com/office/drawing/2014/main" id="{6D4F5CCA-FF43-4F29-8399-ACE93C08BCE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552450"/>
          </a:xfrm>
          <a:prstGeom prst="rect">
            <a:avLst/>
          </a:prstGeom>
          <a:solidFill>
            <a:srgbClr val="002855"/>
          </a:solidFill>
          <a:ln w="0">
            <a:noFill/>
          </a:ln>
        </p:spPr>
      </p:sp>
      <p:sp>
        <p:nvSpPr>
          <p:cNvPr id="2" name="WVU gold rule">
            <a:extLst>
              <a:ext uri="{FF2B5EF4-FFF2-40B4-BE49-F238E27FC236}">
                <a16:creationId xmlns:a16="http://schemas.microsoft.com/office/drawing/2014/main" id="{B7F9BFBD-7E36-451D-96E5-BC2ED296FC2E}"/>
              </a:ext>
            </a:extLst>
          </p:cNvPr>
          <p:cNvSpPr>
            <a:spLocks noGrp="1"/>
          </p:cNvSpPr>
          <p:nvPr/>
        </p:nvSpPr>
        <p:spPr>
          <a:xfrm>
            <a:off x="0" y="552450"/>
            <a:ext cx="12192000" cy="38100"/>
          </a:xfrm>
          <a:prstGeom prst="rect">
            <a:avLst/>
          </a:prstGeom>
          <a:solidFill>
            <a:srgbClr val="EEAA00"/>
          </a:solidFill>
          <a:ln w="0">
            <a:noFill/>
          </a:ln>
        </p:spPr>
      </p:sp>
      <p:sp>
        <p:nvSpPr>
          <p:cNvPr id="3" name="WVU DSPIRA brand">
            <a:extLst>
              <a:ext uri="{FF2B5EF4-FFF2-40B4-BE49-F238E27FC236}">
                <a16:creationId xmlns:a16="http://schemas.microsoft.com/office/drawing/2014/main" id="{81DC7FEE-6B94-4036-9AF5-8A342A05842A}"/>
              </a:ext>
            </a:extLst>
          </p:cNvPr>
          <p:cNvSpPr>
            <a:spLocks noGrp="1"/>
          </p:cNvSpPr>
          <p:nvPr/>
        </p:nvSpPr>
        <p:spPr>
          <a:xfrm>
            <a:off x="457200" y="76200"/>
            <a:ext cx="3810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WVU DSPIRA</a:t>
            </a:r>
          </a:p>
        </p:txBody>
      </p:sp>
      <p:sp>
        <p:nvSpPr>
          <p:cNvPr id="4" name="University name">
            <a:extLst>
              <a:ext uri="{FF2B5EF4-FFF2-40B4-BE49-F238E27FC236}">
                <a16:creationId xmlns:a16="http://schemas.microsoft.com/office/drawing/2014/main" id="{86DE04A2-939A-456D-B0E1-0BD64EC5EF56}"/>
              </a:ext>
            </a:extLst>
          </p:cNvPr>
          <p:cNvSpPr>
            <a:spLocks noGrp="1"/>
          </p:cNvSpPr>
          <p:nvPr/>
        </p:nvSpPr>
        <p:spPr>
          <a:xfrm>
            <a:off x="7715250" y="161925"/>
            <a:ext cx="40195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r"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WEST VIRGINIA UNIVERSITY</a:t>
            </a:r>
          </a:p>
        </p:txBody>
      </p:sp>
      <p:sp>
        <p:nvSpPr>
          <p:cNvPr id="5" name="Website">
            <a:extLst>
              <a:ext uri="{FF2B5EF4-FFF2-40B4-BE49-F238E27FC236}">
                <a16:creationId xmlns:a16="http://schemas.microsoft.com/office/drawing/2014/main" id="{1895C86C-2B15-4605-AD65-E205FDC66179}"/>
              </a:ext>
            </a:extLst>
          </p:cNvPr>
          <p:cNvSpPr>
            <a:spLocks noGrp="1"/>
          </p:cNvSpPr>
          <p:nvPr/>
        </p:nvSpPr>
        <p:spPr>
          <a:xfrm>
            <a:off x="457200" y="6372225"/>
            <a:ext cx="40957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l">
              <a:defRPr sz="1200" b="0">
                <a:solidFill>
                  <a:srgbClr val="45454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54545"/>
                </a:solidFill>
                <a:latin typeface="Arial"/>
                <a:ea typeface="Arial"/>
                <a:cs typeface="Arial"/>
              </a:rPr>
              <a:t>wvurail.org/dspira</a:t>
            </a:r>
          </a:p>
        </p:txBody>
      </p:sp>
      <p:sp>
        <p:nvSpPr>
          <p:cNvPr id="6" name="Automatic slide number">
            <a:extLst>
              <a:ext uri="{FF2B5EF4-FFF2-40B4-BE49-F238E27FC236}">
                <a16:creationId xmlns:a16="http://schemas.microsoft.com/office/drawing/2014/main" id="{4AD0E30E-B026-44BD-ABE4-8BF1D7897EFE}"/>
              </a:ext>
            </a:extLst>
          </p:cNvPr>
          <p:cNvSpPr>
            <a:spLocks noGrp="1"/>
          </p:cNvSpPr>
          <p:nvPr/>
        </p:nvSpPr>
        <p:spPr>
          <a:xfrm>
            <a:off x="10953750" y="6372225"/>
            <a:ext cx="7810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r">
              <a:defRPr sz="1200" b="0">
                <a:solidFill>
                  <a:srgbClr val="454545"/>
                </a:solidFill>
                <a:latin typeface="Arial"/>
                <a:ea typeface="Arial"/>
                <a:cs typeface="Arial"/>
              </a:defRPr>
            </a:pPr>
            <a:fld id="{018D423B-F0A3-4876-8334-4B6CD5BE88A3}" type="slidenum">
              <a:rPr sz="1200" b="0">
                <a:solidFill>
                  <a:srgbClr val="454545"/>
                </a:solidFill>
                <a:latin typeface="Arial"/>
                <a:ea typeface="Arial"/>
                <a:cs typeface="Arial"/>
              </a:rPr>
              <a:t>‹#›</a:t>
            </a:fld>
            <a:endParaRPr sz="1200" b="0">
              <a:solidFill>
                <a:srgbClr val="454545"/>
              </a:solidFill>
              <a:latin typeface="Arial"/>
              <a:ea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/ppt/slideLayouts/slideLayout5.xml"/></Relationships>
</file>

<file path=ppt/slides/_rels/slide2.xml.rels><?xml version='1.0' encoding='UTF-8' standalone='yes'?>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/ppt/slideLayouts/slideLayout5.xml"/></Relationships>
</file>

<file path=ppt/slides/_rels/slide3.xml.rels><?xml version='1.0' encoding='UTF-8' standalone='yes'?>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/ppt/slideLayouts/slideLayout5.xml"/></Relationships>
</file>

<file path=ppt/slides/_rels/slide4.xml.rels><?xml version='1.0' encoding='UTF-8' standalone='yes'?>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/ppt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'1.0' encoding='UTF-8' standalone='yes'?>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/ppt/slideLayouts/slideLayout5.xml"/></Relationships>
</file>

<file path=ppt/slides/_rels/slide6.xml.rels><?xml version='1.0' encoding='UTF-8' standalone='yes'?>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/ppt/slideLayouts/slideLayout5.xml"/></Relationships>
</file>

<file path=ppt/slides/_rels/slide7.xml.rels><?xml version='1.0' encoding='UTF-8' standalone='yes'?>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/ppt/slideLayouts/slideLayout5.xml"/></Relationships>
</file>

<file path=ppt/slides/_rels/slide8.xml.rels><?xml version='1.0' encoding='UTF-8' standalone='yes'?>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/ppt/slideLayouts/slideLayout5.xml"/><Relationship Id="rId4" Type="http://schemas.openxmlformats.org/officeDocument/2006/relationships/image" Target="../media/image11.emf"/></Relationships>
</file>

<file path=ppt/slides/_rels/slide9.xml.rels><?xml version='1.0' encoding='UTF-8' standalone='yes'?>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/ppt/slideLayouts/slideLayout5.xml"/></Relationships>
</file>

<file path=ppt/slides/_rels/slide10.xml.rels><?xml version='1.0' encoding='UTF-8' standalone='yes'?>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/ppt/slideLayouts/slideLayout5.xml"/></Relationships>
</file>

<file path=ppt/slides/_rels/slide11.xml.rels><?xml version='1.0' encoding='UTF-8' standalone='yes'?>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/ppt/slideLayouts/slideLayout5.xml"/></Relationships>
</file>

<file path=ppt/slides/_rels/slide12.xml.rels><?xml version='1.0' encoding='UTF-8' standalone='yes'?>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/ppt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Signal Processing for Radio Astronomy Applications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ADB0677-0A99-4F7E-AA1B-D4179B3497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07268" y="3594119"/>
            <a:ext cx="1066762" cy="1066762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3ADA0567-4EEB-4951-93DE-1643D2D32E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20732" y="2095500"/>
            <a:ext cx="4064000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695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Signals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F25109-873C-436E-92A7-F2BEE4E009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09" b="11823"/>
          <a:stretch/>
        </p:blipFill>
        <p:spPr>
          <a:xfrm>
            <a:off x="7020640" y="2095500"/>
            <a:ext cx="2825666" cy="159792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D97B3F-76DA-493D-BA31-38F26B00FDEA}"/>
              </a:ext>
            </a:extLst>
          </p:cNvPr>
          <p:cNvSpPr>
            <a:spLocks noGrp="1"/>
          </p:cNvSpPr>
          <p:nvPr/>
        </p:nvSpPr>
        <p:spPr>
          <a:xfrm>
            <a:off x="609600" y="2095500"/>
            <a:ext cx="6096000" cy="4064000"/>
          </a:xfrm>
        </p:spPr>
        <p:txBody>
          <a:bodyPr lIns="0" rIns="0" tIns="0" bIns="0" anchor="t">
            <a:noAutofit/>
          </a:bodyPr>
          <a:lstStyle/>
          <a:p>
            <a:pPr>
              <a:defRPr sz="2200">
                <a:solidFill>
                  <a:srgbClr val="000000"/>
                </a:solidFill>
                <a:latin typeface="Arial"/>
              </a:defRPr>
            </a:pPr>
            <a:r>
              <a:rPr lang="en-US" sz="2200" dirty="0">
                <a:solidFill>
                  <a:srgbClr val="000000"/>
                </a:solidFill>
              </a:rPr>
              <a:t>Signals = functions in 1D, 2D, 3D, etc. </a:t>
            </a:r>
          </a:p>
          <a:p>
            <a:pPr>
              <a:defRPr sz="2200">
                <a:solidFill>
                  <a:srgbClr val="000000"/>
                </a:solidFill>
                <a:latin typeface="Arial"/>
              </a:defRPr>
            </a:pPr>
            <a:r>
              <a:rPr lang="en-US" sz="2200" dirty="0">
                <a:solidFill>
                  <a:srgbClr val="000000"/>
                </a:solidFill>
              </a:rPr>
              <a:t>Examples: audio signal, images, video signal </a:t>
            </a:r>
          </a:p>
          <a:p>
            <a:pPr>
              <a:defRPr sz="2200">
                <a:solidFill>
                  <a:srgbClr val="000000"/>
                </a:solidFill>
                <a:latin typeface="Arial"/>
              </a:defRPr>
            </a:pPr>
            <a:r>
              <a:rPr lang="en-US" sz="2200" dirty="0">
                <a:solidFill>
                  <a:srgbClr val="000000"/>
                </a:solidFill>
              </a:rPr>
              <a:t>Dependence on time and frequency (or space and spatial frequencies)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1DFCE5-C506-4DEC-95DB-2B6339FB3B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3150" y="4065890"/>
            <a:ext cx="3006866" cy="2093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1448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Systems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52C2F2E-3A06-4746-9614-516EED7B86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46" r="2" b="17937"/>
          <a:stretch/>
        </p:blipFill>
        <p:spPr>
          <a:xfrm>
            <a:off x="6482422" y="2095500"/>
            <a:ext cx="4407974" cy="1967651"/>
          </a:xfrm>
          <a:custGeom>
            <a:avLst/>
            <a:gdLst>
              <a:gd name="connsiteX0" fmla="*/ 1159248 w 5604670"/>
              <a:gd name="connsiteY0" fmla="*/ 0 h 2501837"/>
              <a:gd name="connsiteX1" fmla="*/ 5604670 w 5604670"/>
              <a:gd name="connsiteY1" fmla="*/ 0 h 2501837"/>
              <a:gd name="connsiteX2" fmla="*/ 5604670 w 5604670"/>
              <a:gd name="connsiteY2" fmla="*/ 2501837 h 2501837"/>
              <a:gd name="connsiteX3" fmla="*/ 0 w 5604670"/>
              <a:gd name="connsiteY3" fmla="*/ 2501837 h 2501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04670" h="2501837">
                <a:moveTo>
                  <a:pt x="1159248" y="0"/>
                </a:moveTo>
                <a:lnTo>
                  <a:pt x="5604670" y="0"/>
                </a:lnTo>
                <a:lnTo>
                  <a:pt x="5604670" y="2501837"/>
                </a:lnTo>
                <a:lnTo>
                  <a:pt x="0" y="2501837"/>
                </a:ln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C39AEF6-5CDF-4513-A647-E5C94AC53E3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43" r="-2" b="12063"/>
          <a:stretch/>
        </p:blipFill>
        <p:spPr>
          <a:xfrm>
            <a:off x="6477000" y="4191000"/>
            <a:ext cx="4406900" cy="1485900"/>
          </a:xfrm>
          <a:custGeom>
            <a:avLst/>
            <a:gdLst>
              <a:gd name="connsiteX0" fmla="*/ 1717230 w 7400925"/>
              <a:gd name="connsiteY0" fmla="*/ 0 h 2500884"/>
              <a:gd name="connsiteX1" fmla="*/ 7400925 w 7400925"/>
              <a:gd name="connsiteY1" fmla="*/ 0 h 2500884"/>
              <a:gd name="connsiteX2" fmla="*/ 7400925 w 7400925"/>
              <a:gd name="connsiteY2" fmla="*/ 2500884 h 2500884"/>
              <a:gd name="connsiteX3" fmla="*/ 0 w 7400925"/>
              <a:gd name="connsiteY3" fmla="*/ 2500884 h 2500884"/>
              <a:gd name="connsiteX4" fmla="*/ 0 w 7400925"/>
              <a:gd name="connsiteY4" fmla="*/ 2500883 h 2500884"/>
              <a:gd name="connsiteX5" fmla="*/ 552186 w 7400925"/>
              <a:gd name="connsiteY5" fmla="*/ 2500883 h 2500884"/>
              <a:gd name="connsiteX6" fmla="*/ 558423 w 7400925"/>
              <a:gd name="connsiteY6" fmla="*/ 2500883 h 2500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00925" h="2500884">
                <a:moveTo>
                  <a:pt x="1717230" y="0"/>
                </a:moveTo>
                <a:lnTo>
                  <a:pt x="7400925" y="0"/>
                </a:lnTo>
                <a:lnTo>
                  <a:pt x="7400925" y="2500884"/>
                </a:lnTo>
                <a:lnTo>
                  <a:pt x="0" y="2500884"/>
                </a:lnTo>
                <a:lnTo>
                  <a:pt x="0" y="2500883"/>
                </a:lnTo>
                <a:lnTo>
                  <a:pt x="552186" y="2500883"/>
                </a:lnTo>
                <a:lnTo>
                  <a:pt x="558423" y="2500883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7E76C1-00AF-4CA1-B8B4-023C4FC48477}"/>
              </a:ext>
            </a:extLst>
          </p:cNvPr>
          <p:cNvSpPr>
            <a:spLocks noGrp="1"/>
          </p:cNvSpPr>
          <p:nvPr/>
        </p:nvSpPr>
        <p:spPr>
          <a:xfrm>
            <a:off x="609600" y="2095500"/>
            <a:ext cx="4699000" cy="4064000"/>
          </a:xfrm>
        </p:spPr>
        <p:txBody>
          <a:bodyPr anchor="t" lIns="0" rIns="0" tIns="0" bIns="0">
            <a:noAutofit/>
          </a:bodyPr>
          <a:lstStyle/>
          <a:p>
            <a:pPr>
              <a:defRPr sz="2200">
                <a:solidFill>
                  <a:srgbClr val="000000"/>
                </a:solidFill>
                <a:latin typeface="Arial"/>
              </a:defRPr>
            </a:pPr>
            <a:r>
              <a:rPr lang="en-US" sz="2200" dirty="0">
                <a:solidFill>
                  <a:srgbClr val="000000"/>
                </a:solidFill>
              </a:rPr>
              <a:t>Cellular antenna </a:t>
            </a:r>
          </a:p>
          <a:p>
            <a:pPr>
              <a:defRPr sz="2200">
                <a:solidFill>
                  <a:srgbClr val="000000"/>
                </a:solidFill>
                <a:latin typeface="Arial"/>
              </a:defRPr>
            </a:pPr>
            <a:r>
              <a:rPr lang="en-US" sz="2200" dirty="0">
                <a:solidFill>
                  <a:srgbClr val="000000"/>
                </a:solidFill>
              </a:rPr>
              <a:t>Camera </a:t>
            </a:r>
          </a:p>
          <a:p>
            <a:pPr>
              <a:defRPr sz="2200">
                <a:solidFill>
                  <a:srgbClr val="000000"/>
                </a:solidFill>
                <a:latin typeface="Arial"/>
              </a:defRPr>
            </a:pPr>
            <a:r>
              <a:rPr lang="en-US" sz="2200" dirty="0" err="1">
                <a:solidFill>
                  <a:srgbClr val="000000"/>
                </a:solidFill>
              </a:rPr>
              <a:t>Tomographer</a:t>
            </a:r>
            <a:r>
              <a:rPr lang="en-US" sz="2200" dirty="0">
                <a:solidFill>
                  <a:srgbClr val="000000"/>
                </a:solidFill>
              </a:rPr>
              <a:t> (CT, MRI, etc.) </a:t>
            </a:r>
          </a:p>
          <a:p>
            <a:pPr>
              <a:defRPr sz="2200">
                <a:solidFill>
                  <a:srgbClr val="000000"/>
                </a:solidFill>
                <a:latin typeface="Arial"/>
              </a:defRPr>
            </a:pPr>
            <a:r>
              <a:rPr lang="en-US" sz="2200" dirty="0">
                <a:solidFill>
                  <a:srgbClr val="000000"/>
                </a:solidFill>
              </a:rPr>
              <a:t>Optical telescope </a:t>
            </a:r>
          </a:p>
          <a:p>
            <a:pPr>
              <a:defRPr sz="2200">
                <a:solidFill>
                  <a:srgbClr val="000000"/>
                </a:solidFill>
                <a:latin typeface="Arial"/>
              </a:defRPr>
            </a:pPr>
            <a:r>
              <a:rPr lang="en-US" sz="2200" dirty="0">
                <a:solidFill>
                  <a:srgbClr val="000000"/>
                </a:solidFill>
              </a:rPr>
              <a:t>Radio telescope </a:t>
            </a:r>
          </a:p>
          <a:p>
            <a:pPr>
              <a:defRPr sz="2200">
                <a:solidFill>
                  <a:srgbClr val="000000"/>
                </a:solidFill>
                <a:latin typeface="Arial"/>
              </a:defRPr>
            </a:pPr>
            <a:r>
              <a:rPr lang="en-US" sz="2200" dirty="0">
                <a:solidFill>
                  <a:srgbClr val="000000"/>
                </a:solidFill>
              </a:rPr>
              <a:t>Radar </a:t>
            </a:r>
          </a:p>
          <a:p>
            <a:pPr>
              <a:defRPr sz="2200">
                <a:solidFill>
                  <a:srgbClr val="000000"/>
                </a:solidFill>
                <a:latin typeface="Arial"/>
              </a:defRPr>
            </a:pPr>
            <a:r>
              <a:rPr lang="en-US" sz="2200" dirty="0">
                <a:solidFill>
                  <a:srgbClr val="000000"/>
                </a:solidFill>
              </a:rPr>
              <a:t>Any other receiver or antenna</a:t>
            </a:r>
          </a:p>
        </p:txBody>
      </p:sp>
    </p:spTree>
    <p:extLst>
      <p:ext uri="{BB962C8B-B14F-4D97-AF65-F5344CB8AC3E}">
        <p14:creationId xmlns:p14="http://schemas.microsoft.com/office/powerpoint/2010/main" val="31140944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Operations on Signals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550D2BD1-98F9-412D-905B-3A843EF40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6089650" y="2095500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5663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Adding / Subtracting / Multiplying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8984236-1AE8-4D62-BE71-5D9EAF3D6D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355" y="2095500"/>
            <a:ext cx="4386105" cy="32918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0C8E29A-2C6C-403F-972C-DE4F6984C8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9540" y="2095500"/>
            <a:ext cx="4386105" cy="329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861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Signal processing for radio astronomy</a:t>
            </a:r>
          </a:p>
        </p:txBody>
      </p:sp>
      <p:pic>
        <p:nvPicPr>
          <p:cNvPr id="4" name="Picture 3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574FFD99-0B7A-43C3-8627-F7EF1C9022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0223" y="2139901"/>
            <a:ext cx="4789394" cy="397519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211D3CD-FAF9-41A2-9B3A-4F7A833F55E7}"/>
              </a:ext>
            </a:extLst>
          </p:cNvPr>
          <p:cNvSpPr>
            <a:spLocks noGrp="1"/>
          </p:cNvSpPr>
          <p:nvPr/>
        </p:nvSpPr>
        <p:spPr>
          <a:xfrm>
            <a:off x="7344365" y="2095500"/>
            <a:ext cx="2877412" cy="4064000"/>
          </a:xfrm>
        </p:spPr>
        <p:txBody>
          <a:bodyPr lIns="0" rIns="0" tIns="0" bIns="0">
            <a:normAutofit/>
          </a:bodyPr>
          <a:lstStyle/>
          <a:p>
            <a:pPr>
              <a:defRPr sz="2566">
                <a:latin typeface="Arial"/>
              </a:defRPr>
            </a:pPr>
            <a:r>
              <a:rPr lang="en-US" dirty="0">
                <a:solidFill>
                  <a:srgbClr val="000000"/>
                </a:solidFill>
              </a:rPr>
              <a:t>Adding signals: 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radio astronomy</a:t>
            </a:r>
            <a:br>
              <a:rPr lang="en-US" dirty="0">
                <a:solidFill>
                  <a:srgbClr val="000000"/>
                </a:solidFill>
              </a:rPr>
            </a:br>
            <a:br>
              <a:rPr lang="en-US" dirty="0">
                <a:solidFill>
                  <a:srgbClr val="000000"/>
                </a:solidFill>
              </a:rPr>
            </a:b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Simulated Lorimer burst 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DM = 375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S/N = 25</a:t>
            </a:r>
          </a:p>
        </p:txBody>
      </p:sp>
    </p:spTree>
    <p:extLst>
      <p:ext uri="{BB962C8B-B14F-4D97-AF65-F5344CB8AC3E}">
        <p14:creationId xmlns:p14="http://schemas.microsoft.com/office/powerpoint/2010/main" val="1223327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Time delay and scaling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FB84C90B-A45E-488E-BD15-F173C717D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9425" y="2095500"/>
            <a:ext cx="6453150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9954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Correlation of signals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7259315-B399-4D13-880D-68E8A6EEE98C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838200" y="2095500"/>
                <a:ext cx="5181600" cy="2932875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are two real valued signals</a:t>
                </a:r>
              </a:p>
              <a:p>
                <a:r>
                  <a:rPr lang="en-US" dirty="0"/>
                  <a:t>Correlation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defined as 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)=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7259315-B399-4D13-880D-68E8A6EEE98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095500"/>
                <a:ext cx="5181600" cy="2932875"/>
              </a:xfrm>
              <a:blipFill>
                <a:blip r:embed="rId2"/>
                <a:stretch>
                  <a:fillRect l="-2118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D289ED0F-0A09-42D8-9E3A-DBD2D4F54FBE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6172200" y="2095500"/>
                <a:ext cx="5181600" cy="535813"/>
              </a:xfrm>
            </p:spPr>
            <p:txBody>
              <a:bodyPr/>
              <a:lstStyle/>
              <a:p>
                <a:r>
                  <a:rPr lang="en-US" dirty="0"/>
                  <a:t>Example: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Π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∗</m:t>
                    </m:r>
                    <m:r>
                      <m:rPr>
                        <m:sty m:val="p"/>
                      </m:rPr>
                      <a:rPr lang="el-G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Π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D289ED0F-0A09-42D8-9E3A-DBD2D4F54FB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2200" y="2095500"/>
                <a:ext cx="5181600" cy="535813"/>
              </a:xfrm>
              <a:blipFill>
                <a:blip r:embed="rId3"/>
                <a:stretch>
                  <a:fillRect l="-2118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D9E85FDF-5EC1-40E5-9386-0D7652C473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2937" y="3285821"/>
            <a:ext cx="4920863" cy="15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0086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Why correlation?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66D056-8E43-48F9-9F05-5309F4DBF8E9}"/>
              </a:ext>
            </a:extLst>
          </p:cNvPr>
          <p:cNvSpPr>
            <a:spLocks noGrp="1"/>
          </p:cNvSpPr>
          <p:nvPr/>
        </p:nvSpPr>
        <p:spPr>
          <a:xfrm>
            <a:off x="609600" y="2367428"/>
            <a:ext cx="4059535" cy="3645393"/>
          </a:xfrm>
        </p:spPr>
        <p:txBody>
          <a:bodyPr lIns="0" rIns="0" tIns="0" bIns="0"/>
          <a:lstStyle/>
          <a:p>
            <a:pPr>
              <a:defRPr sz="2218">
                <a:latin typeface="Arial"/>
              </a:defRPr>
            </a:pPr>
            <a:r>
              <a:rPr lang="en-US" dirty="0"/>
              <a:t>It’s like matching patterns</a:t>
            </a:r>
          </a:p>
          <a:p>
            <a:pPr>
              <a:defRPr sz="2218">
                <a:latin typeface="Arial"/>
              </a:defRPr>
            </a:pPr>
            <a:r>
              <a:rPr lang="en-US" dirty="0"/>
              <a:t>Operators: shift, logical comparison</a:t>
            </a:r>
          </a:p>
          <a:p>
            <a:pPr>
              <a:defRPr sz="2218">
                <a:latin typeface="Arial"/>
              </a:defRPr>
            </a:pPr>
            <a:r>
              <a:rPr lang="en-US" dirty="0"/>
              <a:t>Assign one if two objects match (zero, otherwise), add all ones, find the maximum score. This is the best match. </a:t>
            </a:r>
          </a:p>
          <a:p>
            <a:pPr>
              <a:defRPr sz="2218">
                <a:latin typeface="Arial"/>
              </a:defRPr>
            </a:pPr>
            <a:r>
              <a:rPr lang="en-US" dirty="0"/>
              <a:t>The same idea is used to search for signals.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F96B7C-116F-4F2A-8790-F54EFBD5F0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9341" y="2095500"/>
            <a:ext cx="5602310" cy="400345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D26583F-B7C2-4A93-9D2E-BC493AA55F2D}"/>
              </a:ext>
            </a:extLst>
          </p:cNvPr>
          <p:cNvSpPr txBox="1"/>
          <p:nvPr/>
        </p:nvSpPr>
        <p:spPr>
          <a:xfrm>
            <a:off x="11106296" y="2710087"/>
            <a:ext cx="438380" cy="365687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1782">
                <a:latin typeface="Arial"/>
              </a:defRPr>
            </a:pPr>
            <a:r>
              <a:rPr lang="en-US" dirty="0"/>
              <a:t>(0)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005269-301B-492E-84D6-4B043326AF14}"/>
              </a:ext>
            </a:extLst>
          </p:cNvPr>
          <p:cNvSpPr txBox="1"/>
          <p:nvPr/>
        </p:nvSpPr>
        <p:spPr>
          <a:xfrm>
            <a:off x="11115727" y="3323102"/>
            <a:ext cx="438380" cy="365687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1782">
                <a:latin typeface="Arial"/>
              </a:defRPr>
            </a:pPr>
            <a:r>
              <a:rPr lang="en-US" dirty="0"/>
              <a:t>(2)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B5CD2D-74B1-486A-AEF4-F692E96B2EF5}"/>
              </a:ext>
            </a:extLst>
          </p:cNvPr>
          <p:cNvSpPr txBox="1"/>
          <p:nvPr/>
        </p:nvSpPr>
        <p:spPr>
          <a:xfrm>
            <a:off x="11125158" y="3888961"/>
            <a:ext cx="438380" cy="365687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1782">
                <a:latin typeface="Arial"/>
              </a:defRPr>
            </a:pPr>
            <a:r>
              <a:rPr lang="en-US" dirty="0"/>
              <a:t>(0)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1B22F2-6306-486E-8A37-C13C101AB73E}"/>
              </a:ext>
            </a:extLst>
          </p:cNvPr>
          <p:cNvSpPr txBox="1"/>
          <p:nvPr/>
        </p:nvSpPr>
        <p:spPr>
          <a:xfrm>
            <a:off x="11125158" y="4511407"/>
            <a:ext cx="438380" cy="365687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1782">
                <a:latin typeface="Arial"/>
              </a:defRPr>
            </a:pPr>
            <a:r>
              <a:rPr lang="en-US" dirty="0"/>
              <a:t>(0)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40E082-B939-4B81-999E-F15594541DB5}"/>
              </a:ext>
            </a:extLst>
          </p:cNvPr>
          <p:cNvSpPr txBox="1"/>
          <p:nvPr/>
        </p:nvSpPr>
        <p:spPr>
          <a:xfrm>
            <a:off x="11134589" y="5096128"/>
            <a:ext cx="438380" cy="365687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1782">
                <a:latin typeface="Arial"/>
              </a:defRPr>
            </a:pPr>
            <a:r>
              <a:rPr lang="en-US" dirty="0"/>
              <a:t>(0)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C35CA4D-F01E-4D9F-8495-8278AE35D2C2}"/>
              </a:ext>
            </a:extLst>
          </p:cNvPr>
          <p:cNvSpPr txBox="1"/>
          <p:nvPr/>
        </p:nvSpPr>
        <p:spPr>
          <a:xfrm>
            <a:off x="11144020" y="5699712"/>
            <a:ext cx="438380" cy="365687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1782">
                <a:latin typeface="Arial"/>
              </a:defRPr>
            </a:pPr>
            <a:r>
              <a:rPr lang="en-US" dirty="0"/>
              <a:t>(6)</a:t>
            </a:r>
          </a:p>
        </p:txBody>
      </p:sp>
    </p:spTree>
    <p:extLst>
      <p:ext uri="{BB962C8B-B14F-4D97-AF65-F5344CB8AC3E}">
        <p14:creationId xmlns:p14="http://schemas.microsoft.com/office/powerpoint/2010/main" val="21180518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Illustration</a:t>
            </a:r>
          </a:p>
        </p:txBody>
      </p:sp>
      <p:pic>
        <p:nvPicPr>
          <p:cNvPr id="5" name="Picture 4" descr="A close up of a mans face&#10;&#10;Description generated with very high confidence">
            <a:extLst>
              <a:ext uri="{FF2B5EF4-FFF2-40B4-BE49-F238E27FC236}">
                <a16:creationId xmlns:a16="http://schemas.microsoft.com/office/drawing/2014/main" id="{42671F0A-2186-4912-A647-EB096D815D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7807" y="2095500"/>
            <a:ext cx="4896387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5679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Noisy signal</a:t>
            </a:r>
          </a:p>
        </p:txBody>
      </p:sp>
      <p:pic>
        <p:nvPicPr>
          <p:cNvPr id="5" name="Picture 4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4024D8F5-654C-4391-8A13-D3DC52842B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7807" y="2095500"/>
            <a:ext cx="4896387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0535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Matching signals in 2D</a:t>
            </a:r>
          </a:p>
        </p:txBody>
      </p:sp>
      <p:pic>
        <p:nvPicPr>
          <p:cNvPr id="14" name="Picture 13" descr="A picture containing screenshot&#10;&#10;Description generated with very high confidence">
            <a:extLst>
              <a:ext uri="{FF2B5EF4-FFF2-40B4-BE49-F238E27FC236}">
                <a16:creationId xmlns:a16="http://schemas.microsoft.com/office/drawing/2014/main" id="{A9476569-D651-4135-B54C-F38B28C488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6706" y="2095500"/>
            <a:ext cx="4573693" cy="4064000"/>
          </a:xfrm>
          <a:prstGeom prst="rect">
            <a:avLst/>
          </a:prstGeom>
        </p:spPr>
      </p:pic>
      <p:pic>
        <p:nvPicPr>
          <p:cNvPr id="16" name="Picture 15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E3FCC31A-B0AB-4A2A-B949-3B85DE8DFA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601" y="2190798"/>
            <a:ext cx="4551578" cy="3777372"/>
          </a:xfrm>
          <a:prstGeom prst="rect">
            <a:avLst/>
          </a:prstGeom>
        </p:spPr>
      </p:pic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24D18929-AE4E-4CB3-AAFA-2F1DE9F69D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5944884"/>
              </p:ext>
            </p:extLst>
          </p:nvPr>
        </p:nvGraphicFramePr>
        <p:xfrm>
          <a:off x="2682293" y="4942525"/>
          <a:ext cx="2422488" cy="12169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0922">
                  <a:extLst>
                    <a:ext uri="{9D8B030D-6E8A-4147-A177-3AD203B41FA5}">
                      <a16:colId xmlns:a16="http://schemas.microsoft.com/office/drawing/2014/main" val="62410236"/>
                    </a:ext>
                  </a:extLst>
                </a:gridCol>
                <a:gridCol w="1291828">
                  <a:extLst>
                    <a:ext uri="{9D8B030D-6E8A-4147-A177-3AD203B41FA5}">
                      <a16:colId xmlns:a16="http://schemas.microsoft.com/office/drawing/2014/main" val="15022541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Signal + Noise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Noise only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2575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1984.6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726.8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949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1013.0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740.3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792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896.8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755.8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60081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9727602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des-ready.pptx" id="{6D5A5D80-B59F-47FE-A006-FBFC2926142F}" vid="{69CEE3E8-36C9-43B0-A0FB-27FA92D72A34}"/>
    </a:ext>
  </a:extLst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3130</TotalTime>
  <Words>251</Words>
  <Application>Microsoft Office PowerPoint</Application>
  <PresentationFormat>Widescreen</PresentationFormat>
  <Paragraphs>63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Cambria Math</vt:lpstr>
      <vt:lpstr>Office Theme</vt:lpstr>
      <vt:lpstr>Signal Processing for Radio Astronomy Applications </vt:lpstr>
      <vt:lpstr>Signals</vt:lpstr>
      <vt:lpstr>Systems</vt:lpstr>
      <vt:lpstr>Operations on Signals</vt:lpstr>
      <vt:lpstr>Adding / Subtracting / Multiplying</vt:lpstr>
      <vt:lpstr>Adding signals:  radio astronomy   Simulated Lorimer burst  DM = 375 S/N = 25</vt:lpstr>
      <vt:lpstr>Time delay and scaling</vt:lpstr>
      <vt:lpstr>Correlation of signals</vt:lpstr>
      <vt:lpstr>Why correlation?</vt:lpstr>
      <vt:lpstr>Illustration</vt:lpstr>
      <vt:lpstr>Noisy signal</vt:lpstr>
      <vt:lpstr>Matching signals in 2D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Signal processing for radio astronomy (2018 edition)</dc:title>
  <dc:creator>Natalia Schmid</dc:creator>
  <cp:lastModifiedBy>WVU DSPIRA</cp:lastModifiedBy>
  <cp:revision>27</cp:revision>
  <dcterms:created xsi:type="dcterms:W3CDTF">2018-06-11T11:37:29Z</dcterms:created>
  <dcterms:modified xsi:type="dcterms:W3CDTF">2018-06-26T21:12:00Z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0x01010016C36F108F9F92488C988DDF36346911</vt:lpwstr>
  </property>
</Properties>
</file>