
<file path=[Content_Types].xml><?xml version="1.0" encoding="utf-8"?>
<Types xmlns="http://schemas.openxmlformats.org/package/2006/content-types">
  <Default Extension="png" ContentType="image/png"/>
  <Default Extension="emf" ContentType="image/x-emf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s/slide5.xml" ContentType="application/vnd.openxmlformats-officedocument.presentationml.slide+xml"/>
  <Override PartName="/ppt/slides/slide4.xml" ContentType="application/vnd.openxmlformats-officedocument.presentationml.slide+xml"/>
  <Override PartName="/ppt/slides/slide3.xml" ContentType="application/vnd.openxmlformats-officedocument.presentationml.slide+xml"/>
  <Override PartName="/ppt/slides/slide2.xml" ContentType="application/vnd.openxmlformats-officedocument.presentationml.slide+xml"/>
  <Override PartName="/ppt/slides/slide6.xml" ContentType="application/vnd.openxmlformats-officedocument.presentationml.slide+xml"/>
  <Override PartName="/ppt/slides/slide1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7.xml" ContentType="application/vnd.openxmlformats-officedocument.presentationml.slide+xml"/>
  <Override PartName="/ppt/notesSlides/notesSlide2.xml" ContentType="application/vnd.openxmlformats-officedocument.presentationml.notesSlide+xml"/>
  <Override PartName="/ppt/notesSlides/notesSlide1.xml" ContentType="application/vnd.openxmlformats-officedocument.presentationml.notesSlide+xml"/>
  <Override PartName="/ppt/notesMasters/notesMaster1.xml" ContentType="application/vnd.openxmlformats-officedocument.presentationml.notesMaster+xml"/>
  <Override PartName="/ppt/theme/theme3.xml" ContentType="application/vnd.openxmlformats-officedocument.theme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ableStyles.xml" ContentType="application/vnd.openxmlformats-officedocument.presentationml.tableStyles+xml"/>
  <Override PartName="/docProps/core.xml" ContentType="application/vnd.openxmlformats-package.core-properties+xml"/>
  <Override PartName="/docProps/app.xml" ContentType="application/vnd.openxmlformats-officedocument.extended-properties+xml"/>
  <Override PartName="/ppt/customXml/itemProps2.xml" ContentType="application/vnd.openxmlformats-officedocument.customXmlProperties+xml"/>
  <Override PartName="/ppt/customXml/itemProps1.xml" ContentType="application/vnd.openxmlformats-officedocument.customXmlProperties+xml"/>
  <Override PartName="/ppt/customXml/itemProps3.xml" ContentType="application/vnd.openxmlformats-officedocument.customXml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</Types>
</file>

<file path=_rels/.rels><?xml version='1.0' encoding='UTF-8' standalone='yes'?>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WvuMaster"/>
  </p:sldMasterIdLst>
  <p:notesMasterIdLst>
    <p:notesMasterId r:id="rId12"/>
  </p:notesMasterIdLst>
  <p:handoutMasterIdLst>
    <p:handoutMasterId r:id="rId13"/>
  </p:handoutMasterIdLst>
  <p:sldIdLst>
    <p:sldId id="261" r:id="rId2"/>
    <p:sldId id="262" r:id="rId3"/>
    <p:sldId id="263" r:id="rId4"/>
    <p:sldId id="264" r:id="rId5"/>
    <p:sldId id="265" r:id="rId6"/>
    <p:sldId id="258" r:id="rId7"/>
    <p:sldId id="259" r:id="rId8"/>
    <p:sldId id="257" r:id="rId9"/>
    <p:sldId id="256" r:id="rId10"/>
    <p:sldId id="260" r:id="rId11"/>
  </p:sldIdLst>
  <p:sldSz cx="12192000" cy="6858000"/>
  <p:notesSz cx="7315200" cy="96012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119" d="100"/>
          <a:sy n="119" d="100"/>
        </p:scale>
        <p:origin x="1374" y="10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handoutMaster" Target="handoutMasters/handoutMaster1.xml"/><Relationship Id="rId18" Type="http://schemas.openxmlformats.org/officeDocument/2006/relationships/customXml" Target="customXml/item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notesMaster" Target="notesMasters/notesMaster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20" Type="http://schemas.openxmlformats.org/officeDocument/2006/relationships/customXml" Target="customXml/item3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customXml" Target="customXml/item2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Relationship Id="rIdWvuMaster" Type="http://schemas.openxmlformats.org/officeDocument/2006/relationships/slideMaster" Target="slideMasters/slideMaster1.xml"/></Relationships>
</file>

<file path=ppt/customXml/_rels/item1.xml.rels><?xml version='1.0' encoding='UTF-8' standalone='yes'?>
<Relationships xmlns="http://schemas.openxmlformats.org/package/2006/relationships"><Relationship Id="rId1" Type="http://schemas.openxmlformats.org/officeDocument/2006/relationships/customXmlProps" Target="itemProps1.xml"/></Relationships>
</file>

<file path=ppt/customXml/_rels/item2.xml.rels><?xml version='1.0' encoding='UTF-8' standalone='yes'?>
<Relationships xmlns="http://schemas.openxmlformats.org/package/2006/relationships"><Relationship Id="rId1" Type="http://schemas.openxmlformats.org/officeDocument/2006/relationships/customXmlProps" Target="itemProps2.xml"/></Relationships>
</file>

<file path=ppt/customXml/_rels/item3.xml.rels><?xml version='1.0' encoding='UTF-8' standalone='yes'?>
<Relationships xmlns="http://schemas.openxmlformats.org/package/2006/relationships"><Relationship Id="rId1" Type="http://schemas.openxmlformats.org/officeDocument/2006/relationships/customXmlProps" Target="itemProps3.xml"/></Relationships>
</file>

<file path=ppt/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16C36F108F9F92488C988DDF36346911" ma:contentTypeVersion="5" ma:contentTypeDescription="Create a new document." ma:contentTypeScope="" ma:versionID="c417924321fef32731141cd966ef6f94">
  <xsd:schema xmlns:xsd="http://www.w3.org/2001/XMLSchema" xmlns:xs="http://www.w3.org/2001/XMLSchema" xmlns:p="http://schemas.microsoft.com/office/2006/metadata/properties" xmlns:ns2="1bb24863-89de-455f-aabf-4424925aa312" targetNamespace="http://schemas.microsoft.com/office/2006/metadata/properties" ma:root="true" ma:fieldsID="a7d3b2212d350eb904df17fc79fef4f4" ns2:_="">
    <xsd:import namespace="1bb24863-89de-455f-aabf-4424925aa312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AutoTags" minOccurs="0"/>
                <xsd:element ref="ns2:MediaServiceOCR" minOccurs="0"/>
                <xsd:element ref="ns2:MediaServiceDateTaken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1bb24863-89de-455f-aabf-4424925aa312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Tags" ma:index="10" nillable="true" ma:displayName="MediaServiceAutoTags" ma:internalName="MediaServiceAutoTags" ma:readOnly="true">
      <xsd:simpleType>
        <xsd:restriction base="dms:Text"/>
      </xsd:simpleType>
    </xsd:element>
    <xsd:element name="MediaServiceOCR" ma:index="11" nillable="true" ma:displayName="MediaServiceOCR" ma:internalName="MediaServiceOCR" ma:readOnly="true">
      <xsd:simpleType>
        <xsd:restriction base="dms:Note">
          <xsd:maxLength value="255"/>
        </xsd:restriction>
      </xsd:simpleType>
    </xsd:element>
    <xsd:element name="MediaServiceDateTaken" ma:index="12" nillable="true" ma:displayName="MediaServiceDateTaken" ma:hidden="true" ma:internalName="MediaServiceDateTaken" ma:readOnly="true">
      <xsd:simpleType>
        <xsd:restriction base="dms:Text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ppt/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ppt/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ppt/customXml/itemProps1.xml><?xml version="1.0" encoding="utf-8"?>
<ds:datastoreItem xmlns:ds="http://schemas.openxmlformats.org/officeDocument/2006/customXml" ds:itemID="{05919B30-49AC-47DE-A348-34F7E817606E}"/>
</file>

<file path=ppt/customXml/itemProps2.xml><?xml version="1.0" encoding="utf-8"?>
<ds:datastoreItem xmlns:ds="http://schemas.openxmlformats.org/officeDocument/2006/customXml" ds:itemID="{A217FCB8-3C21-47EA-BD28-F986766CF26D}"/>
</file>

<file path=ppt/customXml/itemProps3.xml><?xml version="1.0" encoding="utf-8"?>
<ds:datastoreItem xmlns:ds="http://schemas.openxmlformats.org/officeDocument/2006/customXml" ds:itemID="{8DCA140A-81BB-40DD-957A-904D2F637921}"/>
</file>

<file path=ppt/handoutMasters/_rels/handout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169920" cy="480060"/>
          </a:xfrm>
          <a:prstGeom prst="rect">
            <a:avLst/>
          </a:prstGeom>
        </p:spPr>
        <p:txBody>
          <a:bodyPr vert="horz" lIns="96649" tIns="48325" rIns="96649" bIns="48325" rtlCol="0"/>
          <a:lstStyle>
            <a:lvl1pPr algn="l">
              <a:defRPr sz="13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4143587" y="0"/>
            <a:ext cx="3169920" cy="480060"/>
          </a:xfrm>
          <a:prstGeom prst="rect">
            <a:avLst/>
          </a:prstGeom>
        </p:spPr>
        <p:txBody>
          <a:bodyPr vert="horz" lIns="96649" tIns="48325" rIns="96649" bIns="48325" rtlCol="0"/>
          <a:lstStyle>
            <a:lvl1pPr algn="r">
              <a:defRPr sz="1300"/>
            </a:lvl1pPr>
          </a:lstStyle>
          <a:p>
            <a:fld id="{A762A31C-FAB7-43E4-82F9-29A8258EC388}" type="datetimeFigureOut">
              <a:rPr lang="en-US" smtClean="0"/>
              <a:t>7/11/2018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9119474"/>
            <a:ext cx="3169920" cy="480060"/>
          </a:xfrm>
          <a:prstGeom prst="rect">
            <a:avLst/>
          </a:prstGeom>
        </p:spPr>
        <p:txBody>
          <a:bodyPr vert="horz" lIns="96649" tIns="48325" rIns="96649" bIns="48325" rtlCol="0" anchor="b"/>
          <a:lstStyle>
            <a:lvl1pPr algn="l">
              <a:defRPr sz="13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4143587" y="9119474"/>
            <a:ext cx="3169920" cy="480060"/>
          </a:xfrm>
          <a:prstGeom prst="rect">
            <a:avLst/>
          </a:prstGeom>
        </p:spPr>
        <p:txBody>
          <a:bodyPr vert="horz" lIns="96649" tIns="48325" rIns="96649" bIns="48325" rtlCol="0" anchor="b"/>
          <a:lstStyle>
            <a:lvl1pPr algn="r">
              <a:defRPr sz="1300"/>
            </a:lvl1pPr>
          </a:lstStyle>
          <a:p>
            <a:fld id="{6B591747-D08B-4660-9B04-ABBB69B2BEC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02819231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169920" cy="480060"/>
          </a:xfrm>
          <a:prstGeom prst="rect">
            <a:avLst/>
          </a:prstGeom>
        </p:spPr>
        <p:txBody>
          <a:bodyPr vert="horz" lIns="96649" tIns="48325" rIns="96649" bIns="48325" rtlCol="0"/>
          <a:lstStyle>
            <a:lvl1pPr algn="l">
              <a:defRPr sz="13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4143587" y="0"/>
            <a:ext cx="3169920" cy="480060"/>
          </a:xfrm>
          <a:prstGeom prst="rect">
            <a:avLst/>
          </a:prstGeom>
        </p:spPr>
        <p:txBody>
          <a:bodyPr vert="horz" lIns="96649" tIns="48325" rIns="96649" bIns="48325" rtlCol="0"/>
          <a:lstStyle>
            <a:lvl1pPr algn="r">
              <a:defRPr sz="1300"/>
            </a:lvl1pPr>
          </a:lstStyle>
          <a:p>
            <a:fld id="{FA5B1346-1967-40F5-995E-93A0D52B5323}" type="datetimeFigureOut">
              <a:rPr lang="en-US" smtClean="0"/>
              <a:pPr/>
              <a:t>7/11/2018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257300" y="720725"/>
            <a:ext cx="4802188" cy="360045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6649" tIns="48325" rIns="96649" bIns="48325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731520" y="4560570"/>
            <a:ext cx="5852160" cy="4320540"/>
          </a:xfrm>
          <a:prstGeom prst="rect">
            <a:avLst/>
          </a:prstGeom>
        </p:spPr>
        <p:txBody>
          <a:bodyPr vert="horz" lIns="96649" tIns="48325" rIns="96649" bIns="48325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9119474"/>
            <a:ext cx="3169920" cy="480060"/>
          </a:xfrm>
          <a:prstGeom prst="rect">
            <a:avLst/>
          </a:prstGeom>
        </p:spPr>
        <p:txBody>
          <a:bodyPr vert="horz" lIns="96649" tIns="48325" rIns="96649" bIns="48325" rtlCol="0" anchor="b"/>
          <a:lstStyle>
            <a:lvl1pPr algn="l">
              <a:defRPr sz="13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4143587" y="9119474"/>
            <a:ext cx="3169920" cy="480060"/>
          </a:xfrm>
          <a:prstGeom prst="rect">
            <a:avLst/>
          </a:prstGeom>
        </p:spPr>
        <p:txBody>
          <a:bodyPr vert="horz" lIns="96649" tIns="48325" rIns="96649" bIns="48325" rtlCol="0" anchor="b"/>
          <a:lstStyle>
            <a:lvl1pPr algn="r">
              <a:defRPr sz="1300"/>
            </a:lvl1pPr>
          </a:lstStyle>
          <a:p>
            <a:fld id="{6B020B43-94CA-4726-BE19-C192C628E765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5324744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'1.0' encoding='UTF-8' standalone='yes'?>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2.xml.rels><?xml version='1.0' encoding='UTF-8' standalone='yes'?>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B020B43-94CA-4726-BE19-C192C628E765}" type="slidenum">
              <a:rPr lang="en-US" smtClean="0"/>
              <a:pPr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3049914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B020B43-94CA-4726-BE19-C192C628E765}" type="slidenum">
              <a:rPr lang="en-US" smtClean="0"/>
              <a:pPr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6070122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esson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Lesson title title 0">
            <a:extLst>
              <a:ext uri="{FF2B5EF4-FFF2-40B4-BE49-F238E27FC236}">
                <a16:creationId xmlns:a16="http://schemas.microsoft.com/office/drawing/2014/main" id="{D0D053A8-BBDF-4114-AC0C-F41E42B0FC0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600" y="1695450"/>
            <a:ext cx="10972800" cy="13335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>
            <a:noAutofit/>
          </a:bodyPr>
          <a:lstStyle>
            <a:lvl1pPr>
              <a:defRPr sz="435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1pPr>
            <a:lvl2pPr>
              <a:defRPr sz="435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2pPr>
            <a:lvl3pPr>
              <a:defRPr sz="435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3pPr>
            <a:lvl4pPr>
              <a:defRPr sz="435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4pPr>
            <a:lvl5pPr>
              <a:defRPr sz="435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5pPr>
            <a:lvl6pPr>
              <a:defRPr sz="435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6pPr>
            <a:lvl7pPr>
              <a:defRPr sz="435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7pPr>
            <a:lvl8pPr>
              <a:defRPr sz="435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8pPr>
            <a:lvl9pPr>
              <a:defRPr sz="435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9pPr>
          </a:lstStyle>
          <a:p>
            <a:pPr>
              <a:defRPr sz="435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pPr>
            <a:r>
              <a:rPr sz="4350" b="1">
                <a:solidFill>
                  <a:srgbClr val="002855"/>
                </a:solidFill>
                <a:latin typeface="Arial"/>
                <a:ea typeface="Arial"/>
                <a:cs typeface="Arial"/>
              </a:rPr>
              <a:t>[Lesson title]</a:t>
            </a:r>
          </a:p>
        </p:txBody>
      </p:sp>
      <p:sp>
        <p:nvSpPr>
          <p:cNvPr id="2" name="Lesson title subtitle 1">
            <a:extLst>
              <a:ext uri="{FF2B5EF4-FFF2-40B4-BE49-F238E27FC236}">
                <a16:creationId xmlns:a16="http://schemas.microsoft.com/office/drawing/2014/main" id="{ACBDC2AF-F434-4371-8E2A-17CCF7344C5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609600" y="3219450"/>
            <a:ext cx="10668000" cy="85725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>
            <a:noAutofit/>
          </a:bodyPr>
          <a:lstStyle>
            <a:lvl1pPr>
              <a:defRPr sz="2250" b="0">
                <a:solidFill>
                  <a:srgbClr val="222222"/>
                </a:solidFill>
                <a:latin typeface="Arial"/>
                <a:ea typeface="Arial"/>
                <a:cs typeface="Arial"/>
              </a:defRPr>
            </a:lvl1pPr>
            <a:lvl2pPr>
              <a:defRPr sz="2250" b="0">
                <a:solidFill>
                  <a:srgbClr val="222222"/>
                </a:solidFill>
                <a:latin typeface="Arial"/>
                <a:ea typeface="Arial"/>
                <a:cs typeface="Arial"/>
              </a:defRPr>
            </a:lvl2pPr>
            <a:lvl3pPr>
              <a:defRPr sz="2250" b="0">
                <a:solidFill>
                  <a:srgbClr val="222222"/>
                </a:solidFill>
                <a:latin typeface="Arial"/>
                <a:ea typeface="Arial"/>
                <a:cs typeface="Arial"/>
              </a:defRPr>
            </a:lvl3pPr>
            <a:lvl4pPr>
              <a:defRPr sz="2250" b="0">
                <a:solidFill>
                  <a:srgbClr val="222222"/>
                </a:solidFill>
                <a:latin typeface="Arial"/>
                <a:ea typeface="Arial"/>
                <a:cs typeface="Arial"/>
              </a:defRPr>
            </a:lvl4pPr>
            <a:lvl5pPr>
              <a:defRPr sz="2250" b="0">
                <a:solidFill>
                  <a:srgbClr val="222222"/>
                </a:solidFill>
                <a:latin typeface="Arial"/>
                <a:ea typeface="Arial"/>
                <a:cs typeface="Arial"/>
              </a:defRPr>
            </a:lvl5pPr>
            <a:lvl6pPr>
              <a:defRPr sz="2250" b="0">
                <a:solidFill>
                  <a:srgbClr val="222222"/>
                </a:solidFill>
                <a:latin typeface="Arial"/>
                <a:ea typeface="Arial"/>
                <a:cs typeface="Arial"/>
              </a:defRPr>
            </a:lvl6pPr>
            <a:lvl7pPr>
              <a:defRPr sz="2250" b="0">
                <a:solidFill>
                  <a:srgbClr val="222222"/>
                </a:solidFill>
                <a:latin typeface="Arial"/>
                <a:ea typeface="Arial"/>
                <a:cs typeface="Arial"/>
              </a:defRPr>
            </a:lvl7pPr>
            <a:lvl8pPr>
              <a:defRPr sz="2250" b="0">
                <a:solidFill>
                  <a:srgbClr val="222222"/>
                </a:solidFill>
                <a:latin typeface="Arial"/>
                <a:ea typeface="Arial"/>
                <a:cs typeface="Arial"/>
              </a:defRPr>
            </a:lvl8pPr>
            <a:lvl9pPr>
              <a:defRPr sz="2250" b="0">
                <a:solidFill>
                  <a:srgbClr val="222222"/>
                </a:solidFill>
                <a:latin typeface="Arial"/>
                <a:ea typeface="Arial"/>
                <a:cs typeface="Arial"/>
              </a:defRPr>
            </a:lvl9pPr>
          </a:lstStyle>
          <a:p>
            <a:pPr>
              <a:defRPr sz="2250" b="0">
                <a:solidFill>
                  <a:srgbClr val="222222"/>
                </a:solidFill>
                <a:latin typeface="Arial"/>
                <a:ea typeface="Arial"/>
                <a:cs typeface="Arial"/>
              </a:defRPr>
            </a:pPr>
            <a:r>
              <a:rPr sz="2250" b="0">
                <a:solidFill>
                  <a:srgbClr val="222222"/>
                </a:solidFill>
                <a:latin typeface="Arial"/>
                <a:ea typeface="Arial"/>
                <a:cs typeface="Arial"/>
              </a:rPr>
              <a:t>[A short description of the investigation]</a:t>
            </a:r>
          </a:p>
        </p:txBody>
      </p:sp>
      <p:sp>
        <p:nvSpPr>
          <p:cNvPr id="3" name="Lesson title body 2">
            <a:extLst>
              <a:ext uri="{FF2B5EF4-FFF2-40B4-BE49-F238E27FC236}">
                <a16:creationId xmlns:a16="http://schemas.microsoft.com/office/drawing/2014/main" id="{D8956F49-2416-4C96-921B-614B43DC6BB2}"/>
              </a:ext>
            </a:extLst>
          </p:cNvPr>
          <p:cNvSpPr>
            <a:spLocks noGrp="1"/>
          </p:cNvSpPr>
          <p:nvPr>
            <p:ph type="body" idx="2"/>
          </p:nvPr>
        </p:nvSpPr>
        <p:spPr>
          <a:xfrm>
            <a:off x="609600" y="4591050"/>
            <a:ext cx="10572750" cy="10287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>
            <a:noAutofit/>
          </a:bodyPr>
          <a:lstStyle>
            <a:lvl1pPr>
              <a:defRPr sz="1800" b="0">
                <a:solidFill>
                  <a:srgbClr val="222222"/>
                </a:solidFill>
                <a:latin typeface="Arial"/>
                <a:ea typeface="Arial"/>
                <a:cs typeface="Arial"/>
              </a:defRPr>
            </a:lvl1pPr>
            <a:lvl2pPr>
              <a:defRPr sz="1800" b="0">
                <a:solidFill>
                  <a:srgbClr val="222222"/>
                </a:solidFill>
                <a:latin typeface="Arial"/>
                <a:ea typeface="Arial"/>
                <a:cs typeface="Arial"/>
              </a:defRPr>
            </a:lvl2pPr>
            <a:lvl3pPr>
              <a:defRPr sz="1800" b="0">
                <a:solidFill>
                  <a:srgbClr val="222222"/>
                </a:solidFill>
                <a:latin typeface="Arial"/>
                <a:ea typeface="Arial"/>
                <a:cs typeface="Arial"/>
              </a:defRPr>
            </a:lvl3pPr>
            <a:lvl4pPr>
              <a:defRPr sz="1800" b="0">
                <a:solidFill>
                  <a:srgbClr val="222222"/>
                </a:solidFill>
                <a:latin typeface="Arial"/>
                <a:ea typeface="Arial"/>
                <a:cs typeface="Arial"/>
              </a:defRPr>
            </a:lvl4pPr>
            <a:lvl5pPr>
              <a:defRPr sz="1800" b="0">
                <a:solidFill>
                  <a:srgbClr val="222222"/>
                </a:solidFill>
                <a:latin typeface="Arial"/>
                <a:ea typeface="Arial"/>
                <a:cs typeface="Arial"/>
              </a:defRPr>
            </a:lvl5pPr>
            <a:lvl6pPr>
              <a:defRPr sz="1800" b="0">
                <a:solidFill>
                  <a:srgbClr val="222222"/>
                </a:solidFill>
                <a:latin typeface="Arial"/>
                <a:ea typeface="Arial"/>
                <a:cs typeface="Arial"/>
              </a:defRPr>
            </a:lvl6pPr>
            <a:lvl7pPr>
              <a:defRPr sz="1800" b="0">
                <a:solidFill>
                  <a:srgbClr val="222222"/>
                </a:solidFill>
                <a:latin typeface="Arial"/>
                <a:ea typeface="Arial"/>
                <a:cs typeface="Arial"/>
              </a:defRPr>
            </a:lvl7pPr>
            <a:lvl8pPr>
              <a:defRPr sz="1800" b="0">
                <a:solidFill>
                  <a:srgbClr val="222222"/>
                </a:solidFill>
                <a:latin typeface="Arial"/>
                <a:ea typeface="Arial"/>
                <a:cs typeface="Arial"/>
              </a:defRPr>
            </a:lvl8pPr>
            <a:lvl9pPr>
              <a:defRPr sz="1800" b="0">
                <a:solidFill>
                  <a:srgbClr val="222222"/>
                </a:solidFill>
                <a:latin typeface="Arial"/>
                <a:ea typeface="Arial"/>
                <a:cs typeface="Arial"/>
              </a:defRPr>
            </a:lvl9pPr>
          </a:lstStyle>
          <a:p>
            <a:pPr>
              <a:defRPr sz="1800" b="0">
                <a:solidFill>
                  <a:srgbClr val="222222"/>
                </a:solidFill>
                <a:latin typeface="Arial"/>
                <a:ea typeface="Arial"/>
                <a:cs typeface="Arial"/>
              </a:defRPr>
            </a:pPr>
            <a:r>
              <a:rPr sz="1800" b="0">
                <a:solidFill>
                  <a:srgbClr val="222222"/>
                </a:solidFill>
                <a:latin typeface="Arial"/>
                <a:ea typeface="Arial"/>
                <a:cs typeface="Arial"/>
              </a:rPr>
              <a:t>[Teacher or school]</a:t>
            </a:r>
          </a:p>
          <a:p>
            <a:pPr>
              <a:defRPr sz="1800" b="0">
                <a:solidFill>
                  <a:srgbClr val="222222"/>
                </a:solidFill>
                <a:latin typeface="Arial"/>
                <a:ea typeface="Arial"/>
                <a:cs typeface="Arial"/>
              </a:defRPr>
            </a:pPr>
            <a:r>
              <a:rPr sz="1800" b="0">
                <a:solidFill>
                  <a:srgbClr val="222222"/>
                </a:solidFill>
                <a:latin typeface="Arial"/>
                <a:ea typeface="Arial"/>
                <a:cs typeface="Arial"/>
              </a:rPr>
              <a:t>[Course / grade level]   [Date]</a:t>
            </a:r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estion and goal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Question and goals title 0">
            <a:extLst>
              <a:ext uri="{FF2B5EF4-FFF2-40B4-BE49-F238E27FC236}">
                <a16:creationId xmlns:a16="http://schemas.microsoft.com/office/drawing/2014/main" id="{D08231EE-6C7C-42AD-8215-BCBB995F24B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600" y="971550"/>
            <a:ext cx="10972800" cy="8763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>
            <a:noAutofit/>
          </a:bodyPr>
          <a:lstStyle>
            <a:lvl1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1pPr>
            <a:lvl2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2pPr>
            <a:lvl3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3pPr>
            <a:lvl4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4pPr>
            <a:lvl5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5pPr>
            <a:lvl6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6pPr>
            <a:lvl7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7pPr>
            <a:lvl8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8pPr>
            <a:lvl9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9pPr>
          </a:lstStyle>
          <a:p>
            <a: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pPr>
            <a:r>
              <a:rPr sz="3300" b="1">
                <a:solidFill>
                  <a:srgbClr val="002855"/>
                </a:solidFill>
                <a:latin typeface="Arial"/>
                <a:ea typeface="Arial"/>
                <a:cs typeface="Arial"/>
              </a:rPr>
              <a:t>Our investigation</a:t>
            </a:r>
          </a:p>
        </p:txBody>
      </p:sp>
      <p:sp>
        <p:nvSpPr>
          <p:cNvPr id="2" name="Question and goals body 1">
            <a:extLst>
              <a:ext uri="{FF2B5EF4-FFF2-40B4-BE49-F238E27FC236}">
                <a16:creationId xmlns:a16="http://schemas.microsoft.com/office/drawing/2014/main" id="{5A4E4205-F64E-4654-BD6B-D2001750188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09600" y="2133600"/>
            <a:ext cx="5162550" cy="344805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>
            <a:noAutofit/>
          </a:bodyPr>
          <a:lstStyle>
            <a:lvl1pPr>
              <a:defRPr sz="2400" b="0">
                <a:solidFill>
                  <a:srgbClr val="222222"/>
                </a:solidFill>
                <a:latin typeface="Arial"/>
                <a:ea typeface="Arial"/>
                <a:cs typeface="Arial"/>
              </a:defRPr>
            </a:lvl1pPr>
            <a:lvl2pPr>
              <a:defRPr sz="2400" b="0">
                <a:solidFill>
                  <a:srgbClr val="222222"/>
                </a:solidFill>
                <a:latin typeface="Arial"/>
                <a:ea typeface="Arial"/>
                <a:cs typeface="Arial"/>
              </a:defRPr>
            </a:lvl2pPr>
            <a:lvl3pPr>
              <a:defRPr sz="2400" b="0">
                <a:solidFill>
                  <a:srgbClr val="222222"/>
                </a:solidFill>
                <a:latin typeface="Arial"/>
                <a:ea typeface="Arial"/>
                <a:cs typeface="Arial"/>
              </a:defRPr>
            </a:lvl3pPr>
            <a:lvl4pPr>
              <a:defRPr sz="2400" b="0">
                <a:solidFill>
                  <a:srgbClr val="222222"/>
                </a:solidFill>
                <a:latin typeface="Arial"/>
                <a:ea typeface="Arial"/>
                <a:cs typeface="Arial"/>
              </a:defRPr>
            </a:lvl4pPr>
            <a:lvl5pPr>
              <a:defRPr sz="2400" b="0">
                <a:solidFill>
                  <a:srgbClr val="222222"/>
                </a:solidFill>
                <a:latin typeface="Arial"/>
                <a:ea typeface="Arial"/>
                <a:cs typeface="Arial"/>
              </a:defRPr>
            </a:lvl5pPr>
            <a:lvl6pPr>
              <a:defRPr sz="2400" b="0">
                <a:solidFill>
                  <a:srgbClr val="222222"/>
                </a:solidFill>
                <a:latin typeface="Arial"/>
                <a:ea typeface="Arial"/>
                <a:cs typeface="Arial"/>
              </a:defRPr>
            </a:lvl6pPr>
            <a:lvl7pPr>
              <a:defRPr sz="2400" b="0">
                <a:solidFill>
                  <a:srgbClr val="222222"/>
                </a:solidFill>
                <a:latin typeface="Arial"/>
                <a:ea typeface="Arial"/>
                <a:cs typeface="Arial"/>
              </a:defRPr>
            </a:lvl7pPr>
            <a:lvl8pPr>
              <a:defRPr sz="2400" b="0">
                <a:solidFill>
                  <a:srgbClr val="222222"/>
                </a:solidFill>
                <a:latin typeface="Arial"/>
                <a:ea typeface="Arial"/>
                <a:cs typeface="Arial"/>
              </a:defRPr>
            </a:lvl8pPr>
            <a:lvl9pPr>
              <a:defRPr sz="2400" b="0">
                <a:solidFill>
                  <a:srgbClr val="222222"/>
                </a:solidFill>
                <a:latin typeface="Arial"/>
                <a:ea typeface="Arial"/>
                <a:cs typeface="Arial"/>
              </a:defRPr>
            </a:lvl9pPr>
          </a:lstStyle>
          <a:p>
            <a:pPr>
              <a:defRPr sz="2400" b="0">
                <a:solidFill>
                  <a:srgbClr val="222222"/>
                </a:solidFill>
                <a:latin typeface="Arial"/>
                <a:ea typeface="Arial"/>
                <a:cs typeface="Arial"/>
              </a:defRPr>
            </a:pPr>
            <a:r>
              <a:rPr sz="2400" b="0">
                <a:solidFill>
                  <a:srgbClr val="222222"/>
                </a:solidFill>
                <a:latin typeface="Arial"/>
                <a:ea typeface="Arial"/>
                <a:cs typeface="Arial"/>
              </a:rPr>
              <a:t>Essential question</a:t>
            </a:r>
          </a:p>
          <a:p>
            <a:endParaRPr sz="2400" b="0">
              <a:solidFill>
                <a:srgbClr val="222222"/>
              </a:solidFill>
              <a:latin typeface="Arial"/>
              <a:ea typeface="Arial"/>
              <a:cs typeface="Arial"/>
            </a:endParaRPr>
          </a:p>
          <a:p>
            <a:pPr>
              <a:defRPr sz="2400" b="0">
                <a:solidFill>
                  <a:srgbClr val="222222"/>
                </a:solidFill>
                <a:latin typeface="Arial"/>
                <a:ea typeface="Arial"/>
                <a:cs typeface="Arial"/>
              </a:defRPr>
            </a:pPr>
            <a:r>
              <a:rPr sz="2400" b="0">
                <a:solidFill>
                  <a:srgbClr val="222222"/>
                </a:solidFill>
                <a:latin typeface="Arial"/>
                <a:ea typeface="Arial"/>
                <a:cs typeface="Arial"/>
              </a:rPr>
              <a:t>[What will students investigate?]</a:t>
            </a:r>
          </a:p>
        </p:txBody>
      </p:sp>
      <p:sp>
        <p:nvSpPr>
          <p:cNvPr id="3" name="Question and goals body 2">
            <a:extLst>
              <a:ext uri="{FF2B5EF4-FFF2-40B4-BE49-F238E27FC236}">
                <a16:creationId xmlns:a16="http://schemas.microsoft.com/office/drawing/2014/main" id="{BF9EAF2D-1060-4815-9524-5F06F4856FB7}"/>
              </a:ext>
            </a:extLst>
          </p:cNvPr>
          <p:cNvSpPr>
            <a:spLocks noGrp="1"/>
          </p:cNvSpPr>
          <p:nvPr>
            <p:ph type="body" idx="2"/>
          </p:nvPr>
        </p:nvSpPr>
        <p:spPr>
          <a:xfrm>
            <a:off x="6419850" y="2133600"/>
            <a:ext cx="5162550" cy="344805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>
            <a:noAutofit/>
          </a:bodyPr>
          <a:lstStyle>
            <a:lvl1pPr>
              <a:defRPr sz="2400" b="0">
                <a:solidFill>
                  <a:srgbClr val="222222"/>
                </a:solidFill>
                <a:latin typeface="Arial"/>
                <a:ea typeface="Arial"/>
                <a:cs typeface="Arial"/>
              </a:defRPr>
            </a:lvl1pPr>
            <a:lvl2pPr>
              <a:defRPr sz="2400" b="0">
                <a:solidFill>
                  <a:srgbClr val="222222"/>
                </a:solidFill>
                <a:latin typeface="Arial"/>
                <a:ea typeface="Arial"/>
                <a:cs typeface="Arial"/>
              </a:defRPr>
            </a:lvl2pPr>
            <a:lvl3pPr>
              <a:defRPr sz="2400" b="0">
                <a:solidFill>
                  <a:srgbClr val="222222"/>
                </a:solidFill>
                <a:latin typeface="Arial"/>
                <a:ea typeface="Arial"/>
                <a:cs typeface="Arial"/>
              </a:defRPr>
            </a:lvl3pPr>
            <a:lvl4pPr>
              <a:defRPr sz="2400" b="0">
                <a:solidFill>
                  <a:srgbClr val="222222"/>
                </a:solidFill>
                <a:latin typeface="Arial"/>
                <a:ea typeface="Arial"/>
                <a:cs typeface="Arial"/>
              </a:defRPr>
            </a:lvl4pPr>
            <a:lvl5pPr>
              <a:defRPr sz="2400" b="0">
                <a:solidFill>
                  <a:srgbClr val="222222"/>
                </a:solidFill>
                <a:latin typeface="Arial"/>
                <a:ea typeface="Arial"/>
                <a:cs typeface="Arial"/>
              </a:defRPr>
            </a:lvl5pPr>
            <a:lvl6pPr>
              <a:defRPr sz="2400" b="0">
                <a:solidFill>
                  <a:srgbClr val="222222"/>
                </a:solidFill>
                <a:latin typeface="Arial"/>
                <a:ea typeface="Arial"/>
                <a:cs typeface="Arial"/>
              </a:defRPr>
            </a:lvl6pPr>
            <a:lvl7pPr>
              <a:defRPr sz="2400" b="0">
                <a:solidFill>
                  <a:srgbClr val="222222"/>
                </a:solidFill>
                <a:latin typeface="Arial"/>
                <a:ea typeface="Arial"/>
                <a:cs typeface="Arial"/>
              </a:defRPr>
            </a:lvl7pPr>
            <a:lvl8pPr>
              <a:defRPr sz="2400" b="0">
                <a:solidFill>
                  <a:srgbClr val="222222"/>
                </a:solidFill>
                <a:latin typeface="Arial"/>
                <a:ea typeface="Arial"/>
                <a:cs typeface="Arial"/>
              </a:defRPr>
            </a:lvl8pPr>
            <a:lvl9pPr>
              <a:defRPr sz="2400" b="0">
                <a:solidFill>
                  <a:srgbClr val="222222"/>
                </a:solidFill>
                <a:latin typeface="Arial"/>
                <a:ea typeface="Arial"/>
                <a:cs typeface="Arial"/>
              </a:defRPr>
            </a:lvl9pPr>
          </a:lstStyle>
          <a:p>
            <a:pPr>
              <a:defRPr sz="2400" b="0">
                <a:solidFill>
                  <a:srgbClr val="222222"/>
                </a:solidFill>
                <a:latin typeface="Arial"/>
                <a:ea typeface="Arial"/>
                <a:cs typeface="Arial"/>
              </a:defRPr>
            </a:pPr>
            <a:r>
              <a:rPr sz="2400" b="0">
                <a:solidFill>
                  <a:srgbClr val="222222"/>
                </a:solidFill>
                <a:latin typeface="Arial"/>
                <a:ea typeface="Arial"/>
                <a:cs typeface="Arial"/>
              </a:rPr>
              <a:t>Learning goals</a:t>
            </a:r>
          </a:p>
          <a:p>
            <a:endParaRPr sz="2400" b="0">
              <a:solidFill>
                <a:srgbClr val="222222"/>
              </a:solidFill>
              <a:latin typeface="Arial"/>
              <a:ea typeface="Arial"/>
              <a:cs typeface="Arial"/>
            </a:endParaRPr>
          </a:p>
          <a:p>
            <a:pPr>
              <a:defRPr sz="2400" b="0">
                <a:solidFill>
                  <a:srgbClr val="222222"/>
                </a:solidFill>
                <a:latin typeface="Arial"/>
                <a:ea typeface="Arial"/>
                <a:cs typeface="Arial"/>
              </a:defRPr>
            </a:pPr>
            <a:r>
              <a:rPr sz="2400" b="0">
                <a:solidFill>
                  <a:srgbClr val="222222"/>
                </a:solidFill>
                <a:latin typeface="Arial"/>
                <a:ea typeface="Arial"/>
                <a:cs typeface="Arial"/>
              </a:rPr>
              <a:t>[What will students be able to explain or do?]</a:t>
            </a:r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Explanation and figu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Explanation and figure title 0">
            <a:extLst>
              <a:ext uri="{FF2B5EF4-FFF2-40B4-BE49-F238E27FC236}">
                <a16:creationId xmlns:a16="http://schemas.microsoft.com/office/drawing/2014/main" id="{C54DEB96-2C44-49CE-960C-EEA88B04E1F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600" y="971550"/>
            <a:ext cx="10972800" cy="8763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>
            <a:noAutofit/>
          </a:bodyPr>
          <a:lstStyle>
            <a:lvl1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1pPr>
            <a:lvl2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2pPr>
            <a:lvl3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3pPr>
            <a:lvl4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4pPr>
            <a:lvl5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5pPr>
            <a:lvl6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6pPr>
            <a:lvl7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7pPr>
            <a:lvl8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8pPr>
            <a:lvl9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9pPr>
          </a:lstStyle>
          <a:p>
            <a: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pPr>
            <a:r>
              <a:rPr sz="3300" b="1">
                <a:solidFill>
                  <a:srgbClr val="002855"/>
                </a:solidFill>
                <a:latin typeface="Arial"/>
                <a:ea typeface="Arial"/>
                <a:cs typeface="Arial"/>
              </a:rPr>
              <a:t>[Key idea]</a:t>
            </a:r>
          </a:p>
        </p:txBody>
      </p:sp>
      <p:sp>
        <p:nvSpPr>
          <p:cNvPr id="2" name="Explanation and figure body 1">
            <a:extLst>
              <a:ext uri="{FF2B5EF4-FFF2-40B4-BE49-F238E27FC236}">
                <a16:creationId xmlns:a16="http://schemas.microsoft.com/office/drawing/2014/main" id="{74965947-62A8-4AED-A214-D22E1DB50ED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09600" y="2105025"/>
            <a:ext cx="4524375" cy="3400425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>
            <a:noAutofit/>
          </a:bodyPr>
          <a:lstStyle>
            <a:lvl1pPr>
              <a:defRPr sz="2400" b="0">
                <a:solidFill>
                  <a:srgbClr val="222222"/>
                </a:solidFill>
                <a:latin typeface="Arial"/>
                <a:ea typeface="Arial"/>
                <a:cs typeface="Arial"/>
              </a:defRPr>
            </a:lvl1pPr>
            <a:lvl2pPr>
              <a:defRPr sz="2400" b="0">
                <a:solidFill>
                  <a:srgbClr val="222222"/>
                </a:solidFill>
                <a:latin typeface="Arial"/>
                <a:ea typeface="Arial"/>
                <a:cs typeface="Arial"/>
              </a:defRPr>
            </a:lvl2pPr>
            <a:lvl3pPr>
              <a:defRPr sz="2400" b="0">
                <a:solidFill>
                  <a:srgbClr val="222222"/>
                </a:solidFill>
                <a:latin typeface="Arial"/>
                <a:ea typeface="Arial"/>
                <a:cs typeface="Arial"/>
              </a:defRPr>
            </a:lvl3pPr>
            <a:lvl4pPr>
              <a:defRPr sz="2400" b="0">
                <a:solidFill>
                  <a:srgbClr val="222222"/>
                </a:solidFill>
                <a:latin typeface="Arial"/>
                <a:ea typeface="Arial"/>
                <a:cs typeface="Arial"/>
              </a:defRPr>
            </a:lvl4pPr>
            <a:lvl5pPr>
              <a:defRPr sz="2400" b="0">
                <a:solidFill>
                  <a:srgbClr val="222222"/>
                </a:solidFill>
                <a:latin typeface="Arial"/>
                <a:ea typeface="Arial"/>
                <a:cs typeface="Arial"/>
              </a:defRPr>
            </a:lvl5pPr>
            <a:lvl6pPr>
              <a:defRPr sz="2400" b="0">
                <a:solidFill>
                  <a:srgbClr val="222222"/>
                </a:solidFill>
                <a:latin typeface="Arial"/>
                <a:ea typeface="Arial"/>
                <a:cs typeface="Arial"/>
              </a:defRPr>
            </a:lvl6pPr>
            <a:lvl7pPr>
              <a:defRPr sz="2400" b="0">
                <a:solidFill>
                  <a:srgbClr val="222222"/>
                </a:solidFill>
                <a:latin typeface="Arial"/>
                <a:ea typeface="Arial"/>
                <a:cs typeface="Arial"/>
              </a:defRPr>
            </a:lvl7pPr>
            <a:lvl8pPr>
              <a:defRPr sz="2400" b="0">
                <a:solidFill>
                  <a:srgbClr val="222222"/>
                </a:solidFill>
                <a:latin typeface="Arial"/>
                <a:ea typeface="Arial"/>
                <a:cs typeface="Arial"/>
              </a:defRPr>
            </a:lvl8pPr>
            <a:lvl9pPr>
              <a:defRPr sz="2400" b="0">
                <a:solidFill>
                  <a:srgbClr val="222222"/>
                </a:solidFill>
                <a:latin typeface="Arial"/>
                <a:ea typeface="Arial"/>
                <a:cs typeface="Arial"/>
              </a:defRPr>
            </a:lvl9pPr>
          </a:lstStyle>
          <a:p>
            <a:pPr>
              <a:defRPr sz="2400" b="0">
                <a:solidFill>
                  <a:srgbClr val="222222"/>
                </a:solidFill>
                <a:latin typeface="Arial"/>
                <a:ea typeface="Arial"/>
                <a:cs typeface="Arial"/>
              </a:defRPr>
            </a:pPr>
            <a:r>
              <a:rPr sz="2400" b="0">
                <a:solidFill>
                  <a:srgbClr val="222222"/>
                </a:solidFill>
                <a:latin typeface="Arial"/>
                <a:ea typeface="Arial"/>
                <a:cs typeface="Arial"/>
              </a:rPr>
              <a:t>[Explain the main idea.]</a:t>
            </a:r>
          </a:p>
          <a:p>
            <a:endParaRPr sz="2400" b="0">
              <a:solidFill>
                <a:srgbClr val="222222"/>
              </a:solidFill>
              <a:latin typeface="Arial"/>
              <a:ea typeface="Arial"/>
              <a:cs typeface="Arial"/>
            </a:endParaRPr>
          </a:p>
          <a:p>
            <a:pPr>
              <a:defRPr sz="2400" b="0">
                <a:solidFill>
                  <a:srgbClr val="222222"/>
                </a:solidFill>
                <a:latin typeface="Arial"/>
                <a:ea typeface="Arial"/>
                <a:cs typeface="Arial"/>
              </a:defRPr>
            </a:pPr>
            <a:r>
              <a:rPr sz="2400" b="0">
                <a:solidFill>
                  <a:srgbClr val="222222"/>
                </a:solidFill>
                <a:latin typeface="Arial"/>
                <a:ea typeface="Arial"/>
                <a:cs typeface="Arial"/>
              </a:rPr>
              <a:t>[Define a new term or connect it to prior learning.]</a:t>
            </a:r>
          </a:p>
        </p:txBody>
      </p:sp>
      <p:sp>
        <p:nvSpPr>
          <p:cNvPr id="3" name="Explanation and figure content 2">
            <a:extLst>
              <a:ext uri="{FF2B5EF4-FFF2-40B4-BE49-F238E27FC236}">
                <a16:creationId xmlns:a16="http://schemas.microsoft.com/office/drawing/2014/main" id="{93F0CF8A-0D56-484D-8008-C069FB2AFB4E}"/>
              </a:ext>
            </a:extLst>
          </p:cNvPr>
          <p:cNvSpPr>
            <a:spLocks noGrp="1"/>
          </p:cNvSpPr>
          <p:nvPr>
            <p:ph idx="2"/>
          </p:nvPr>
        </p:nvSpPr>
        <p:spPr>
          <a:xfrm>
            <a:off x="5591175" y="2114550"/>
            <a:ext cx="5991225" cy="31242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>
            <a:noAutofit/>
          </a:bodyPr>
          <a:lstStyle>
            <a:lvl1pPr>
              <a:defRPr sz="2100" b="0">
                <a:solidFill>
                  <a:srgbClr val="222222"/>
                </a:solidFill>
                <a:latin typeface="Arial"/>
                <a:ea typeface="Arial"/>
                <a:cs typeface="Arial"/>
              </a:defRPr>
            </a:lvl1pPr>
            <a:lvl2pPr>
              <a:defRPr sz="2100" b="0">
                <a:solidFill>
                  <a:srgbClr val="222222"/>
                </a:solidFill>
                <a:latin typeface="Arial"/>
                <a:ea typeface="Arial"/>
                <a:cs typeface="Arial"/>
              </a:defRPr>
            </a:lvl2pPr>
            <a:lvl3pPr>
              <a:defRPr sz="2100" b="0">
                <a:solidFill>
                  <a:srgbClr val="222222"/>
                </a:solidFill>
                <a:latin typeface="Arial"/>
                <a:ea typeface="Arial"/>
                <a:cs typeface="Arial"/>
              </a:defRPr>
            </a:lvl3pPr>
            <a:lvl4pPr>
              <a:defRPr sz="2100" b="0">
                <a:solidFill>
                  <a:srgbClr val="222222"/>
                </a:solidFill>
                <a:latin typeface="Arial"/>
                <a:ea typeface="Arial"/>
                <a:cs typeface="Arial"/>
              </a:defRPr>
            </a:lvl4pPr>
            <a:lvl5pPr>
              <a:defRPr sz="2100" b="0">
                <a:solidFill>
                  <a:srgbClr val="222222"/>
                </a:solidFill>
                <a:latin typeface="Arial"/>
                <a:ea typeface="Arial"/>
                <a:cs typeface="Arial"/>
              </a:defRPr>
            </a:lvl5pPr>
            <a:lvl6pPr>
              <a:defRPr sz="2100" b="0">
                <a:solidFill>
                  <a:srgbClr val="222222"/>
                </a:solidFill>
                <a:latin typeface="Arial"/>
                <a:ea typeface="Arial"/>
                <a:cs typeface="Arial"/>
              </a:defRPr>
            </a:lvl6pPr>
            <a:lvl7pPr>
              <a:defRPr sz="2100" b="0">
                <a:solidFill>
                  <a:srgbClr val="222222"/>
                </a:solidFill>
                <a:latin typeface="Arial"/>
                <a:ea typeface="Arial"/>
                <a:cs typeface="Arial"/>
              </a:defRPr>
            </a:lvl7pPr>
            <a:lvl8pPr>
              <a:defRPr sz="2100" b="0">
                <a:solidFill>
                  <a:srgbClr val="222222"/>
                </a:solidFill>
                <a:latin typeface="Arial"/>
                <a:ea typeface="Arial"/>
                <a:cs typeface="Arial"/>
              </a:defRPr>
            </a:lvl8pPr>
            <a:lvl9pPr>
              <a:defRPr sz="2100" b="0">
                <a:solidFill>
                  <a:srgbClr val="222222"/>
                </a:solidFill>
                <a:latin typeface="Arial"/>
                <a:ea typeface="Arial"/>
                <a:cs typeface="Arial"/>
              </a:defRPr>
            </a:lvl9pPr>
          </a:lstStyle>
          <a:p>
            <a:pPr>
              <a:defRPr sz="2100" b="0">
                <a:solidFill>
                  <a:srgbClr val="222222"/>
                </a:solidFill>
                <a:latin typeface="Arial"/>
                <a:ea typeface="Arial"/>
                <a:cs typeface="Arial"/>
              </a:defRPr>
            </a:pPr>
            <a:r>
              <a:rPr sz="2100" b="0">
                <a:solidFill>
                  <a:srgbClr val="222222"/>
                </a:solidFill>
                <a:latin typeface="Arial"/>
                <a:ea typeface="Arial"/>
                <a:cs typeface="Arial"/>
              </a:rPr>
              <a:t>[Insert a figure or diagram]</a:t>
            </a:r>
          </a:p>
        </p:txBody>
      </p:sp>
      <p:sp>
        <p:nvSpPr>
          <p:cNvPr id="4" name="Explanation and figure body 3">
            <a:extLst>
              <a:ext uri="{FF2B5EF4-FFF2-40B4-BE49-F238E27FC236}">
                <a16:creationId xmlns:a16="http://schemas.microsoft.com/office/drawing/2014/main" id="{B76FA5E4-B6C8-43B1-871F-4C2029154E84}"/>
              </a:ext>
            </a:extLst>
          </p:cNvPr>
          <p:cNvSpPr>
            <a:spLocks noGrp="1"/>
          </p:cNvSpPr>
          <p:nvPr>
            <p:ph type="body" idx="3"/>
          </p:nvPr>
        </p:nvSpPr>
        <p:spPr>
          <a:xfrm>
            <a:off x="5591175" y="5353050"/>
            <a:ext cx="5991225" cy="542925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>
            <a:noAutofit/>
          </a:bodyPr>
          <a:lstStyle>
            <a:lvl1pPr>
              <a:defRPr sz="1500" b="0">
                <a:solidFill>
                  <a:srgbClr val="222222"/>
                </a:solidFill>
                <a:latin typeface="Arial"/>
                <a:ea typeface="Arial"/>
                <a:cs typeface="Arial"/>
              </a:defRPr>
            </a:lvl1pPr>
            <a:lvl2pPr>
              <a:defRPr sz="1500" b="0">
                <a:solidFill>
                  <a:srgbClr val="222222"/>
                </a:solidFill>
                <a:latin typeface="Arial"/>
                <a:ea typeface="Arial"/>
                <a:cs typeface="Arial"/>
              </a:defRPr>
            </a:lvl2pPr>
            <a:lvl3pPr>
              <a:defRPr sz="1500" b="0">
                <a:solidFill>
                  <a:srgbClr val="222222"/>
                </a:solidFill>
                <a:latin typeface="Arial"/>
                <a:ea typeface="Arial"/>
                <a:cs typeface="Arial"/>
              </a:defRPr>
            </a:lvl3pPr>
            <a:lvl4pPr>
              <a:defRPr sz="1500" b="0">
                <a:solidFill>
                  <a:srgbClr val="222222"/>
                </a:solidFill>
                <a:latin typeface="Arial"/>
                <a:ea typeface="Arial"/>
                <a:cs typeface="Arial"/>
              </a:defRPr>
            </a:lvl4pPr>
            <a:lvl5pPr>
              <a:defRPr sz="1500" b="0">
                <a:solidFill>
                  <a:srgbClr val="222222"/>
                </a:solidFill>
                <a:latin typeface="Arial"/>
                <a:ea typeface="Arial"/>
                <a:cs typeface="Arial"/>
              </a:defRPr>
            </a:lvl5pPr>
            <a:lvl6pPr>
              <a:defRPr sz="1500" b="0">
                <a:solidFill>
                  <a:srgbClr val="222222"/>
                </a:solidFill>
                <a:latin typeface="Arial"/>
                <a:ea typeface="Arial"/>
                <a:cs typeface="Arial"/>
              </a:defRPr>
            </a:lvl6pPr>
            <a:lvl7pPr>
              <a:defRPr sz="1500" b="0">
                <a:solidFill>
                  <a:srgbClr val="222222"/>
                </a:solidFill>
                <a:latin typeface="Arial"/>
                <a:ea typeface="Arial"/>
                <a:cs typeface="Arial"/>
              </a:defRPr>
            </a:lvl7pPr>
            <a:lvl8pPr>
              <a:defRPr sz="1500" b="0">
                <a:solidFill>
                  <a:srgbClr val="222222"/>
                </a:solidFill>
                <a:latin typeface="Arial"/>
                <a:ea typeface="Arial"/>
                <a:cs typeface="Arial"/>
              </a:defRPr>
            </a:lvl8pPr>
            <a:lvl9pPr>
              <a:defRPr sz="1500" b="0">
                <a:solidFill>
                  <a:srgbClr val="222222"/>
                </a:solidFill>
                <a:latin typeface="Arial"/>
                <a:ea typeface="Arial"/>
                <a:cs typeface="Arial"/>
              </a:defRPr>
            </a:lvl9pPr>
          </a:lstStyle>
          <a:p>
            <a:pPr>
              <a:defRPr sz="1500" b="0">
                <a:solidFill>
                  <a:srgbClr val="222222"/>
                </a:solidFill>
                <a:latin typeface="Arial"/>
                <a:ea typeface="Arial"/>
                <a:cs typeface="Arial"/>
              </a:defRPr>
            </a:pPr>
            <a:r>
              <a:rPr sz="1500" b="0">
                <a:solidFill>
                  <a:srgbClr val="222222"/>
                </a:solidFill>
                <a:latin typeface="Arial"/>
                <a:ea typeface="Arial"/>
                <a:cs typeface="Arial"/>
              </a:rPr>
              <a:t>[Figure caption and source credit]</a:t>
            </a: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Activity step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Activity steps title 0">
            <a:extLst>
              <a:ext uri="{FF2B5EF4-FFF2-40B4-BE49-F238E27FC236}">
                <a16:creationId xmlns:a16="http://schemas.microsoft.com/office/drawing/2014/main" id="{4A75A923-A588-498D-8C3D-05C7B27BD60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600" y="971550"/>
            <a:ext cx="10972800" cy="8763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>
            <a:noAutofit/>
          </a:bodyPr>
          <a:lstStyle>
            <a:lvl1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1pPr>
            <a:lvl2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2pPr>
            <a:lvl3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3pPr>
            <a:lvl4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4pPr>
            <a:lvl5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5pPr>
            <a:lvl6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6pPr>
            <a:lvl7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7pPr>
            <a:lvl8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8pPr>
            <a:lvl9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9pPr>
          </a:lstStyle>
          <a:p>
            <a: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pPr>
            <a:r>
              <a:rPr sz="3300" b="1">
                <a:solidFill>
                  <a:srgbClr val="002855"/>
                </a:solidFill>
                <a:latin typeface="Arial"/>
                <a:ea typeface="Arial"/>
                <a:cs typeface="Arial"/>
              </a:rPr>
              <a:t>[Activity title]</a:t>
            </a:r>
          </a:p>
        </p:txBody>
      </p:sp>
      <p:sp>
        <p:nvSpPr>
          <p:cNvPr id="2" name="Activity steps body 1">
            <a:extLst>
              <a:ext uri="{FF2B5EF4-FFF2-40B4-BE49-F238E27FC236}">
                <a16:creationId xmlns:a16="http://schemas.microsoft.com/office/drawing/2014/main" id="{F15A3904-D261-4581-891D-0D974E46F6E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09600" y="2124075"/>
            <a:ext cx="10972800" cy="333375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>
            <a:noAutofit/>
          </a:bodyPr>
          <a:lstStyle>
            <a:lvl1pPr>
              <a:defRPr sz="2400" b="0">
                <a:solidFill>
                  <a:srgbClr val="222222"/>
                </a:solidFill>
                <a:latin typeface="Arial"/>
                <a:ea typeface="Arial"/>
                <a:cs typeface="Arial"/>
              </a:defRPr>
            </a:lvl1pPr>
            <a:lvl2pPr>
              <a:defRPr sz="2400" b="0">
                <a:solidFill>
                  <a:srgbClr val="222222"/>
                </a:solidFill>
                <a:latin typeface="Arial"/>
                <a:ea typeface="Arial"/>
                <a:cs typeface="Arial"/>
              </a:defRPr>
            </a:lvl2pPr>
            <a:lvl3pPr>
              <a:defRPr sz="2400" b="0">
                <a:solidFill>
                  <a:srgbClr val="222222"/>
                </a:solidFill>
                <a:latin typeface="Arial"/>
                <a:ea typeface="Arial"/>
                <a:cs typeface="Arial"/>
              </a:defRPr>
            </a:lvl3pPr>
            <a:lvl4pPr>
              <a:defRPr sz="2400" b="0">
                <a:solidFill>
                  <a:srgbClr val="222222"/>
                </a:solidFill>
                <a:latin typeface="Arial"/>
                <a:ea typeface="Arial"/>
                <a:cs typeface="Arial"/>
              </a:defRPr>
            </a:lvl4pPr>
            <a:lvl5pPr>
              <a:defRPr sz="2400" b="0">
                <a:solidFill>
                  <a:srgbClr val="222222"/>
                </a:solidFill>
                <a:latin typeface="Arial"/>
                <a:ea typeface="Arial"/>
                <a:cs typeface="Arial"/>
              </a:defRPr>
            </a:lvl5pPr>
            <a:lvl6pPr>
              <a:defRPr sz="2400" b="0">
                <a:solidFill>
                  <a:srgbClr val="222222"/>
                </a:solidFill>
                <a:latin typeface="Arial"/>
                <a:ea typeface="Arial"/>
                <a:cs typeface="Arial"/>
              </a:defRPr>
            </a:lvl6pPr>
            <a:lvl7pPr>
              <a:defRPr sz="2400" b="0">
                <a:solidFill>
                  <a:srgbClr val="222222"/>
                </a:solidFill>
                <a:latin typeface="Arial"/>
                <a:ea typeface="Arial"/>
                <a:cs typeface="Arial"/>
              </a:defRPr>
            </a:lvl7pPr>
            <a:lvl8pPr>
              <a:defRPr sz="2400" b="0">
                <a:solidFill>
                  <a:srgbClr val="222222"/>
                </a:solidFill>
                <a:latin typeface="Arial"/>
                <a:ea typeface="Arial"/>
                <a:cs typeface="Arial"/>
              </a:defRPr>
            </a:lvl8pPr>
            <a:lvl9pPr>
              <a:defRPr sz="2400" b="0">
                <a:solidFill>
                  <a:srgbClr val="222222"/>
                </a:solidFill>
                <a:latin typeface="Arial"/>
                <a:ea typeface="Arial"/>
                <a:cs typeface="Arial"/>
              </a:defRPr>
            </a:lvl9pPr>
          </a:lstStyle>
          <a:p>
            <a:pPr>
              <a:defRPr sz="2400" b="0">
                <a:solidFill>
                  <a:srgbClr val="222222"/>
                </a:solidFill>
                <a:latin typeface="Arial"/>
                <a:ea typeface="Arial"/>
                <a:cs typeface="Arial"/>
              </a:defRPr>
            </a:pPr>
            <a:r>
              <a:rPr sz="2400" b="0">
                <a:solidFill>
                  <a:srgbClr val="222222"/>
                </a:solidFill>
                <a:latin typeface="Arial"/>
                <a:ea typeface="Arial"/>
                <a:cs typeface="Arial"/>
              </a:rPr>
              <a:t>[Describe the setup.]</a:t>
            </a:r>
          </a:p>
          <a:p>
            <a:endParaRPr sz="2400" b="0">
              <a:solidFill>
                <a:srgbClr val="222222"/>
              </a:solidFill>
              <a:latin typeface="Arial"/>
              <a:ea typeface="Arial"/>
              <a:cs typeface="Arial"/>
            </a:endParaRPr>
          </a:p>
          <a:p>
            <a:pPr>
              <a:defRPr sz="2400" b="0">
                <a:solidFill>
                  <a:srgbClr val="222222"/>
                </a:solidFill>
                <a:latin typeface="Arial"/>
                <a:ea typeface="Arial"/>
                <a:cs typeface="Arial"/>
              </a:defRPr>
            </a:pPr>
            <a:r>
              <a:rPr sz="2400" b="0">
                <a:solidFill>
                  <a:srgbClr val="222222"/>
                </a:solidFill>
                <a:latin typeface="Arial"/>
                <a:ea typeface="Arial"/>
                <a:cs typeface="Arial"/>
              </a:rPr>
              <a:t>[Describe the measurement and units.]</a:t>
            </a:r>
          </a:p>
          <a:p>
            <a:endParaRPr sz="2400" b="0">
              <a:solidFill>
                <a:srgbClr val="222222"/>
              </a:solidFill>
              <a:latin typeface="Arial"/>
              <a:ea typeface="Arial"/>
              <a:cs typeface="Arial"/>
            </a:endParaRPr>
          </a:p>
          <a:p>
            <a:pPr>
              <a:defRPr sz="2400" b="0">
                <a:solidFill>
                  <a:srgbClr val="222222"/>
                </a:solidFill>
                <a:latin typeface="Arial"/>
                <a:ea typeface="Arial"/>
                <a:cs typeface="Arial"/>
              </a:defRPr>
            </a:pPr>
            <a:r>
              <a:rPr sz="2400" b="0">
                <a:solidFill>
                  <a:srgbClr val="222222"/>
                </a:solidFill>
                <a:latin typeface="Arial"/>
                <a:ea typeface="Arial"/>
                <a:cs typeface="Arial"/>
              </a:rPr>
              <a:t>[Explain how to record the result.]</a:t>
            </a:r>
          </a:p>
        </p:txBody>
      </p:sp>
      <p:sp>
        <p:nvSpPr>
          <p:cNvPr id="3" name="Activity steps body 2">
            <a:extLst>
              <a:ext uri="{FF2B5EF4-FFF2-40B4-BE49-F238E27FC236}">
                <a16:creationId xmlns:a16="http://schemas.microsoft.com/office/drawing/2014/main" id="{332D626C-8C62-4762-8A19-77DFBBDD378F}"/>
              </a:ext>
            </a:extLst>
          </p:cNvPr>
          <p:cNvSpPr>
            <a:spLocks noGrp="1"/>
          </p:cNvSpPr>
          <p:nvPr>
            <p:ph type="body" idx="2"/>
          </p:nvPr>
        </p:nvSpPr>
        <p:spPr>
          <a:xfrm>
            <a:off x="609600" y="5581650"/>
            <a:ext cx="10972800" cy="447675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>
            <a:noAutofit/>
          </a:bodyPr>
          <a:lstStyle>
            <a:lvl1pPr>
              <a:defRPr sz="1650" b="0">
                <a:solidFill>
                  <a:srgbClr val="222222"/>
                </a:solidFill>
                <a:latin typeface="Arial"/>
                <a:ea typeface="Arial"/>
                <a:cs typeface="Arial"/>
              </a:defRPr>
            </a:lvl1pPr>
            <a:lvl2pPr>
              <a:defRPr sz="1650" b="0">
                <a:solidFill>
                  <a:srgbClr val="222222"/>
                </a:solidFill>
                <a:latin typeface="Arial"/>
                <a:ea typeface="Arial"/>
                <a:cs typeface="Arial"/>
              </a:defRPr>
            </a:lvl2pPr>
            <a:lvl3pPr>
              <a:defRPr sz="1650" b="0">
                <a:solidFill>
                  <a:srgbClr val="222222"/>
                </a:solidFill>
                <a:latin typeface="Arial"/>
                <a:ea typeface="Arial"/>
                <a:cs typeface="Arial"/>
              </a:defRPr>
            </a:lvl3pPr>
            <a:lvl4pPr>
              <a:defRPr sz="1650" b="0">
                <a:solidFill>
                  <a:srgbClr val="222222"/>
                </a:solidFill>
                <a:latin typeface="Arial"/>
                <a:ea typeface="Arial"/>
                <a:cs typeface="Arial"/>
              </a:defRPr>
            </a:lvl4pPr>
            <a:lvl5pPr>
              <a:defRPr sz="1650" b="0">
                <a:solidFill>
                  <a:srgbClr val="222222"/>
                </a:solidFill>
                <a:latin typeface="Arial"/>
                <a:ea typeface="Arial"/>
                <a:cs typeface="Arial"/>
              </a:defRPr>
            </a:lvl5pPr>
            <a:lvl6pPr>
              <a:defRPr sz="1650" b="0">
                <a:solidFill>
                  <a:srgbClr val="222222"/>
                </a:solidFill>
                <a:latin typeface="Arial"/>
                <a:ea typeface="Arial"/>
                <a:cs typeface="Arial"/>
              </a:defRPr>
            </a:lvl6pPr>
            <a:lvl7pPr>
              <a:defRPr sz="1650" b="0">
                <a:solidFill>
                  <a:srgbClr val="222222"/>
                </a:solidFill>
                <a:latin typeface="Arial"/>
                <a:ea typeface="Arial"/>
                <a:cs typeface="Arial"/>
              </a:defRPr>
            </a:lvl7pPr>
            <a:lvl8pPr>
              <a:defRPr sz="1650" b="0">
                <a:solidFill>
                  <a:srgbClr val="222222"/>
                </a:solidFill>
                <a:latin typeface="Arial"/>
                <a:ea typeface="Arial"/>
                <a:cs typeface="Arial"/>
              </a:defRPr>
            </a:lvl8pPr>
            <a:lvl9pPr>
              <a:defRPr sz="1650" b="0">
                <a:solidFill>
                  <a:srgbClr val="222222"/>
                </a:solidFill>
                <a:latin typeface="Arial"/>
                <a:ea typeface="Arial"/>
                <a:cs typeface="Arial"/>
              </a:defRPr>
            </a:lvl9pPr>
          </a:lstStyle>
          <a:p>
            <a:pPr>
              <a:defRPr sz="1650" b="0">
                <a:solidFill>
                  <a:srgbClr val="222222"/>
                </a:solidFill>
                <a:latin typeface="Arial"/>
                <a:ea typeface="Arial"/>
                <a:cs typeface="Arial"/>
              </a:defRPr>
            </a:pPr>
            <a:r>
              <a:rPr sz="1650" b="0">
                <a:solidFill>
                  <a:srgbClr val="222222"/>
                </a:solidFill>
                <a:latin typeface="Arial"/>
                <a:ea typeface="Arial"/>
                <a:cs typeface="Arial"/>
              </a:rPr>
              <a:t>[Add relevant safety or supervision instructions.]</a:t>
            </a:r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ata or visu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a or visual title 0">
            <a:extLst>
              <a:ext uri="{FF2B5EF4-FFF2-40B4-BE49-F238E27FC236}">
                <a16:creationId xmlns:a16="http://schemas.microsoft.com/office/drawing/2014/main" id="{33E7DC27-A5F9-47F9-A216-713460D598E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600" y="971550"/>
            <a:ext cx="10972800" cy="8763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>
            <a:noAutofit/>
          </a:bodyPr>
          <a:lstStyle>
            <a:lvl1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1pPr>
            <a:lvl2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2pPr>
            <a:lvl3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3pPr>
            <a:lvl4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4pPr>
            <a:lvl5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5pPr>
            <a:lvl6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6pPr>
            <a:lvl7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7pPr>
            <a:lvl8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8pPr>
            <a:lvl9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9pPr>
          </a:lstStyle>
          <a:p>
            <a: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pPr>
            <a:r>
              <a:rPr sz="3300" b="1">
                <a:solidFill>
                  <a:srgbClr val="002855"/>
                </a:solidFill>
                <a:latin typeface="Arial"/>
                <a:ea typeface="Arial"/>
                <a:cs typeface="Arial"/>
              </a:rPr>
              <a:t>[Observation or result]</a:t>
            </a:r>
          </a:p>
        </p:txBody>
      </p:sp>
      <p:sp>
        <p:nvSpPr>
          <p:cNvPr id="2" name="Data or visual content 1">
            <a:extLst>
              <a:ext uri="{FF2B5EF4-FFF2-40B4-BE49-F238E27FC236}">
                <a16:creationId xmlns:a16="http://schemas.microsoft.com/office/drawing/2014/main" id="{3A617E8B-975F-4DBD-9A97-0A174C27673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09600" y="2095500"/>
            <a:ext cx="10972800" cy="321945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>
            <a:noAutofit/>
          </a:bodyPr>
          <a:lstStyle>
            <a:lvl1pPr>
              <a:defRPr sz="2250" b="0">
                <a:solidFill>
                  <a:srgbClr val="222222"/>
                </a:solidFill>
                <a:latin typeface="Arial"/>
                <a:ea typeface="Arial"/>
                <a:cs typeface="Arial"/>
              </a:defRPr>
            </a:lvl1pPr>
            <a:lvl2pPr>
              <a:defRPr sz="2250" b="0">
                <a:solidFill>
                  <a:srgbClr val="222222"/>
                </a:solidFill>
                <a:latin typeface="Arial"/>
                <a:ea typeface="Arial"/>
                <a:cs typeface="Arial"/>
              </a:defRPr>
            </a:lvl2pPr>
            <a:lvl3pPr>
              <a:defRPr sz="2250" b="0">
                <a:solidFill>
                  <a:srgbClr val="222222"/>
                </a:solidFill>
                <a:latin typeface="Arial"/>
                <a:ea typeface="Arial"/>
                <a:cs typeface="Arial"/>
              </a:defRPr>
            </a:lvl3pPr>
            <a:lvl4pPr>
              <a:defRPr sz="2250" b="0">
                <a:solidFill>
                  <a:srgbClr val="222222"/>
                </a:solidFill>
                <a:latin typeface="Arial"/>
                <a:ea typeface="Arial"/>
                <a:cs typeface="Arial"/>
              </a:defRPr>
            </a:lvl4pPr>
            <a:lvl5pPr>
              <a:defRPr sz="2250" b="0">
                <a:solidFill>
                  <a:srgbClr val="222222"/>
                </a:solidFill>
                <a:latin typeface="Arial"/>
                <a:ea typeface="Arial"/>
                <a:cs typeface="Arial"/>
              </a:defRPr>
            </a:lvl5pPr>
            <a:lvl6pPr>
              <a:defRPr sz="2250" b="0">
                <a:solidFill>
                  <a:srgbClr val="222222"/>
                </a:solidFill>
                <a:latin typeface="Arial"/>
                <a:ea typeface="Arial"/>
                <a:cs typeface="Arial"/>
              </a:defRPr>
            </a:lvl6pPr>
            <a:lvl7pPr>
              <a:defRPr sz="2250" b="0">
                <a:solidFill>
                  <a:srgbClr val="222222"/>
                </a:solidFill>
                <a:latin typeface="Arial"/>
                <a:ea typeface="Arial"/>
                <a:cs typeface="Arial"/>
              </a:defRPr>
            </a:lvl7pPr>
            <a:lvl8pPr>
              <a:defRPr sz="2250" b="0">
                <a:solidFill>
                  <a:srgbClr val="222222"/>
                </a:solidFill>
                <a:latin typeface="Arial"/>
                <a:ea typeface="Arial"/>
                <a:cs typeface="Arial"/>
              </a:defRPr>
            </a:lvl8pPr>
            <a:lvl9pPr>
              <a:defRPr sz="2250" b="0">
                <a:solidFill>
                  <a:srgbClr val="222222"/>
                </a:solidFill>
                <a:latin typeface="Arial"/>
                <a:ea typeface="Arial"/>
                <a:cs typeface="Arial"/>
              </a:defRPr>
            </a:lvl9pPr>
          </a:lstStyle>
          <a:p>
            <a:pPr>
              <a:defRPr sz="2250" b="0">
                <a:solidFill>
                  <a:srgbClr val="222222"/>
                </a:solidFill>
                <a:latin typeface="Arial"/>
                <a:ea typeface="Arial"/>
                <a:cs typeface="Arial"/>
              </a:defRPr>
            </a:pPr>
            <a:r>
              <a:rPr sz="2250" b="0">
                <a:solidFill>
                  <a:srgbClr val="222222"/>
                </a:solidFill>
                <a:latin typeface="Arial"/>
                <a:ea typeface="Arial"/>
                <a:cs typeface="Arial"/>
              </a:rPr>
              <a:t>[Insert a graph, table, or image]</a:t>
            </a:r>
          </a:p>
        </p:txBody>
      </p:sp>
      <p:sp>
        <p:nvSpPr>
          <p:cNvPr id="3" name="Data or visual body 2">
            <a:extLst>
              <a:ext uri="{FF2B5EF4-FFF2-40B4-BE49-F238E27FC236}">
                <a16:creationId xmlns:a16="http://schemas.microsoft.com/office/drawing/2014/main" id="{DFE3AC5B-7812-46A8-BB38-963FC170FFF5}"/>
              </a:ext>
            </a:extLst>
          </p:cNvPr>
          <p:cNvSpPr>
            <a:spLocks noGrp="1"/>
          </p:cNvSpPr>
          <p:nvPr>
            <p:ph type="body" idx="2"/>
          </p:nvPr>
        </p:nvSpPr>
        <p:spPr>
          <a:xfrm>
            <a:off x="609600" y="5457825"/>
            <a:ext cx="10972800" cy="5715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>
            <a:noAutofit/>
          </a:bodyPr>
          <a:lstStyle>
            <a:lvl1pPr>
              <a:defRPr sz="1650" b="0">
                <a:solidFill>
                  <a:srgbClr val="222222"/>
                </a:solidFill>
                <a:latin typeface="Arial"/>
                <a:ea typeface="Arial"/>
                <a:cs typeface="Arial"/>
              </a:defRPr>
            </a:lvl1pPr>
            <a:lvl2pPr>
              <a:defRPr sz="1650" b="0">
                <a:solidFill>
                  <a:srgbClr val="222222"/>
                </a:solidFill>
                <a:latin typeface="Arial"/>
                <a:ea typeface="Arial"/>
                <a:cs typeface="Arial"/>
              </a:defRPr>
            </a:lvl2pPr>
            <a:lvl3pPr>
              <a:defRPr sz="1650" b="0">
                <a:solidFill>
                  <a:srgbClr val="222222"/>
                </a:solidFill>
                <a:latin typeface="Arial"/>
                <a:ea typeface="Arial"/>
                <a:cs typeface="Arial"/>
              </a:defRPr>
            </a:lvl3pPr>
            <a:lvl4pPr>
              <a:defRPr sz="1650" b="0">
                <a:solidFill>
                  <a:srgbClr val="222222"/>
                </a:solidFill>
                <a:latin typeface="Arial"/>
                <a:ea typeface="Arial"/>
                <a:cs typeface="Arial"/>
              </a:defRPr>
            </a:lvl4pPr>
            <a:lvl5pPr>
              <a:defRPr sz="1650" b="0">
                <a:solidFill>
                  <a:srgbClr val="222222"/>
                </a:solidFill>
                <a:latin typeface="Arial"/>
                <a:ea typeface="Arial"/>
                <a:cs typeface="Arial"/>
              </a:defRPr>
            </a:lvl5pPr>
            <a:lvl6pPr>
              <a:defRPr sz="1650" b="0">
                <a:solidFill>
                  <a:srgbClr val="222222"/>
                </a:solidFill>
                <a:latin typeface="Arial"/>
                <a:ea typeface="Arial"/>
                <a:cs typeface="Arial"/>
              </a:defRPr>
            </a:lvl6pPr>
            <a:lvl7pPr>
              <a:defRPr sz="1650" b="0">
                <a:solidFill>
                  <a:srgbClr val="222222"/>
                </a:solidFill>
                <a:latin typeface="Arial"/>
                <a:ea typeface="Arial"/>
                <a:cs typeface="Arial"/>
              </a:defRPr>
            </a:lvl7pPr>
            <a:lvl8pPr>
              <a:defRPr sz="1650" b="0">
                <a:solidFill>
                  <a:srgbClr val="222222"/>
                </a:solidFill>
                <a:latin typeface="Arial"/>
                <a:ea typeface="Arial"/>
                <a:cs typeface="Arial"/>
              </a:defRPr>
            </a:lvl8pPr>
            <a:lvl9pPr>
              <a:defRPr sz="1650" b="0">
                <a:solidFill>
                  <a:srgbClr val="222222"/>
                </a:solidFill>
                <a:latin typeface="Arial"/>
                <a:ea typeface="Arial"/>
                <a:cs typeface="Arial"/>
              </a:defRPr>
            </a:lvl9pPr>
          </a:lstStyle>
          <a:p>
            <a:pPr>
              <a:defRPr sz="1650" b="0">
                <a:solidFill>
                  <a:srgbClr val="222222"/>
                </a:solidFill>
                <a:latin typeface="Arial"/>
                <a:ea typeface="Arial"/>
                <a:cs typeface="Arial"/>
              </a:defRPr>
            </a:pPr>
            <a:r>
              <a:rPr sz="1650" b="0">
                <a:solidFill>
                  <a:srgbClr val="222222"/>
                </a:solidFill>
                <a:latin typeface="Arial"/>
                <a:ea typeface="Arial"/>
                <a:cs typeface="Arial"/>
              </a:rPr>
              <a:t>[Describe the evidence. Include units, a caption, and source credits.]</a:t>
            </a: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iscussion and refl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iscussion and reflection title 0">
            <a:extLst>
              <a:ext uri="{FF2B5EF4-FFF2-40B4-BE49-F238E27FC236}">
                <a16:creationId xmlns:a16="http://schemas.microsoft.com/office/drawing/2014/main" id="{1A0C5B13-4DC7-4BB2-8032-5A841983256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600" y="971550"/>
            <a:ext cx="10972800" cy="8763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>
            <a:noAutofit/>
          </a:bodyPr>
          <a:lstStyle>
            <a:lvl1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1pPr>
            <a:lvl2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2pPr>
            <a:lvl3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3pPr>
            <a:lvl4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4pPr>
            <a:lvl5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5pPr>
            <a:lvl6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6pPr>
            <a:lvl7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7pPr>
            <a:lvl8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8pPr>
            <a:lvl9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9pPr>
          </a:lstStyle>
          <a:p>
            <a: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pPr>
            <a:r>
              <a:rPr sz="3300" b="1">
                <a:solidFill>
                  <a:srgbClr val="002855"/>
                </a:solidFill>
                <a:latin typeface="Arial"/>
                <a:ea typeface="Arial"/>
                <a:cs typeface="Arial"/>
              </a:rPr>
              <a:t>What did we learn?</a:t>
            </a:r>
          </a:p>
        </p:txBody>
      </p:sp>
      <p:sp>
        <p:nvSpPr>
          <p:cNvPr id="2" name="Discussion and reflection body 1">
            <a:extLst>
              <a:ext uri="{FF2B5EF4-FFF2-40B4-BE49-F238E27FC236}">
                <a16:creationId xmlns:a16="http://schemas.microsoft.com/office/drawing/2014/main" id="{73737ED5-7D24-4242-A1DB-9FC8EF99D38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09600" y="2124075"/>
            <a:ext cx="10972800" cy="34671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>
            <a:noAutofit/>
          </a:bodyPr>
          <a:lstStyle>
            <a:lvl1pPr>
              <a:defRPr sz="2400" b="0">
                <a:solidFill>
                  <a:srgbClr val="222222"/>
                </a:solidFill>
                <a:latin typeface="Arial"/>
                <a:ea typeface="Arial"/>
                <a:cs typeface="Arial"/>
              </a:defRPr>
            </a:lvl1pPr>
            <a:lvl2pPr>
              <a:defRPr sz="2400" b="0">
                <a:solidFill>
                  <a:srgbClr val="222222"/>
                </a:solidFill>
                <a:latin typeface="Arial"/>
                <a:ea typeface="Arial"/>
                <a:cs typeface="Arial"/>
              </a:defRPr>
            </a:lvl2pPr>
            <a:lvl3pPr>
              <a:defRPr sz="2400" b="0">
                <a:solidFill>
                  <a:srgbClr val="222222"/>
                </a:solidFill>
                <a:latin typeface="Arial"/>
                <a:ea typeface="Arial"/>
                <a:cs typeface="Arial"/>
              </a:defRPr>
            </a:lvl3pPr>
            <a:lvl4pPr>
              <a:defRPr sz="2400" b="0">
                <a:solidFill>
                  <a:srgbClr val="222222"/>
                </a:solidFill>
                <a:latin typeface="Arial"/>
                <a:ea typeface="Arial"/>
                <a:cs typeface="Arial"/>
              </a:defRPr>
            </a:lvl4pPr>
            <a:lvl5pPr>
              <a:defRPr sz="2400" b="0">
                <a:solidFill>
                  <a:srgbClr val="222222"/>
                </a:solidFill>
                <a:latin typeface="Arial"/>
                <a:ea typeface="Arial"/>
                <a:cs typeface="Arial"/>
              </a:defRPr>
            </a:lvl5pPr>
            <a:lvl6pPr>
              <a:defRPr sz="2400" b="0">
                <a:solidFill>
                  <a:srgbClr val="222222"/>
                </a:solidFill>
                <a:latin typeface="Arial"/>
                <a:ea typeface="Arial"/>
                <a:cs typeface="Arial"/>
              </a:defRPr>
            </a:lvl6pPr>
            <a:lvl7pPr>
              <a:defRPr sz="2400" b="0">
                <a:solidFill>
                  <a:srgbClr val="222222"/>
                </a:solidFill>
                <a:latin typeface="Arial"/>
                <a:ea typeface="Arial"/>
                <a:cs typeface="Arial"/>
              </a:defRPr>
            </a:lvl7pPr>
            <a:lvl8pPr>
              <a:defRPr sz="2400" b="0">
                <a:solidFill>
                  <a:srgbClr val="222222"/>
                </a:solidFill>
                <a:latin typeface="Arial"/>
                <a:ea typeface="Arial"/>
                <a:cs typeface="Arial"/>
              </a:defRPr>
            </a:lvl8pPr>
            <a:lvl9pPr>
              <a:defRPr sz="2400" b="0">
                <a:solidFill>
                  <a:srgbClr val="222222"/>
                </a:solidFill>
                <a:latin typeface="Arial"/>
                <a:ea typeface="Arial"/>
                <a:cs typeface="Arial"/>
              </a:defRPr>
            </a:lvl9pPr>
          </a:lstStyle>
          <a:p>
            <a:pPr>
              <a:defRPr sz="2400" b="0">
                <a:solidFill>
                  <a:srgbClr val="222222"/>
                </a:solidFill>
                <a:latin typeface="Arial"/>
                <a:ea typeface="Arial"/>
                <a:cs typeface="Arial"/>
              </a:defRPr>
            </a:pPr>
            <a:r>
              <a:rPr sz="2400" b="0">
                <a:solidFill>
                  <a:srgbClr val="222222"/>
                </a:solidFill>
                <a:latin typeface="Arial"/>
                <a:ea typeface="Arial"/>
                <a:cs typeface="Arial"/>
              </a:rPr>
              <a:t>[What pattern do the results show?]</a:t>
            </a:r>
          </a:p>
          <a:p>
            <a:endParaRPr sz="2400" b="0">
              <a:solidFill>
                <a:srgbClr val="222222"/>
              </a:solidFill>
              <a:latin typeface="Arial"/>
              <a:ea typeface="Arial"/>
              <a:cs typeface="Arial"/>
            </a:endParaRPr>
          </a:p>
          <a:p>
            <a:pPr>
              <a:defRPr sz="2400" b="0">
                <a:solidFill>
                  <a:srgbClr val="222222"/>
                </a:solidFill>
                <a:latin typeface="Arial"/>
                <a:ea typeface="Arial"/>
                <a:cs typeface="Arial"/>
              </a:defRPr>
            </a:pPr>
            <a:r>
              <a:rPr sz="2400" b="0">
                <a:solidFill>
                  <a:srgbClr val="222222"/>
                </a:solidFill>
                <a:latin typeface="Arial"/>
                <a:ea typeface="Arial"/>
                <a:cs typeface="Arial"/>
              </a:rPr>
              <a:t>[What evidence supports your explanation?]</a:t>
            </a:r>
          </a:p>
          <a:p>
            <a:endParaRPr sz="2400" b="0">
              <a:solidFill>
                <a:srgbClr val="222222"/>
              </a:solidFill>
              <a:latin typeface="Arial"/>
              <a:ea typeface="Arial"/>
              <a:cs typeface="Arial"/>
            </a:endParaRPr>
          </a:p>
          <a:p>
            <a:pPr>
              <a:defRPr sz="2400" b="0">
                <a:solidFill>
                  <a:srgbClr val="222222"/>
                </a:solidFill>
                <a:latin typeface="Arial"/>
                <a:ea typeface="Arial"/>
                <a:cs typeface="Arial"/>
              </a:defRPr>
            </a:pPr>
            <a:r>
              <a:rPr sz="2400" b="0">
                <a:solidFill>
                  <a:srgbClr val="222222"/>
                </a:solidFill>
                <a:latin typeface="Arial"/>
                <a:ea typeface="Arial"/>
                <a:cs typeface="Arial"/>
              </a:rPr>
              <a:t>[What would you investigate next?]</a:t>
            </a:r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WVU DSPIRA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WVU navy banner">
            <a:extLst>
              <a:ext uri="{FF2B5EF4-FFF2-40B4-BE49-F238E27FC236}">
                <a16:creationId xmlns:a16="http://schemas.microsoft.com/office/drawing/2014/main" id="{6D4F5CCA-FF43-4F29-8399-ACE93C08BCE7}"/>
              </a:ext>
            </a:extLst>
          </p:cNvPr>
          <p:cNvSpPr>
            <a:spLocks noGrp="1"/>
          </p:cNvSpPr>
          <p:nvPr/>
        </p:nvSpPr>
        <p:spPr>
          <a:xfrm>
            <a:off x="0" y="0"/>
            <a:ext cx="12192000" cy="552450"/>
          </a:xfrm>
          <a:prstGeom prst="rect">
            <a:avLst/>
          </a:prstGeom>
          <a:solidFill>
            <a:srgbClr val="002855"/>
          </a:solidFill>
          <a:ln w="0">
            <a:noFill/>
          </a:ln>
        </p:spPr>
      </p:sp>
      <p:sp>
        <p:nvSpPr>
          <p:cNvPr id="2" name="WVU gold rule">
            <a:extLst>
              <a:ext uri="{FF2B5EF4-FFF2-40B4-BE49-F238E27FC236}">
                <a16:creationId xmlns:a16="http://schemas.microsoft.com/office/drawing/2014/main" id="{B7F9BFBD-7E36-451D-96E5-BC2ED296FC2E}"/>
              </a:ext>
            </a:extLst>
          </p:cNvPr>
          <p:cNvSpPr>
            <a:spLocks noGrp="1"/>
          </p:cNvSpPr>
          <p:nvPr/>
        </p:nvSpPr>
        <p:spPr>
          <a:xfrm>
            <a:off x="0" y="552450"/>
            <a:ext cx="12192000" cy="38100"/>
          </a:xfrm>
          <a:prstGeom prst="rect">
            <a:avLst/>
          </a:prstGeom>
          <a:solidFill>
            <a:srgbClr val="EEAA00"/>
          </a:solidFill>
          <a:ln w="0">
            <a:noFill/>
          </a:ln>
        </p:spPr>
      </p:sp>
      <p:sp>
        <p:nvSpPr>
          <p:cNvPr id="3" name="WVU DSPIRA brand">
            <a:extLst>
              <a:ext uri="{FF2B5EF4-FFF2-40B4-BE49-F238E27FC236}">
                <a16:creationId xmlns:a16="http://schemas.microsoft.com/office/drawing/2014/main" id="{81DC7FEE-6B94-4036-9AF5-8A342A05842A}"/>
              </a:ext>
            </a:extLst>
          </p:cNvPr>
          <p:cNvSpPr>
            <a:spLocks noGrp="1"/>
          </p:cNvSpPr>
          <p:nvPr/>
        </p:nvSpPr>
        <p:spPr>
          <a:xfrm>
            <a:off x="457200" y="76200"/>
            <a:ext cx="3810000" cy="40005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>
            <a:noAutofit/>
          </a:bodyPr>
          <a:lstStyle/>
          <a:p>
            <a:pPr algn="l">
              <a:defRPr sz="2100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2100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WVU DSPIRA</a:t>
            </a:r>
          </a:p>
        </p:txBody>
      </p:sp>
      <p:sp>
        <p:nvSpPr>
          <p:cNvPr id="4" name="University name">
            <a:extLst>
              <a:ext uri="{FF2B5EF4-FFF2-40B4-BE49-F238E27FC236}">
                <a16:creationId xmlns:a16="http://schemas.microsoft.com/office/drawing/2014/main" id="{86DE04A2-939A-456D-B0E1-0BD64EC5EF56}"/>
              </a:ext>
            </a:extLst>
          </p:cNvPr>
          <p:cNvSpPr>
            <a:spLocks noGrp="1"/>
          </p:cNvSpPr>
          <p:nvPr/>
        </p:nvSpPr>
        <p:spPr>
          <a:xfrm>
            <a:off x="7715250" y="161925"/>
            <a:ext cx="4019550" cy="3048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>
            <a:noAutofit/>
          </a:bodyPr>
          <a:lstStyle/>
          <a:p>
            <a:pPr algn="r">
              <a:defRPr sz="1350" b="0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1350" b="0">
                <a:solidFill>
                  <a:srgbClr val="FFFFFF"/>
                </a:solidFill>
                <a:latin typeface="Arial"/>
                <a:ea typeface="Arial"/>
                <a:cs typeface="Arial"/>
              </a:rPr>
              <a:t>WEST VIRGINIA UNIVERSITY</a:t>
            </a:r>
          </a:p>
        </p:txBody>
      </p:sp>
      <p:sp>
        <p:nvSpPr>
          <p:cNvPr id="5" name="Website">
            <a:extLst>
              <a:ext uri="{FF2B5EF4-FFF2-40B4-BE49-F238E27FC236}">
                <a16:creationId xmlns:a16="http://schemas.microsoft.com/office/drawing/2014/main" id="{1895C86C-2B15-4605-AD65-E205FDC66179}"/>
              </a:ext>
            </a:extLst>
          </p:cNvPr>
          <p:cNvSpPr>
            <a:spLocks noGrp="1"/>
          </p:cNvSpPr>
          <p:nvPr/>
        </p:nvSpPr>
        <p:spPr>
          <a:xfrm>
            <a:off x="457200" y="6372225"/>
            <a:ext cx="4095750" cy="28575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>
            <a:noAutofit/>
          </a:bodyPr>
          <a:lstStyle/>
          <a:p>
            <a:pPr algn="l">
              <a:defRPr sz="1200" b="0">
                <a:solidFill>
                  <a:srgbClr val="454545"/>
                </a:solidFill>
                <a:latin typeface="Arial"/>
                <a:ea typeface="Arial"/>
                <a:cs typeface="Arial"/>
              </a:defRPr>
            </a:pPr>
            <a:r>
              <a:rPr sz="1200" b="0">
                <a:solidFill>
                  <a:srgbClr val="454545"/>
                </a:solidFill>
                <a:latin typeface="Arial"/>
                <a:ea typeface="Arial"/>
                <a:cs typeface="Arial"/>
              </a:rPr>
              <a:t>wvurail.org/dspira</a:t>
            </a:r>
          </a:p>
        </p:txBody>
      </p:sp>
      <p:sp>
        <p:nvSpPr>
          <p:cNvPr id="6" name="Automatic slide number">
            <a:extLst>
              <a:ext uri="{FF2B5EF4-FFF2-40B4-BE49-F238E27FC236}">
                <a16:creationId xmlns:a16="http://schemas.microsoft.com/office/drawing/2014/main" id="{4AD0E30E-B026-44BD-ABE4-8BF1D7897EFE}"/>
              </a:ext>
            </a:extLst>
          </p:cNvPr>
          <p:cNvSpPr>
            <a:spLocks noGrp="1"/>
          </p:cNvSpPr>
          <p:nvPr/>
        </p:nvSpPr>
        <p:spPr>
          <a:xfrm>
            <a:off x="10953750" y="6372225"/>
            <a:ext cx="781050" cy="28575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>
            <a:noAutofit/>
          </a:bodyPr>
          <a:lstStyle/>
          <a:p>
            <a:pPr algn="r">
              <a:defRPr sz="1200" b="0">
                <a:solidFill>
                  <a:srgbClr val="454545"/>
                </a:solidFill>
                <a:latin typeface="Arial"/>
                <a:ea typeface="Arial"/>
                <a:cs typeface="Arial"/>
              </a:defRPr>
            </a:pPr>
            <a:fld id="{018D423B-F0A3-4876-8334-4B6CD5BE88A3}" type="slidenum">
              <a:rPr sz="1200" b="0">
                <a:solidFill>
                  <a:srgbClr val="454545"/>
                </a:solidFill>
                <a:latin typeface="Arial"/>
                <a:ea typeface="Arial"/>
                <a:cs typeface="Arial"/>
              </a:rPr>
              <a:t>‹#›</a:t>
            </a:fld>
            <a:endParaRPr sz="1200" b="0">
              <a:solidFill>
                <a:srgbClr val="454545"/>
              </a:solidFill>
              <a:latin typeface="Arial"/>
              <a:ea typeface="Arial"/>
              <a:cs typeface="Arial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51" r:id="rId1"/>
    <p:sldLayoutId id="2147483652" r:id="rId2"/>
    <p:sldLayoutId id="2147483653" r:id="rId3"/>
    <p:sldLayoutId id="2147483654" r:id="rId4"/>
    <p:sldLayoutId id="2147483655" r:id="rId5"/>
    <p:sldLayoutId id="2147483656" r:id="rId6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/ppt/slideLayouts/slideLayout5.xml"/></Relationships>
</file>

<file path=ppt/slides/_rels/slide2.xml.rels><?xml version='1.0' encoding='UTF-8' standalone='yes'?>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/ppt/slideLayouts/slideLayout5.xml"/></Relationships>
</file>

<file path=ppt/slides/_rels/slide3.xml.rels><?xml version='1.0' encoding='UTF-8' standalone='yes'?>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/ppt/slideLayouts/slideLayout5.xml"/></Relationships>
</file>

<file path=ppt/slides/_rels/slide4.xml.rels><?xml version='1.0' encoding='UTF-8' standalone='yes'?>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/ppt/slideLayouts/slideLayout5.xml"/></Relationships>
</file>

<file path=ppt/slides/_rels/slide5.xml.rels><?xml version='1.0' encoding='UTF-8' standalone='yes'?>
<Relationships xmlns="http://schemas.openxmlformats.org/package/2006/relationships"><Relationship Id="rId3" Type="http://schemas.openxmlformats.org/officeDocument/2006/relationships/image" Target="../media/image4.emf"/><Relationship Id="rId2" Type="http://schemas.openxmlformats.org/officeDocument/2006/relationships/image" Target="../media/image5.png"/><Relationship Id="rId1" Type="http://schemas.openxmlformats.org/officeDocument/2006/relationships/slideLayout" Target="/ppt/slideLayouts/slideLayout5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/ppt/slideLayouts/slideLayout5.xml"/></Relationships>
</file>

<file path=ppt/slides/_rels/slide7.xml.rels><?xml version='1.0' encoding='UTF-8' standalone='yes'?>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/ppt/slideLayouts/slideLayout5.xml"/></Relationships>
</file>

<file path=ppt/slides/_rels/slide8.xml.rels><?xml version='1.0' encoding='UTF-8' standalone='yes'?>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/ppt/slideLayouts/slideLayout5.xml"/></Relationships>
</file>

<file path=ppt/slides/_rels/slide9.xml.rels><?xml version='1.0' encoding='UTF-8' standalone='yes'?>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hyperlink" Target="http://en.wikipedia.org/wiki/Moir%C3%A9_pattern" TargetMode="External"/><Relationship Id="rId1" Type="http://schemas.openxmlformats.org/officeDocument/2006/relationships/slideLayout" Target="/ppt/slideLayouts/slideLayout5.xml"/><Relationship Id="rId4" Type="http://schemas.openxmlformats.org/officeDocument/2006/relationships/image" Target="../media/image6.jpeg"/></Relationships>
</file>

<file path=ppt/slides/_rels/slide10.xml.rels><?xml version='1.0' encoding='UTF-8' standalone='yes'?>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7.jpg"/><Relationship Id="rId1" Type="http://schemas.openxmlformats.org/officeDocument/2006/relationships/slideLayout" Target="/ppt/slideLayouts/slideLayout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4" name="WVU lesson title">
            <a:extLst>
              <a:ext uri="{FF2B5EF4-FFF2-40B4-BE49-F238E27FC236}">
                <a16:creationId xmlns:a16="http://schemas.microsoft.com/office/drawing/2014/main" id="{33E7DC27-A5F9-47F9-A216-713460D598E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600" y="971550"/>
            <a:ext cx="10972800" cy="8763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>
            <a:noAutofit/>
          </a:bodyPr>
          <a:lstStyle>
            <a:lvl1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1pPr>
            <a:lvl2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2pPr>
            <a:lvl3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3pPr>
            <a:lvl4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4pPr>
            <a:lvl5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5pPr>
            <a:lvl6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6pPr>
            <a:lvl7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7pPr>
            <a:lvl8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8pPr>
            <a:lvl9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9pPr>
          </a:lstStyle>
          <a:p>
            <a:r>
              <a:rPr lang="en-US" sz="3300" b="1">
                <a:solidFill>
                  <a:srgbClr val="002855"/>
                </a:solidFill>
                <a:latin typeface="Arial"/>
              </a:rPr>
              <a:t>Ideal Sampling</a:t>
            </a:r>
          </a:p>
        </p:txBody>
      </p:sp>
      <p:cxnSp>
        <p:nvCxnSpPr>
          <p:cNvPr id="14" name="Straight Connector 13">
            <a:extLst>
              <a:ext uri="{FF2B5EF4-FFF2-40B4-BE49-F238E27FC236}">
                <a16:creationId xmlns:a16="http://schemas.microsoft.com/office/drawing/2014/main" id="{2D72A2C9-F3CA-4216-8BAD-FA4C970C3C4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3653185" y="3492186"/>
            <a:ext cx="0" cy="2667314"/>
          </a:xfrm>
          <a:prstGeom prst="line">
            <a:avLst/>
          </a:prstGeom>
          <a:ln w="19050">
            <a:solidFill>
              <a:schemeClr val="tx1">
                <a:lumMod val="85000"/>
                <a:lumOff val="1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DD6A945F-0473-4D81-94A8-0FE50937FCA2}"/>
                  </a:ext>
                </a:extLst>
              </p:cNvPr>
              <p:cNvSpPr>
                <a:spLocks noGrp="1"/>
              </p:cNvSpPr>
              <p:nvPr/>
            </p:nvSpPr>
            <p:spPr>
              <a:xfrm>
                <a:off x="3887811" y="2095500"/>
                <a:ext cx="4651003" cy="2612485"/>
              </a:xfrm>
            </p:spPr>
            <p:txBody>
              <a:bodyPr vert="horz" lIns="91440" tIns="45720" rIns="91440" bIns="45720" rtlCol="0" anchor="ctr">
                <a:normAutofit/>
              </a:bodyPr>
              <a:lstStyle/>
              <a:p>
                <a:pPr indent="-228600">
                  <a:lnSpc>
                    <a:spcPct val="90000"/>
                  </a:lnSpc>
                </a:pPr>
                <a14:m>
                  <m:oMath xmlns:m="http://schemas.openxmlformats.org/officeDocument/2006/math">
                    <m:r>
                      <a:rPr lang="en-US" sz="1634" b="0" i="1">
                        <a:latin typeface="Cambria Math" panose="02040503050406030204" pitchFamily="18" charset="0"/>
                      </a:rPr>
                      <m:t>𝑥</m:t>
                    </m:r>
                    <m:r>
                      <a:rPr lang="en-US" sz="1634" b="0" i="1">
                        <a:latin typeface="Cambria Math" panose="02040503050406030204" pitchFamily="18" charset="0"/>
                      </a:rPr>
                      <m:t>(</m:t>
                    </m:r>
                    <m:r>
                      <a:rPr lang="en-US" sz="1634" b="0" i="1">
                        <a:latin typeface="Cambria Math" panose="02040503050406030204" pitchFamily="18" charset="0"/>
                      </a:rPr>
                      <m:t>𝑡</m:t>
                    </m:r>
                    <m:r>
                      <a:rPr lang="en-US" sz="1634" b="0" i="1"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r>
                  <a:rPr lang="en-US" sz="1634" dirty="0"/>
                  <a:t> is a low pass signal (a smooth function)</a:t>
                </a:r>
              </a:p>
              <a:p>
                <a:pPr indent="-228600">
                  <a:lnSpc>
                    <a:spcPct val="90000"/>
                  </a:lnSpc>
                </a:pPr>
                <a14:m>
                  <m:oMath xmlns:m="http://schemas.openxmlformats.org/officeDocument/2006/math">
                    <m:r>
                      <a:rPr lang="en-US" sz="1634" b="0" i="1">
                        <a:latin typeface="Cambria Math" panose="02040503050406030204" pitchFamily="18" charset="0"/>
                      </a:rPr>
                      <m:t>𝑊</m:t>
                    </m:r>
                  </m:oMath>
                </a14:m>
                <a:r>
                  <a:rPr lang="en-US" sz="1634" dirty="0"/>
                  <a:t> is its bandwidth (all frequencies describing </a:t>
                </a:r>
                <a14:m>
                  <m:oMath xmlns:m="http://schemas.openxmlformats.org/officeDocument/2006/math">
                    <m:r>
                      <a:rPr lang="en-US" sz="1634" i="1">
                        <a:latin typeface="Cambria Math" panose="02040503050406030204" pitchFamily="18" charset="0"/>
                      </a:rPr>
                      <m:t>𝑥</m:t>
                    </m:r>
                    <m:r>
                      <a:rPr lang="en-US" sz="1634" i="1">
                        <a:latin typeface="Cambria Math" panose="02040503050406030204" pitchFamily="18" charset="0"/>
                      </a:rPr>
                      <m:t>(</m:t>
                    </m:r>
                    <m:r>
                      <a:rPr lang="en-US" sz="1634" i="1">
                        <a:latin typeface="Cambria Math" panose="02040503050406030204" pitchFamily="18" charset="0"/>
                      </a:rPr>
                      <m:t>𝑡</m:t>
                    </m:r>
                    <m:r>
                      <a:rPr lang="en-US" sz="1634" i="1"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r>
                  <a:rPr lang="en-US" sz="1634" dirty="0"/>
                  <a:t>)</a:t>
                </a:r>
              </a:p>
              <a:p>
                <a:pPr indent="-228600">
                  <a:lnSpc>
                    <a:spcPct val="90000"/>
                  </a:lnSpc>
                </a:pPr>
                <a:r>
                  <a:rPr lang="en-US" sz="1634" dirty="0"/>
                  <a:t>Ideal sampling is performed by multiplying </a:t>
                </a:r>
                <a14:m>
                  <m:oMath xmlns:m="http://schemas.openxmlformats.org/officeDocument/2006/math">
                    <m:r>
                      <a:rPr lang="en-US" sz="1634" i="1">
                        <a:latin typeface="Cambria Math" panose="02040503050406030204" pitchFamily="18" charset="0"/>
                      </a:rPr>
                      <m:t>𝑥</m:t>
                    </m:r>
                    <m:r>
                      <a:rPr lang="en-US" sz="1634" i="1">
                        <a:latin typeface="Cambria Math" panose="02040503050406030204" pitchFamily="18" charset="0"/>
                      </a:rPr>
                      <m:t>(</m:t>
                    </m:r>
                    <m:r>
                      <a:rPr lang="en-US" sz="1634" i="1">
                        <a:latin typeface="Cambria Math" panose="02040503050406030204" pitchFamily="18" charset="0"/>
                      </a:rPr>
                      <m:t>𝑡</m:t>
                    </m:r>
                    <m:r>
                      <a:rPr lang="en-US" sz="1634" i="1"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r>
                  <a:rPr lang="en-US" sz="1634" dirty="0"/>
                  <a:t> with a Dirac delta train</a:t>
                </a:r>
              </a:p>
              <a:p>
                <a:pPr marL="0" indent="0">
                  <a:lnSpc>
                    <a:spcPct val="90000"/>
                  </a:lnSpc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sz="1634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1634" b="0" i="1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b>
                          <m:r>
                            <a:rPr lang="en-US" sz="1634" b="0" i="1">
                              <a:latin typeface="Cambria Math" panose="02040503050406030204" pitchFamily="18" charset="0"/>
                            </a:rPr>
                            <m:t>𝑠</m:t>
                          </m:r>
                        </m:sub>
                      </m:sSub>
                      <m:d>
                        <m:dPr>
                          <m:ctrlPr>
                            <a:rPr lang="en-US" sz="1634" b="0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1634" b="0" i="1">
                              <a:latin typeface="Cambria Math" panose="02040503050406030204" pitchFamily="18" charset="0"/>
                            </a:rPr>
                            <m:t>𝑡</m:t>
                          </m:r>
                        </m:e>
                      </m:d>
                      <m:r>
                        <a:rPr lang="en-US" sz="1634" b="0" i="1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sz="1634" b="0" i="1"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US" sz="1634" b="0" i="1">
                          <a:latin typeface="Cambria Math" panose="02040503050406030204" pitchFamily="18" charset="0"/>
                        </a:rPr>
                        <m:t>(</m:t>
                      </m:r>
                      <m:r>
                        <a:rPr lang="en-US" sz="1634" b="0" i="1">
                          <a:latin typeface="Cambria Math" panose="02040503050406030204" pitchFamily="18" charset="0"/>
                        </a:rPr>
                        <m:t>𝑡</m:t>
                      </m:r>
                      <m:r>
                        <a:rPr lang="en-US" sz="1634" b="0" i="1">
                          <a:latin typeface="Cambria Math" panose="02040503050406030204" pitchFamily="18" charset="0"/>
                        </a:rPr>
                        <m:t>)×</m:t>
                      </m:r>
                      <m:nary>
                        <m:naryPr>
                          <m:chr m:val="∑"/>
                          <m:ctrlPr>
                            <a:rPr lang="en-US" sz="1634" b="0" i="1">
                              <a:latin typeface="Cambria Math" panose="02040503050406030204" pitchFamily="18" charset="0"/>
                            </a:rPr>
                          </m:ctrlPr>
                        </m:naryPr>
                        <m:sub>
                          <m:r>
                            <m:rPr>
                              <m:brk m:alnAt="23"/>
                            </m:rPr>
                            <a:rPr lang="en-US" sz="1634" b="0" i="1">
                              <a:latin typeface="Cambria Math" panose="02040503050406030204" pitchFamily="18" charset="0"/>
                            </a:rPr>
                            <m:t>𝑘</m:t>
                          </m:r>
                          <m:r>
                            <a:rPr lang="en-US" sz="1634" b="0" i="1">
                              <a:latin typeface="Cambria Math" panose="02040503050406030204" pitchFamily="18" charset="0"/>
                            </a:rPr>
                            <m:t>=−∞</m:t>
                          </m:r>
                        </m:sub>
                        <m:sup>
                          <m:r>
                            <a:rPr lang="en-US" sz="1634" b="0" i="1">
                              <a:latin typeface="Cambria Math" panose="02040503050406030204" pitchFamily="18" charset="0"/>
                            </a:rPr>
                            <m:t>+∞</m:t>
                          </m:r>
                        </m:sup>
                        <m:e>
                          <m:r>
                            <a:rPr lang="en-US" sz="1634" b="0" i="1">
                              <a:latin typeface="Cambria Math" panose="02040503050406030204" pitchFamily="18" charset="0"/>
                            </a:rPr>
                            <m:t>𝛿</m:t>
                          </m:r>
                          <m:d>
                            <m:dPr>
                              <m:ctrlPr>
                                <a:rPr lang="en-US" sz="1634" b="0" i="1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US" sz="1634" b="0" i="1">
                                  <a:latin typeface="Cambria Math" panose="02040503050406030204" pitchFamily="18" charset="0"/>
                                </a:rPr>
                                <m:t>𝑡</m:t>
                              </m:r>
                              <m:r>
                                <a:rPr lang="en-US" sz="1634" b="0" i="1">
                                  <a:latin typeface="Cambria Math" panose="02040503050406030204" pitchFamily="18" charset="0"/>
                                </a:rPr>
                                <m:t>−</m:t>
                              </m:r>
                              <m:r>
                                <a:rPr lang="en-US" sz="1634" b="0" i="1">
                                  <a:latin typeface="Cambria Math" panose="02040503050406030204" pitchFamily="18" charset="0"/>
                                </a:rPr>
                                <m:t>𝑘</m:t>
                              </m:r>
                              <m:sSub>
                                <m:sSubPr>
                                  <m:ctrlPr>
                                    <a:rPr lang="en-US" sz="1634" b="0" i="1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sz="1634" b="0" i="1">
                                      <a:latin typeface="Cambria Math" panose="02040503050406030204" pitchFamily="18" charset="0"/>
                                    </a:rPr>
                                    <m:t>𝑇</m:t>
                                  </m:r>
                                </m:e>
                                <m:sub>
                                  <m:r>
                                    <a:rPr lang="en-US" sz="1634" b="0" i="1">
                                      <a:latin typeface="Cambria Math" panose="02040503050406030204" pitchFamily="18" charset="0"/>
                                    </a:rPr>
                                    <m:t>𝑠</m:t>
                                  </m:r>
                                </m:sub>
                              </m:sSub>
                            </m:e>
                          </m:d>
                        </m:e>
                      </m:nary>
                    </m:oMath>
                  </m:oMathPara>
                </a14:m>
                <a:endParaRPr lang="en-US" sz="1634" dirty="0"/>
              </a:p>
              <a:p>
                <a:pPr marL="0" indent="0">
                  <a:lnSpc>
                    <a:spcPct val="90000"/>
                  </a:lnSpc>
                  <a:buNone/>
                </a:pPr>
                <a:r>
                  <a:rPr lang="en-US" sz="1634" dirty="0"/>
                  <a:t>      where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1634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1634" i="1">
                            <a:latin typeface="Cambria Math" panose="02040503050406030204" pitchFamily="18" charset="0"/>
                          </a:rPr>
                          <m:t>𝑇</m:t>
                        </m:r>
                      </m:e>
                      <m:sub>
                        <m:r>
                          <a:rPr lang="en-US" sz="1634" i="1">
                            <a:latin typeface="Cambria Math" panose="02040503050406030204" pitchFamily="18" charset="0"/>
                          </a:rPr>
                          <m:t>𝑠</m:t>
                        </m:r>
                      </m:sub>
                    </m:sSub>
                  </m:oMath>
                </a14:m>
                <a:r>
                  <a:rPr lang="en-US" sz="1634" dirty="0"/>
                  <a:t> is a sampling interval. </a:t>
                </a:r>
              </a:p>
              <a:p>
                <a:pPr marL="0" indent="-228600">
                  <a:lnSpc>
                    <a:spcPct val="90000"/>
                  </a:lnSpc>
                </a:pPr>
                <a:endParaRPr lang="en-US" sz="1634" dirty="0"/>
              </a:p>
            </p:txBody>
          </p:sp>
        </mc:Choice>
        <mc:Fallback xmlns="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DD6A945F-0473-4D81-94A8-0FE50937FCA2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887811" y="2095500"/>
                <a:ext cx="4651003" cy="2612485"/>
              </a:xfrm>
              <a:blipFill>
                <a:blip r:embed="rId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35717323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" name="WVU lesson title">
            <a:extLst>
              <a:ext uri="{FF2B5EF4-FFF2-40B4-BE49-F238E27FC236}">
                <a16:creationId xmlns:a16="http://schemas.microsoft.com/office/drawing/2014/main" id="{33E7DC27-A5F9-47F9-A216-713460D598E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600" y="971550"/>
            <a:ext cx="10972800" cy="8763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>
            <a:noAutofit/>
          </a:bodyPr>
          <a:lstStyle>
            <a:lvl1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1pPr>
            <a:lvl2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2pPr>
            <a:lvl3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3pPr>
            <a:lvl4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4pPr>
            <a:lvl5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5pPr>
            <a:lvl6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6pPr>
            <a:lvl7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7pPr>
            <a:lvl8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8pPr>
            <a:lvl9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9pPr>
          </a:lstStyle>
          <a:p>
            <a:r>
              <a:rPr lang="en-US" sz="3300" b="1">
                <a:solidFill>
                  <a:srgbClr val="002855"/>
                </a:solidFill>
                <a:latin typeface="Arial"/>
              </a:rPr>
              <a:t>Illustration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12E80BE0-D0AF-4324-8596-70ECFB209EFE}"/>
                  </a:ext>
                </a:extLst>
              </p:cNvPr>
              <p:cNvSpPr>
                <a:spLocks noGrp="1"/>
              </p:cNvSpPr>
              <p:nvPr/>
            </p:nvSpPr>
            <p:spPr>
              <a:xfrm>
                <a:off x="2706604" y="2095500"/>
                <a:ext cx="6778791" cy="2327822"/>
              </a:xfrm>
            </p:spPr>
            <p:txBody>
              <a:bodyPr vert="horz" lIns="91440" tIns="45720" rIns="91440" bIns="45720" rtlCol="0">
                <a:normAutofit/>
              </a:bodyPr>
              <a:lstStyle/>
              <a:p>
                <a:pPr indent="-228600">
                  <a:lnSpc>
                    <a:spcPct val="90000"/>
                  </a:lnSpc>
                </a:pPr>
                <a:r>
                  <a:rPr lang="en-US" sz="1444" b="0" dirty="0"/>
                  <a:t>Signal as a function of time: </a:t>
                </a:r>
              </a:p>
              <a:p>
                <a:pPr marL="0" indent="0">
                  <a:lnSpc>
                    <a:spcPct val="90000"/>
                  </a:lnSpc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444" b="0" i="1">
                          <a:latin typeface="Cambria Math" panose="02040503050406030204" pitchFamily="18" charset="0"/>
                        </a:rPr>
                        <m:t>𝑥</m:t>
                      </m:r>
                      <m:d>
                        <m:dPr>
                          <m:ctrlPr>
                            <a:rPr lang="en-US" sz="1444" b="0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1444" b="0" i="1">
                              <a:latin typeface="Cambria Math" panose="02040503050406030204" pitchFamily="18" charset="0"/>
                            </a:rPr>
                            <m:t>𝑡</m:t>
                          </m:r>
                        </m:e>
                      </m:d>
                      <m:r>
                        <a:rPr lang="en-US" sz="1444" b="0" i="1">
                          <a:latin typeface="Cambria Math" panose="02040503050406030204" pitchFamily="18" charset="0"/>
                        </a:rPr>
                        <m:t>=</m:t>
                      </m:r>
                      <m:func>
                        <m:funcPr>
                          <m:ctrlPr>
                            <a:rPr lang="en-US" sz="1444" b="0" i="1">
                              <a:latin typeface="Cambria Math" panose="02040503050406030204" pitchFamily="18" charset="0"/>
                            </a:rPr>
                          </m:ctrlPr>
                        </m:funcPr>
                        <m:fName>
                          <m:r>
                            <m:rPr>
                              <m:sty m:val="p"/>
                            </m:rPr>
                            <a:rPr lang="en-US" sz="1444" b="0" i="0">
                              <a:latin typeface="Cambria Math" panose="02040503050406030204" pitchFamily="18" charset="0"/>
                            </a:rPr>
                            <m:t>cos</m:t>
                          </m:r>
                        </m:fName>
                        <m:e>
                          <m:d>
                            <m:dPr>
                              <m:ctrlPr>
                                <a:rPr lang="en-US" sz="1444" b="0" i="1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US" sz="1444" b="0" i="1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  <m:r>
                                <a:rPr lang="en-US" sz="1444" b="0" i="1">
                                  <a:latin typeface="Cambria Math" panose="02040503050406030204" pitchFamily="18" charset="0"/>
                                </a:rPr>
                                <m:t>𝜋</m:t>
                              </m:r>
                              <m:r>
                                <m:rPr>
                                  <m:sty m:val="p"/>
                                </m:rPr>
                                <a:rPr lang="en-US" sz="1444" b="0" i="0">
                                  <a:latin typeface="Cambria Math" panose="02040503050406030204" pitchFamily="18" charset="0"/>
                                </a:rPr>
                                <m:t>t</m:t>
                              </m:r>
                            </m:e>
                          </m:d>
                        </m:e>
                      </m:func>
                      <m:r>
                        <a:rPr lang="en-US" sz="1444" b="0" i="0">
                          <a:latin typeface="Cambria Math" panose="02040503050406030204" pitchFamily="18" charset="0"/>
                        </a:rPr>
                        <m:t>+2</m:t>
                      </m:r>
                      <m:r>
                        <m:rPr>
                          <m:sty m:val="p"/>
                        </m:rPr>
                        <a:rPr lang="en-US" sz="1444" b="0" i="0">
                          <a:latin typeface="Cambria Math" panose="02040503050406030204" pitchFamily="18" charset="0"/>
                        </a:rPr>
                        <m:t>cos</m:t>
                      </m:r>
                      <m:r>
                        <a:rPr lang="en-US" sz="1444" b="0" i="0">
                          <a:latin typeface="Cambria Math" panose="02040503050406030204" pitchFamily="18" charset="0"/>
                        </a:rPr>
                        <m:t>(6</m:t>
                      </m:r>
                      <m:r>
                        <m:rPr>
                          <m:sty m:val="p"/>
                        </m:rPr>
                        <a:rPr lang="en-US" sz="1444" b="0" i="1">
                          <a:latin typeface="Cambria Math" panose="02040503050406030204" pitchFamily="18" charset="0"/>
                        </a:rPr>
                        <m:t>π</m:t>
                      </m:r>
                      <m:r>
                        <a:rPr lang="en-US" sz="1444" b="0" i="1">
                          <a:latin typeface="Cambria Math" panose="02040503050406030204" pitchFamily="18" charset="0"/>
                        </a:rPr>
                        <m:t>𝑡</m:t>
                      </m:r>
                      <m:r>
                        <a:rPr lang="en-US" sz="1444" b="0" i="1">
                          <a:latin typeface="Cambria Math" panose="02040503050406030204" pitchFamily="18" charset="0"/>
                        </a:rPr>
                        <m:t>)</m:t>
                      </m:r>
                    </m:oMath>
                  </m:oMathPara>
                </a14:m>
                <a:endParaRPr lang="en-US" sz="1444" dirty="0"/>
              </a:p>
              <a:p>
                <a:pPr indent="-228600">
                  <a:lnSpc>
                    <a:spcPct val="90000"/>
                  </a:lnSpc>
                </a:pPr>
                <a:r>
                  <a:rPr lang="en-US" sz="1444" dirty="0"/>
                  <a:t>Its Fourier transform:</a:t>
                </a:r>
              </a:p>
              <a:p>
                <a:pPr marL="0" indent="0">
                  <a:lnSpc>
                    <a:spcPct val="90000"/>
                  </a:lnSpc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444" b="0" i="1">
                          <a:latin typeface="Cambria Math" panose="02040503050406030204" pitchFamily="18" charset="0"/>
                        </a:rPr>
                        <m:t>𝑋</m:t>
                      </m:r>
                      <m:d>
                        <m:dPr>
                          <m:ctrlPr>
                            <a:rPr lang="en-US" sz="1444" b="0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1444" b="0" i="1">
                              <a:latin typeface="Cambria Math" panose="02040503050406030204" pitchFamily="18" charset="0"/>
                            </a:rPr>
                            <m:t>𝑓</m:t>
                          </m:r>
                        </m:e>
                      </m:d>
                      <m:r>
                        <a:rPr lang="en-US" sz="1444" b="0" i="1">
                          <a:latin typeface="Cambria Math" panose="02040503050406030204" pitchFamily="18" charset="0"/>
                        </a:rPr>
                        <m:t>= </m:t>
                      </m:r>
                      <m:f>
                        <m:fPr>
                          <m:ctrlPr>
                            <a:rPr lang="en-US" sz="1444" b="0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1444" b="0" i="1">
                              <a:latin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r>
                            <a:rPr lang="en-US" sz="1444" b="0" i="1">
                              <a:latin typeface="Cambria Math" panose="02040503050406030204" pitchFamily="18" charset="0"/>
                            </a:rPr>
                            <m:t>2</m:t>
                          </m:r>
                        </m:den>
                      </m:f>
                      <m:r>
                        <a:rPr lang="en-US" sz="1444" b="0" i="1">
                          <a:latin typeface="Cambria Math" panose="02040503050406030204" pitchFamily="18" charset="0"/>
                        </a:rPr>
                        <m:t>𝛿</m:t>
                      </m:r>
                      <m:d>
                        <m:dPr>
                          <m:ctrlPr>
                            <a:rPr lang="en-US" sz="1444" b="0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1444" b="0" i="1">
                              <a:latin typeface="Cambria Math" panose="02040503050406030204" pitchFamily="18" charset="0"/>
                            </a:rPr>
                            <m:t>𝑓</m:t>
                          </m:r>
                          <m:r>
                            <a:rPr lang="en-US" sz="1444" b="0" i="1">
                              <a:latin typeface="Cambria Math" panose="02040503050406030204" pitchFamily="18" charset="0"/>
                            </a:rPr>
                            <m:t>±1</m:t>
                          </m:r>
                        </m:e>
                      </m:d>
                      <m:r>
                        <a:rPr lang="en-US" sz="1444" b="0" i="1"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en-US" sz="1444" b="0" i="1">
                          <a:latin typeface="Cambria Math" panose="02040503050406030204" pitchFamily="18" charset="0"/>
                        </a:rPr>
                        <m:t>𝛿</m:t>
                      </m:r>
                      <m:d>
                        <m:dPr>
                          <m:ctrlPr>
                            <a:rPr lang="en-US" sz="1444" b="0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1444" b="0" i="1">
                              <a:latin typeface="Cambria Math" panose="02040503050406030204" pitchFamily="18" charset="0"/>
                            </a:rPr>
                            <m:t>𝑓</m:t>
                          </m:r>
                          <m:r>
                            <a:rPr lang="en-US" sz="1444" b="0" i="1">
                              <a:latin typeface="Cambria Math" panose="02040503050406030204" pitchFamily="18" charset="0"/>
                            </a:rPr>
                            <m:t>±3</m:t>
                          </m:r>
                        </m:e>
                      </m:d>
                    </m:oMath>
                  </m:oMathPara>
                </a14:m>
                <a:endParaRPr lang="en-US" sz="1444" dirty="0"/>
              </a:p>
              <a:p>
                <a:pPr indent="-228600">
                  <a:lnSpc>
                    <a:spcPct val="90000"/>
                  </a:lnSpc>
                </a:pPr>
                <a:r>
                  <a:rPr lang="en-US" sz="1444" dirty="0"/>
                  <a:t>If we treat it as a low pass signal (described by low frequencies), then its bandwidth is </a:t>
                </a:r>
                <a:r>
                  <a:rPr lang="en-US" sz="1444" i="1" dirty="0"/>
                  <a:t> </a:t>
                </a:r>
                <a14:m>
                  <m:oMath xmlns:m="http://schemas.openxmlformats.org/officeDocument/2006/math">
                    <m:r>
                      <a:rPr lang="en-US" sz="1444" b="0" i="1">
                        <a:latin typeface="Cambria Math" panose="02040503050406030204" pitchFamily="18" charset="0"/>
                      </a:rPr>
                      <m:t>𝑊</m:t>
                    </m:r>
                    <m:r>
                      <a:rPr lang="en-US" sz="1444" b="0" i="1">
                        <a:latin typeface="Cambria Math" panose="02040503050406030204" pitchFamily="18" charset="0"/>
                      </a:rPr>
                      <m:t>=3</m:t>
                    </m:r>
                  </m:oMath>
                </a14:m>
                <a:r>
                  <a:rPr lang="en-US" sz="1444" dirty="0"/>
                  <a:t>.</a:t>
                </a:r>
              </a:p>
              <a:p>
                <a:pPr indent="-228600">
                  <a:lnSpc>
                    <a:spcPct val="90000"/>
                  </a:lnSpc>
                </a:pPr>
                <a:r>
                  <a:rPr lang="en-US" sz="1444" dirty="0"/>
                  <a:t>Let us sample the signal at the rate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1444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1444" b="0" i="1">
                            <a:latin typeface="Cambria Math" panose="02040503050406030204" pitchFamily="18" charset="0"/>
                          </a:rPr>
                          <m:t>𝑓</m:t>
                        </m:r>
                      </m:e>
                      <m:sub>
                        <m:r>
                          <a:rPr lang="en-US" sz="1444" b="0" i="1">
                            <a:latin typeface="Cambria Math" panose="02040503050406030204" pitchFamily="18" charset="0"/>
                          </a:rPr>
                          <m:t>𝑠</m:t>
                        </m:r>
                      </m:sub>
                    </m:sSub>
                    <m:r>
                      <a:rPr lang="en-US" sz="1444" b="0" i="1">
                        <a:latin typeface="Cambria Math" panose="02040503050406030204" pitchFamily="18" charset="0"/>
                      </a:rPr>
                      <m:t>=8</m:t>
                    </m:r>
                  </m:oMath>
                </a14:m>
                <a:r>
                  <a:rPr lang="en-US" sz="1444" dirty="0"/>
                  <a:t> Hz (the sampling period is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1444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1444" b="0" i="1">
                            <a:latin typeface="Cambria Math" panose="02040503050406030204" pitchFamily="18" charset="0"/>
                          </a:rPr>
                          <m:t>𝑇</m:t>
                        </m:r>
                      </m:e>
                      <m:sub>
                        <m:r>
                          <a:rPr lang="en-US" sz="1444" b="0" i="1">
                            <a:latin typeface="Cambria Math" panose="02040503050406030204" pitchFamily="18" charset="0"/>
                          </a:rPr>
                          <m:t>𝑠</m:t>
                        </m:r>
                      </m:sub>
                    </m:sSub>
                    <m:r>
                      <a:rPr lang="en-US" sz="1444" b="0" i="1">
                        <a:latin typeface="Cambria Math" panose="02040503050406030204" pitchFamily="18" charset="0"/>
                      </a:rPr>
                      <m:t>=1/8</m:t>
                    </m:r>
                  </m:oMath>
                </a14:m>
                <a:r>
                  <a:rPr lang="en-US" sz="1444" dirty="0"/>
                  <a:t> s.  </a:t>
                </a:r>
              </a:p>
              <a:p>
                <a:pPr marL="0" indent="-228600">
                  <a:lnSpc>
                    <a:spcPct val="90000"/>
                  </a:lnSpc>
                </a:pPr>
                <a:endParaRPr lang="en-US" sz="1444" dirty="0"/>
              </a:p>
            </p:txBody>
          </p:sp>
        </mc:Choice>
        <mc:Fallback xmlns="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12E80BE0-D0AF-4324-8596-70ECFB209EFE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706604" y="2095500"/>
                <a:ext cx="6778791" cy="2327822"/>
              </a:xfrm>
              <a:blipFill>
                <a:blip r:embed="rId2"/>
                <a:stretch>
                  <a:fillRect t="-189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C4771658-C03A-4876-8007-BFA909CC7250}"/>
              </a:ext>
            </a:extLst>
          </p:cNvPr>
          <p:cNvSpPr>
            <a:spLocks noGrp="1"/>
          </p:cNvSpPr>
          <p:nvPr/>
        </p:nvSpPr>
        <p:spPr>
          <a:xfrm>
            <a:off x="2706604" y="5845667"/>
            <a:ext cx="1768380" cy="313833"/>
          </a:xfrm>
        </p:spPr>
        <p:txBody>
          <a:bodyPr vert="horz" lIns="78595" tIns="39297" rIns="78595" bIns="39297" rtlCol="0" anchor="ctr">
            <a:normAutofit/>
          </a:bodyPr>
          <a:lstStyle/>
          <a:p>
            <a:pPr>
              <a:spcAft>
                <a:spcPts val="600"/>
              </a:spcAft>
              <a:defRPr sz="825">
                <a:latin typeface="Arial"/>
              </a:defRPr>
            </a:pPr>
            <a:r>
              <a:rPr lang="en-US"/>
              <a:t>4/05/2013</a:t>
            </a:r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F0FF9749-553E-4ABC-B237-B3F7F362D9B4}"/>
              </a:ext>
            </a:extLst>
          </p:cNvPr>
          <p:cNvSpPr>
            <a:spLocks noGrp="1"/>
          </p:cNvSpPr>
          <p:nvPr/>
        </p:nvSpPr>
        <p:spPr>
          <a:xfrm>
            <a:off x="4769715" y="5845667"/>
            <a:ext cx="2652571" cy="313833"/>
          </a:xfrm>
        </p:spPr>
        <p:txBody>
          <a:bodyPr vert="horz" lIns="78595" tIns="39297" rIns="78595" bIns="39297" rtlCol="0" anchor="ctr">
            <a:normAutofit/>
          </a:bodyPr>
          <a:lstStyle/>
          <a:p>
            <a:pPr>
              <a:spcAft>
                <a:spcPts val="600"/>
              </a:spcAft>
              <a:defRPr sz="825">
                <a:latin typeface="Arial"/>
              </a:defRPr>
            </a:pPr>
            <a:r>
              <a:rPr lang="en-US" kern="1200">
                <a:solidFill>
                  <a:schemeClr val="tx1">
                    <a:tint val="75000"/>
                  </a:schemeClr>
                </a:solidFill>
                <a:latin typeface="Arial"/>
                <a:ea typeface="+mn-ea"/>
                <a:cs typeface="+mn-cs"/>
              </a:rPr>
              <a:t>EE 329 </a:t>
            </a:r>
          </a:p>
        </p:txBody>
      </p:sp>
    </p:spTree>
    <p:extLst>
      <p:ext uri="{BB962C8B-B14F-4D97-AF65-F5344CB8AC3E}">
        <p14:creationId xmlns:p14="http://schemas.microsoft.com/office/powerpoint/2010/main" val="18972975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Sp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" name="WVU lesson title">
            <a:extLst>
              <a:ext uri="{FF2B5EF4-FFF2-40B4-BE49-F238E27FC236}">
                <a16:creationId xmlns:a16="http://schemas.microsoft.com/office/drawing/2014/main" id="{33E7DC27-A5F9-47F9-A216-713460D598E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600" y="971550"/>
            <a:ext cx="10972800" cy="8763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>
            <a:noAutofit/>
          </a:bodyPr>
          <a:lstStyle>
            <a:lvl1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1pPr>
            <a:lvl2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2pPr>
            <a:lvl3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3pPr>
            <a:lvl4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4pPr>
            <a:lvl5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5pPr>
            <a:lvl6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6pPr>
            <a:lvl7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7pPr>
            <a:lvl8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8pPr>
            <a:lvl9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9pPr>
          </a:lstStyle>
          <a:p>
            <a:r>
              <a:rPr lang="en-US" sz="3300" b="1">
                <a:solidFill>
                  <a:srgbClr val="002855"/>
                </a:solidFill>
                <a:latin typeface="Arial"/>
              </a:rPr>
              <a:t>Illustration</a:t>
            </a:r>
          </a:p>
        </p:txBody>
      </p:sp>
      <p:pic>
        <p:nvPicPr>
          <p:cNvPr id="9" name="Picture 8" descr="A close up of a logo&#10;&#10;Description generated with very high confidence">
            <a:extLst>
              <a:ext uri="{FF2B5EF4-FFF2-40B4-BE49-F238E27FC236}">
                <a16:creationId xmlns:a16="http://schemas.microsoft.com/office/drawing/2014/main" id="{D89BFBFC-C100-4FFC-84BE-9DC642BB135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09376" y="2095500"/>
            <a:ext cx="4014279" cy="3331851"/>
          </a:xfrm>
          <a:prstGeom prst="rect">
            <a:avLst/>
          </a:prstGeom>
        </p:spPr>
      </p:pic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4D923431-5FB2-4FC2-AED6-061812578D97}"/>
              </a:ext>
            </a:extLst>
          </p:cNvPr>
          <p:cNvSpPr>
            <a:spLocks noGrp="1"/>
          </p:cNvSpPr>
          <p:nvPr/>
        </p:nvSpPr>
        <p:spPr>
          <a:xfrm>
            <a:off x="3168345" y="5893522"/>
            <a:ext cx="3256727" cy="265978"/>
          </a:xfrm>
          <a:noFill/>
        </p:spPr>
        <p:txBody>
          <a:bodyPr vert="horz" lIns="66610" tIns="33305" rIns="66610" bIns="33305" rtlCol="0" anchor="ctr">
            <a:normAutofit/>
          </a:bodyPr>
          <a:lstStyle/>
          <a:p>
            <a:pPr algn="l">
              <a:spcAft>
                <a:spcPts val="600"/>
              </a:spcAft>
              <a:defRPr sz="699">
                <a:latin typeface="Arial"/>
              </a:defRPr>
            </a:pPr>
            <a:r>
              <a:rPr lang="en-US" kern="1200">
                <a:solidFill>
                  <a:schemeClr val="tx1">
                    <a:tint val="75000"/>
                  </a:schemeClr>
                </a:solidFill>
                <a:latin typeface="Arial"/>
                <a:ea typeface="+mn-ea"/>
                <a:cs typeface="+mn-cs"/>
              </a:rPr>
              <a:t>EE 329 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7DFB0938-D66F-4E27-B3B2-A0784AA10854}"/>
              </a:ext>
            </a:extLst>
          </p:cNvPr>
          <p:cNvSpPr>
            <a:spLocks noGrp="1"/>
          </p:cNvSpPr>
          <p:nvPr/>
        </p:nvSpPr>
        <p:spPr>
          <a:xfrm>
            <a:off x="7106871" y="5893522"/>
            <a:ext cx="1396886" cy="265978"/>
          </a:xfrm>
          <a:noFill/>
        </p:spPr>
        <p:txBody>
          <a:bodyPr vert="horz" lIns="66610" tIns="33305" rIns="66610" bIns="33305" rtlCol="0" anchor="ctr">
            <a:normAutofit/>
          </a:bodyPr>
          <a:lstStyle/>
          <a:p>
            <a:pPr algn="r">
              <a:spcAft>
                <a:spcPts val="600"/>
              </a:spcAft>
              <a:defRPr sz="699">
                <a:latin typeface="Arial"/>
              </a:defRPr>
            </a:pPr>
            <a:r>
              <a:rPr lang="en-US"/>
              <a:t>4/05/2013</a:t>
            </a:r>
          </a:p>
        </p:txBody>
      </p:sp>
    </p:spTree>
    <p:extLst>
      <p:ext uri="{BB962C8B-B14F-4D97-AF65-F5344CB8AC3E}">
        <p14:creationId xmlns:p14="http://schemas.microsoft.com/office/powerpoint/2010/main" val="52291757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Sp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" name="WVU lesson title">
            <a:extLst>
              <a:ext uri="{FF2B5EF4-FFF2-40B4-BE49-F238E27FC236}">
                <a16:creationId xmlns:a16="http://schemas.microsoft.com/office/drawing/2014/main" id="{33E7DC27-A5F9-47F9-A216-713460D598E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600" y="971550"/>
            <a:ext cx="10972800" cy="8763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>
            <a:noAutofit/>
          </a:bodyPr>
          <a:lstStyle>
            <a:lvl1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1pPr>
            <a:lvl2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2pPr>
            <a:lvl3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3pPr>
            <a:lvl4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4pPr>
            <a:lvl5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5pPr>
            <a:lvl6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6pPr>
            <a:lvl7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7pPr>
            <a:lvl8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8pPr>
            <a:lvl9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9pPr>
          </a:lstStyle>
          <a:p>
            <a:r>
              <a:rPr lang="en-US" sz="3300" b="1">
                <a:solidFill>
                  <a:srgbClr val="002855"/>
                </a:solidFill>
                <a:latin typeface="Arial"/>
              </a:rPr>
              <a:t>FT of sampled signal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537A887F-EA03-4DEB-9BD4-7C3061C70C73}"/>
                  </a:ext>
                </a:extLst>
              </p:cNvPr>
              <p:cNvSpPr>
                <a:spLocks noGrp="1"/>
              </p:cNvSpPr>
              <p:nvPr/>
            </p:nvSpPr>
            <p:spPr>
              <a:xfrm>
                <a:off x="2706604" y="2095500"/>
                <a:ext cx="6778791" cy="2999643"/>
              </a:xfrm>
            </p:spPr>
            <p:txBody>
              <a:bodyPr vert="horz" lIns="91440" tIns="45720" rIns="91440" bIns="45720" rtlCol="0">
                <a:normAutofit lnSpcReduction="10000"/>
              </a:bodyPr>
              <a:lstStyle/>
              <a:p>
                <a:pPr indent="-228600">
                  <a:lnSpc>
                    <a:spcPct val="90000"/>
                  </a:lnSpc>
                </a:pPr>
                <a:r>
                  <a:rPr lang="en-US" dirty="0"/>
                  <a:t>FT of the sampled signal:</a:t>
                </a:r>
              </a:p>
              <a:p>
                <a:pPr marL="0" indent="0">
                  <a:lnSpc>
                    <a:spcPct val="90000"/>
                  </a:lnSpc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0" i="1">
                              <a:latin typeface="Cambria Math" panose="02040503050406030204" pitchFamily="18" charset="0"/>
                            </a:rPr>
                            <m:t>𝑋</m:t>
                          </m:r>
                        </m:e>
                        <m:sub>
                          <m:r>
                            <a:rPr lang="en-US" b="0" i="1">
                              <a:latin typeface="Cambria Math" panose="02040503050406030204" pitchFamily="18" charset="0"/>
                            </a:rPr>
                            <m:t>𝑠</m:t>
                          </m:r>
                        </m:sub>
                      </m:sSub>
                      <m:d>
                        <m:dPr>
                          <m:ctrlPr>
                            <a:rPr lang="en-US" b="0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b="0" i="1">
                              <a:latin typeface="Cambria Math" panose="02040503050406030204" pitchFamily="18" charset="0"/>
                            </a:rPr>
                            <m:t>𝑓</m:t>
                          </m:r>
                        </m:e>
                      </m:d>
                      <m:r>
                        <a:rPr lang="en-US" b="0" i="1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b="0" i="1">
                          <a:latin typeface="Cambria Math" panose="02040503050406030204" pitchFamily="18" charset="0"/>
                        </a:rPr>
                        <m:t>𝑋</m:t>
                      </m:r>
                      <m:d>
                        <m:dPr>
                          <m:ctrlPr>
                            <a:rPr lang="en-US" b="0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b="0" i="1">
                              <a:latin typeface="Cambria Math" panose="02040503050406030204" pitchFamily="18" charset="0"/>
                            </a:rPr>
                            <m:t>𝑓</m:t>
                          </m:r>
                        </m:e>
                      </m:d>
                      <m:r>
                        <a:rPr lang="en-US" b="0" i="1">
                          <a:latin typeface="Cambria Math" panose="02040503050406030204" pitchFamily="18" charset="0"/>
                        </a:rPr>
                        <m:t>∗</m:t>
                      </m:r>
                      <m:nary>
                        <m:naryPr>
                          <m:chr m:val="∑"/>
                          <m:ctrlPr>
                            <a:rPr lang="en-US" b="0" i="1">
                              <a:latin typeface="Cambria Math" panose="02040503050406030204" pitchFamily="18" charset="0"/>
                            </a:rPr>
                          </m:ctrlPr>
                        </m:naryPr>
                        <m:sub>
                          <m:r>
                            <m:rPr>
                              <m:brk m:alnAt="23"/>
                            </m:rPr>
                            <a:rPr lang="en-US" b="0" i="1">
                              <a:latin typeface="Cambria Math" panose="02040503050406030204" pitchFamily="18" charset="0"/>
                            </a:rPr>
                            <m:t>𝑘</m:t>
                          </m:r>
                          <m:r>
                            <a:rPr lang="en-US" b="0" i="1">
                              <a:latin typeface="Cambria Math" panose="02040503050406030204" pitchFamily="18" charset="0"/>
                            </a:rPr>
                            <m:t>=−∞</m:t>
                          </m:r>
                        </m:sub>
                        <m:sup>
                          <m:r>
                            <a:rPr lang="en-US" b="0" i="1">
                              <a:latin typeface="Cambria Math" panose="02040503050406030204" pitchFamily="18" charset="0"/>
                            </a:rPr>
                            <m:t>+∞</m:t>
                          </m:r>
                        </m:sup>
                        <m:e>
                          <m:sSub>
                            <m:sSubPr>
                              <m:ctrlPr>
                                <a:rPr lang="en-US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i="1">
                                  <a:latin typeface="Cambria Math" panose="02040503050406030204" pitchFamily="18" charset="0"/>
                                </a:rPr>
                                <m:t>𝑓</m:t>
                              </m:r>
                            </m:e>
                            <m:sub>
                              <m:r>
                                <a:rPr lang="en-US" i="1">
                                  <a:latin typeface="Cambria Math" panose="02040503050406030204" pitchFamily="18" charset="0"/>
                                </a:rPr>
                                <m:t>𝑠</m:t>
                              </m:r>
                            </m:sub>
                          </m:sSub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𝛿</m:t>
                          </m:r>
                          <m:d>
                            <m:dPr>
                              <m:ctrlPr>
                                <a:rPr lang="en-US" i="1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US" i="1">
                                  <a:latin typeface="Cambria Math" panose="02040503050406030204" pitchFamily="18" charset="0"/>
                                </a:rPr>
                                <m:t>𝑓</m:t>
                              </m:r>
                              <m:r>
                                <a:rPr lang="en-US" i="1">
                                  <a:latin typeface="Cambria Math" panose="02040503050406030204" pitchFamily="18" charset="0"/>
                                </a:rPr>
                                <m:t>−</m:t>
                              </m:r>
                              <m:r>
                                <a:rPr lang="en-US" i="1">
                                  <a:latin typeface="Cambria Math" panose="02040503050406030204" pitchFamily="18" charset="0"/>
                                </a:rPr>
                                <m:t>𝑘</m:t>
                              </m:r>
                              <m:sSub>
                                <m:sSubPr>
                                  <m:ctrlPr>
                                    <a:rPr lang="en-US" i="1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i="1">
                                      <a:latin typeface="Cambria Math" panose="02040503050406030204" pitchFamily="18" charset="0"/>
                                    </a:rPr>
                                    <m:t>𝑓</m:t>
                                  </m:r>
                                </m:e>
                                <m:sub>
                                  <m:r>
                                    <a:rPr lang="en-US" i="1">
                                      <a:latin typeface="Cambria Math" panose="02040503050406030204" pitchFamily="18" charset="0"/>
                                    </a:rPr>
                                    <m:t>𝑠</m:t>
                                  </m:r>
                                </m:sub>
                              </m:sSub>
                            </m:e>
                          </m:d>
                        </m:e>
                      </m:nary>
                    </m:oMath>
                  </m:oMathPara>
                </a14:m>
                <a:endParaRPr lang="en-US" dirty="0"/>
              </a:p>
              <a:p>
                <a:pPr marL="0" indent="0">
                  <a:lnSpc>
                    <a:spcPct val="90000"/>
                  </a:lnSpc>
                  <a:buNone/>
                </a:pPr>
                <a:r>
                  <a:rPr lang="en-US" dirty="0"/>
                  <a:t>“*” stands for correlation and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i="1">
                            <a:latin typeface="Cambria Math" panose="02040503050406030204" pitchFamily="18" charset="0"/>
                          </a:rPr>
                          <m:t>𝑓</m:t>
                        </m:r>
                      </m:e>
                      <m:sub>
                        <m:r>
                          <a:rPr lang="en-US" i="1">
                            <a:latin typeface="Cambria Math" panose="02040503050406030204" pitchFamily="18" charset="0"/>
                          </a:rPr>
                          <m:t>𝑠</m:t>
                        </m:r>
                      </m:sub>
                    </m:sSub>
                    <m:r>
                      <a:rPr lang="en-US" b="0" i="1">
                        <a:latin typeface="Cambria Math" panose="02040503050406030204" pitchFamily="18" charset="0"/>
                      </a:rPr>
                      <m:t>=1/</m:t>
                    </m:r>
                    <m:sSub>
                      <m:sSubPr>
                        <m:ctrlPr>
                          <a:rPr lang="en-US" b="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>
                            <a:latin typeface="Cambria Math" panose="02040503050406030204" pitchFamily="18" charset="0"/>
                          </a:rPr>
                          <m:t>𝑇</m:t>
                        </m:r>
                      </m:e>
                      <m:sub>
                        <m:r>
                          <a:rPr lang="en-US" b="0" i="1">
                            <a:latin typeface="Cambria Math" panose="02040503050406030204" pitchFamily="18" charset="0"/>
                          </a:rPr>
                          <m:t>𝑠</m:t>
                        </m:r>
                      </m:sub>
                    </m:sSub>
                  </m:oMath>
                </a14:m>
                <a:endParaRPr lang="en-US" dirty="0"/>
              </a:p>
              <a:p>
                <a:pPr marL="0" indent="-228600">
                  <a:lnSpc>
                    <a:spcPct val="90000"/>
                  </a:lnSpc>
                </a:pPr>
                <a:r>
                  <a:rPr lang="en-US" dirty="0"/>
                  <a:t>It can also be written as: </a:t>
                </a:r>
              </a:p>
              <a:p>
                <a:pPr marL="0" indent="0">
                  <a:lnSpc>
                    <a:spcPct val="90000"/>
                  </a:lnSpc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𝑋</m:t>
                          </m:r>
                        </m:e>
                        <m:sub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𝑠</m:t>
                          </m:r>
                        </m:sub>
                      </m:sSub>
                      <m:d>
                        <m:dPr>
                          <m:ctrlPr>
                            <a:rPr lang="en-US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𝑓</m:t>
                          </m:r>
                        </m:e>
                      </m:d>
                      <m:r>
                        <a:rPr lang="en-US" i="1">
                          <a:latin typeface="Cambria Math" panose="02040503050406030204" pitchFamily="18" charset="0"/>
                        </a:rPr>
                        <m:t>=</m:t>
                      </m:r>
                      <m:nary>
                        <m:naryPr>
                          <m:chr m:val="∑"/>
                          <m:ctrlPr>
                            <a:rPr lang="en-US" i="1">
                              <a:latin typeface="Cambria Math" panose="02040503050406030204" pitchFamily="18" charset="0"/>
                            </a:rPr>
                          </m:ctrlPr>
                        </m:naryPr>
                        <m:sub>
                          <m:r>
                            <m:rPr>
                              <m:brk m:alnAt="23"/>
                            </m:rPr>
                            <a:rPr lang="en-US" i="1">
                              <a:latin typeface="Cambria Math" panose="02040503050406030204" pitchFamily="18" charset="0"/>
                            </a:rPr>
                            <m:t>𝑘</m:t>
                          </m:r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=−∞</m:t>
                          </m:r>
                        </m:sub>
                        <m:sup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+∞</m:t>
                          </m:r>
                        </m:sup>
                        <m:e>
                          <m:sSub>
                            <m:sSubPr>
                              <m:ctrlPr>
                                <a:rPr lang="en-US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i="1">
                                  <a:latin typeface="Cambria Math" panose="02040503050406030204" pitchFamily="18" charset="0"/>
                                </a:rPr>
                                <m:t>𝑓</m:t>
                              </m:r>
                            </m:e>
                            <m:sub>
                              <m:r>
                                <a:rPr lang="en-US" i="1">
                                  <a:latin typeface="Cambria Math" panose="02040503050406030204" pitchFamily="18" charset="0"/>
                                </a:rPr>
                                <m:t>𝑠</m:t>
                              </m:r>
                            </m:sub>
                          </m:sSub>
                          <m:r>
                            <a:rPr lang="en-US" b="0" i="1">
                              <a:latin typeface="Cambria Math" panose="02040503050406030204" pitchFamily="18" charset="0"/>
                            </a:rPr>
                            <m:t>𝑋</m:t>
                          </m:r>
                          <m:d>
                            <m:dPr>
                              <m:ctrlPr>
                                <a:rPr lang="en-US" i="1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US" i="1">
                                  <a:latin typeface="Cambria Math" panose="02040503050406030204" pitchFamily="18" charset="0"/>
                                </a:rPr>
                                <m:t>𝑓</m:t>
                              </m:r>
                              <m:r>
                                <a:rPr lang="en-US" i="1">
                                  <a:latin typeface="Cambria Math" panose="02040503050406030204" pitchFamily="18" charset="0"/>
                                </a:rPr>
                                <m:t>−</m:t>
                              </m:r>
                              <m:r>
                                <a:rPr lang="en-US" i="1">
                                  <a:latin typeface="Cambria Math" panose="02040503050406030204" pitchFamily="18" charset="0"/>
                                </a:rPr>
                                <m:t>𝑘</m:t>
                              </m:r>
                              <m:sSub>
                                <m:sSubPr>
                                  <m:ctrlPr>
                                    <a:rPr lang="en-US" i="1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i="1">
                                      <a:latin typeface="Cambria Math" panose="02040503050406030204" pitchFamily="18" charset="0"/>
                                    </a:rPr>
                                    <m:t>𝑓</m:t>
                                  </m:r>
                                </m:e>
                                <m:sub>
                                  <m:r>
                                    <a:rPr lang="en-US" i="1">
                                      <a:latin typeface="Cambria Math" panose="02040503050406030204" pitchFamily="18" charset="0"/>
                                    </a:rPr>
                                    <m:t>𝑠</m:t>
                                  </m:r>
                                </m:sub>
                              </m:sSub>
                            </m:e>
                          </m:d>
                        </m:e>
                      </m:nary>
                    </m:oMath>
                  </m:oMathPara>
                </a14:m>
                <a:endParaRPr lang="en-US" dirty="0"/>
              </a:p>
              <a:p>
                <a:pPr marL="0" indent="0">
                  <a:lnSpc>
                    <a:spcPct val="90000"/>
                  </a:lnSpc>
                  <a:buNone/>
                </a:pPr>
                <a:r>
                  <a:rPr lang="en-US" dirty="0">
                    <a:solidFill>
                      <a:srgbClr val="C00000"/>
                    </a:solidFill>
                  </a:rPr>
                  <a:t>Many copies of </a:t>
                </a:r>
                <a14:m>
                  <m:oMath xmlns:m="http://schemas.openxmlformats.org/officeDocument/2006/math">
                    <m:r>
                      <a:rPr lang="en-US" i="1">
                        <a:solidFill>
                          <a:srgbClr val="C00000"/>
                        </a:solidFill>
                        <a:latin typeface="Cambria Math" panose="02040503050406030204" pitchFamily="18" charset="0"/>
                      </a:rPr>
                      <m:t>𝑋</m:t>
                    </m:r>
                    <m:d>
                      <m:dPr>
                        <m:ctrlPr>
                          <a:rPr lang="en-US" i="1">
                            <a:solidFill>
                              <a:srgbClr val="C00000"/>
                            </a:solidFill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i="1">
                            <a:solidFill>
                              <a:srgbClr val="C00000"/>
                            </a:solidFill>
                            <a:latin typeface="Cambria Math" panose="02040503050406030204" pitchFamily="18" charset="0"/>
                          </a:rPr>
                          <m:t>𝑓</m:t>
                        </m:r>
                      </m:e>
                    </m:d>
                  </m:oMath>
                </a14:m>
                <a:r>
                  <a:rPr lang="en-US" dirty="0">
                    <a:solidFill>
                      <a:srgbClr val="C00000"/>
                    </a:solidFill>
                  </a:rPr>
                  <a:t>!</a:t>
                </a:r>
              </a:p>
              <a:p>
                <a:pPr indent="-228600">
                  <a:lnSpc>
                    <a:spcPct val="90000"/>
                  </a:lnSpc>
                </a:pPr>
                <a:endParaRPr lang="en-US" sz="1444" dirty="0"/>
              </a:p>
            </p:txBody>
          </p:sp>
        </mc:Choice>
        <mc:Fallback xmlns="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537A887F-EA03-4DEB-9BD4-7C3061C70C73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706604" y="2095500"/>
                <a:ext cx="6778791" cy="2999643"/>
              </a:xfrm>
              <a:blipFill>
                <a:blip r:embed="rId2"/>
                <a:stretch>
                  <a:fillRect l="-1546" t="-3622" b="-393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1C18E82D-FACB-45BB-8812-25B42301A3AE}"/>
              </a:ext>
            </a:extLst>
          </p:cNvPr>
          <p:cNvSpPr>
            <a:spLocks noGrp="1"/>
          </p:cNvSpPr>
          <p:nvPr/>
        </p:nvSpPr>
        <p:spPr>
          <a:xfrm>
            <a:off x="2706604" y="5845667"/>
            <a:ext cx="1768380" cy="313833"/>
          </a:xfrm>
        </p:spPr>
        <p:txBody>
          <a:bodyPr vert="horz" lIns="78595" tIns="39297" rIns="78595" bIns="39297" rtlCol="0" anchor="ctr">
            <a:normAutofit/>
          </a:bodyPr>
          <a:lstStyle/>
          <a:p>
            <a:pPr>
              <a:spcAft>
                <a:spcPts val="600"/>
              </a:spcAft>
              <a:defRPr sz="825">
                <a:latin typeface="Arial"/>
              </a:defRPr>
            </a:pPr>
            <a:r>
              <a:rPr lang="en-US"/>
              <a:t>4/05/2013</a:t>
            </a:r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FA0265B2-3B06-4DEB-8360-5F89220D24E1}"/>
              </a:ext>
            </a:extLst>
          </p:cNvPr>
          <p:cNvSpPr>
            <a:spLocks noGrp="1"/>
          </p:cNvSpPr>
          <p:nvPr/>
        </p:nvSpPr>
        <p:spPr>
          <a:xfrm>
            <a:off x="4769715" y="5845667"/>
            <a:ext cx="2652571" cy="313833"/>
          </a:xfrm>
        </p:spPr>
        <p:txBody>
          <a:bodyPr vert="horz" lIns="78595" tIns="39297" rIns="78595" bIns="39297" rtlCol="0" anchor="ctr">
            <a:normAutofit/>
          </a:bodyPr>
          <a:lstStyle/>
          <a:p>
            <a:pPr>
              <a:spcAft>
                <a:spcPts val="600"/>
              </a:spcAft>
              <a:defRPr sz="825">
                <a:latin typeface="Arial"/>
              </a:defRPr>
            </a:pPr>
            <a:r>
              <a:rPr lang="en-US" kern="1200">
                <a:solidFill>
                  <a:schemeClr val="tx1">
                    <a:tint val="75000"/>
                  </a:schemeClr>
                </a:solidFill>
                <a:latin typeface="Arial"/>
                <a:ea typeface="+mn-ea"/>
                <a:cs typeface="+mn-cs"/>
              </a:rPr>
              <a:t>EE 329 </a:t>
            </a:r>
          </a:p>
        </p:txBody>
      </p:sp>
    </p:spTree>
    <p:extLst>
      <p:ext uri="{BB962C8B-B14F-4D97-AF65-F5344CB8AC3E}">
        <p14:creationId xmlns:p14="http://schemas.microsoft.com/office/powerpoint/2010/main" val="112487456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Sp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" name="WVU lesson title">
            <a:extLst>
              <a:ext uri="{FF2B5EF4-FFF2-40B4-BE49-F238E27FC236}">
                <a16:creationId xmlns:a16="http://schemas.microsoft.com/office/drawing/2014/main" id="{33E7DC27-A5F9-47F9-A216-713460D598E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600" y="971550"/>
            <a:ext cx="10972800" cy="8763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>
            <a:noAutofit/>
          </a:bodyPr>
          <a:lstStyle>
            <a:lvl1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1pPr>
            <a:lvl2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2pPr>
            <a:lvl3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3pPr>
            <a:lvl4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4pPr>
            <a:lvl5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5pPr>
            <a:lvl6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6pPr>
            <a:lvl7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7pPr>
            <a:lvl8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8pPr>
            <a:lvl9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9pPr>
          </a:lstStyle>
          <a:p>
            <a:r>
              <a:rPr lang="en-US" sz="3300" b="1">
                <a:solidFill>
                  <a:srgbClr val="002855"/>
                </a:solidFill>
                <a:latin typeface="Arial"/>
              </a:rPr>
              <a:t>Back to illustration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1694E474-DABE-442B-816E-D98A462734EE}"/>
                  </a:ext>
                </a:extLst>
              </p:cNvPr>
              <p:cNvSpPr>
                <a:spLocks noGrp="1"/>
              </p:cNvSpPr>
              <p:nvPr/>
            </p:nvSpPr>
            <p:spPr>
              <a:xfrm>
                <a:off x="3460523" y="3820542"/>
                <a:ext cx="3738100" cy="1195044"/>
              </a:xfrm>
            </p:spPr>
            <p:txBody>
              <a:bodyPr>
                <a:normAutofit/>
              </a:bodyPr>
              <a:lstStyle/>
              <a:p>
                <a:pPr marL="0" indent="0">
                  <a:buNone/>
                </a:pPr>
                <a:r>
                  <a:rPr lang="en-US" sz="1126"/>
                  <a:t>FT of the sampled signal</a:t>
                </a:r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126" i="1">
                          <a:latin typeface="Cambria Math" panose="02040503050406030204" pitchFamily="18" charset="0"/>
                        </a:rPr>
                        <m:t>𝑥</m:t>
                      </m:r>
                      <m:d>
                        <m:dPr>
                          <m:ctrlPr>
                            <a:rPr lang="en-US" sz="1126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1126" i="1">
                              <a:latin typeface="Cambria Math" panose="02040503050406030204" pitchFamily="18" charset="0"/>
                            </a:rPr>
                            <m:t>𝑡</m:t>
                          </m:r>
                        </m:e>
                      </m:d>
                      <m:r>
                        <a:rPr lang="en-US" sz="1126" i="1">
                          <a:latin typeface="Cambria Math" panose="02040503050406030204" pitchFamily="18" charset="0"/>
                        </a:rPr>
                        <m:t>=</m:t>
                      </m:r>
                      <m:func>
                        <m:funcPr>
                          <m:ctrlPr>
                            <a:rPr lang="en-US" sz="1126" i="1">
                              <a:latin typeface="Cambria Math" panose="02040503050406030204" pitchFamily="18" charset="0"/>
                            </a:rPr>
                          </m:ctrlPr>
                        </m:funcPr>
                        <m:fName>
                          <m:r>
                            <m:rPr>
                              <m:sty m:val="p"/>
                            </m:rPr>
                            <a:rPr lang="en-US" sz="1126">
                              <a:latin typeface="Cambria Math" panose="02040503050406030204" pitchFamily="18" charset="0"/>
                            </a:rPr>
                            <m:t>cos</m:t>
                          </m:r>
                        </m:fName>
                        <m:e>
                          <m:d>
                            <m:dPr>
                              <m:ctrlPr>
                                <a:rPr lang="en-US" sz="1126" i="1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US" sz="1126" i="1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  <m:r>
                                <a:rPr lang="en-US" sz="1126" i="1">
                                  <a:latin typeface="Cambria Math" panose="02040503050406030204" pitchFamily="18" charset="0"/>
                                </a:rPr>
                                <m:t>𝜋</m:t>
                              </m:r>
                              <m:r>
                                <m:rPr>
                                  <m:sty m:val="p"/>
                                </m:rPr>
                                <a:rPr lang="en-US" sz="1126">
                                  <a:latin typeface="Cambria Math" panose="02040503050406030204" pitchFamily="18" charset="0"/>
                                </a:rPr>
                                <m:t>t</m:t>
                              </m:r>
                            </m:e>
                          </m:d>
                        </m:e>
                      </m:func>
                      <m:r>
                        <a:rPr lang="en-US" sz="1126">
                          <a:latin typeface="Cambria Math" panose="02040503050406030204" pitchFamily="18" charset="0"/>
                        </a:rPr>
                        <m:t>+2</m:t>
                      </m:r>
                      <m:r>
                        <m:rPr>
                          <m:sty m:val="p"/>
                        </m:rPr>
                        <a:rPr lang="en-US" sz="1126">
                          <a:latin typeface="Cambria Math" panose="02040503050406030204" pitchFamily="18" charset="0"/>
                        </a:rPr>
                        <m:t>cos</m:t>
                      </m:r>
                      <m:d>
                        <m:dPr>
                          <m:ctrlPr>
                            <a:rPr lang="en-US" sz="1126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1126">
                              <a:latin typeface="Cambria Math" panose="02040503050406030204" pitchFamily="18" charset="0"/>
                            </a:rPr>
                            <m:t>6</m:t>
                          </m:r>
                          <m:r>
                            <m:rPr>
                              <m:sty m:val="p"/>
                            </m:rPr>
                            <a:rPr lang="en-US" sz="1126" i="1">
                              <a:latin typeface="Cambria Math" panose="02040503050406030204" pitchFamily="18" charset="0"/>
                            </a:rPr>
                            <m:t>π</m:t>
                          </m:r>
                          <m:r>
                            <a:rPr lang="en-US" sz="1126" i="1">
                              <a:latin typeface="Cambria Math" panose="02040503050406030204" pitchFamily="18" charset="0"/>
                            </a:rPr>
                            <m:t>𝑡</m:t>
                          </m:r>
                        </m:e>
                      </m:d>
                    </m:oMath>
                  </m:oMathPara>
                </a14:m>
                <a:endParaRPr lang="en-US" sz="1126"/>
              </a:p>
              <a:p>
                <a:pPr marL="0" indent="0">
                  <a:buNone/>
                </a:pPr>
                <a:r>
                  <a:rPr lang="en-US" sz="1126"/>
                  <a:t>sampled at the rate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1126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1126" b="0" i="1">
                            <a:latin typeface="Cambria Math" panose="02040503050406030204" pitchFamily="18" charset="0"/>
                          </a:rPr>
                          <m:t>𝑓</m:t>
                        </m:r>
                      </m:e>
                      <m:sub>
                        <m:r>
                          <a:rPr lang="en-US" sz="1126" b="0" i="1">
                            <a:latin typeface="Cambria Math" panose="02040503050406030204" pitchFamily="18" charset="0"/>
                          </a:rPr>
                          <m:t>𝑠</m:t>
                        </m:r>
                      </m:sub>
                    </m:sSub>
                    <m:r>
                      <a:rPr lang="en-US" sz="1126" b="0" i="1">
                        <a:latin typeface="Cambria Math" panose="02040503050406030204" pitchFamily="18" charset="0"/>
                      </a:rPr>
                      <m:t>=8</m:t>
                    </m:r>
                  </m:oMath>
                </a14:m>
                <a:r>
                  <a:rPr lang="en-US" sz="1126"/>
                  <a:t> Hz is </a:t>
                </a:r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sz="1126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1126" b="0" i="1">
                              <a:latin typeface="Cambria Math" panose="02040503050406030204" pitchFamily="18" charset="0"/>
                            </a:rPr>
                            <m:t>𝑋</m:t>
                          </m:r>
                        </m:e>
                        <m:sub>
                          <m:r>
                            <a:rPr lang="en-US" sz="1126" b="0" i="1">
                              <a:latin typeface="Cambria Math" panose="02040503050406030204" pitchFamily="18" charset="0"/>
                            </a:rPr>
                            <m:t>𝑠</m:t>
                          </m:r>
                        </m:sub>
                      </m:sSub>
                      <m:d>
                        <m:dPr>
                          <m:ctrlPr>
                            <a:rPr lang="en-US" sz="1126" b="0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1126" b="0" i="1">
                              <a:latin typeface="Cambria Math" panose="02040503050406030204" pitchFamily="18" charset="0"/>
                            </a:rPr>
                            <m:t>𝑓</m:t>
                          </m:r>
                        </m:e>
                      </m:d>
                      <m:r>
                        <a:rPr lang="en-US" sz="1126" b="0" i="1">
                          <a:latin typeface="Cambria Math" panose="02040503050406030204" pitchFamily="18" charset="0"/>
                        </a:rPr>
                        <m:t>=</m:t>
                      </m:r>
                      <m:nary>
                        <m:naryPr>
                          <m:chr m:val="∑"/>
                          <m:ctrlPr>
                            <a:rPr lang="en-US" sz="1126" b="0" i="1">
                              <a:latin typeface="Cambria Math" panose="02040503050406030204" pitchFamily="18" charset="0"/>
                            </a:rPr>
                          </m:ctrlPr>
                        </m:naryPr>
                        <m:sub>
                          <m:r>
                            <m:rPr>
                              <m:brk m:alnAt="23"/>
                            </m:rPr>
                            <a:rPr lang="en-US" sz="1126" b="0" i="1">
                              <a:latin typeface="Cambria Math" panose="02040503050406030204" pitchFamily="18" charset="0"/>
                            </a:rPr>
                            <m:t>𝑘</m:t>
                          </m:r>
                          <m:r>
                            <a:rPr lang="en-US" sz="1126" b="0" i="1">
                              <a:latin typeface="Cambria Math" panose="02040503050406030204" pitchFamily="18" charset="0"/>
                            </a:rPr>
                            <m:t>=−∞</m:t>
                          </m:r>
                        </m:sub>
                        <m:sup>
                          <m:r>
                            <a:rPr lang="en-US" sz="1126" b="0" i="1">
                              <a:latin typeface="Cambria Math" panose="02040503050406030204" pitchFamily="18" charset="0"/>
                            </a:rPr>
                            <m:t>+</m:t>
                          </m:r>
                          <m:r>
                            <a:rPr lang="en-US" sz="1126" b="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∞</m:t>
                          </m:r>
                        </m:sup>
                        <m:e>
                          <m:d>
                            <m:dPr>
                              <m:ctrlPr>
                                <a:rPr lang="en-US" sz="1126" b="0" i="1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US" sz="1126" b="0" i="1">
                                  <a:latin typeface="Cambria Math" panose="02040503050406030204" pitchFamily="18" charset="0"/>
                                </a:rPr>
                                <m:t>4</m:t>
                              </m:r>
                              <m:r>
                                <a:rPr lang="en-US" sz="1126" i="1">
                                  <a:latin typeface="Cambria Math" panose="02040503050406030204" pitchFamily="18" charset="0"/>
                                </a:rPr>
                                <m:t>𝛿</m:t>
                              </m:r>
                              <m:d>
                                <m:dPr>
                                  <m:ctrlPr>
                                    <a:rPr lang="en-US" sz="1126" i="1"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r>
                                    <a:rPr lang="en-US" sz="1126" i="1">
                                      <a:latin typeface="Cambria Math" panose="02040503050406030204" pitchFamily="18" charset="0"/>
                                    </a:rPr>
                                    <m:t>𝑓</m:t>
                                  </m:r>
                                  <m:r>
                                    <a:rPr lang="en-US" sz="1126" i="1">
                                      <a:latin typeface="Cambria Math" panose="02040503050406030204" pitchFamily="18" charset="0"/>
                                    </a:rPr>
                                    <m:t>±1−</m:t>
                                  </m:r>
                                  <m:r>
                                    <a:rPr lang="en-US" sz="1126" b="0" i="1">
                                      <a:latin typeface="Cambria Math" panose="02040503050406030204" pitchFamily="18" charset="0"/>
                                    </a:rPr>
                                    <m:t>𝑘</m:t>
                                  </m:r>
                                  <m:r>
                                    <a:rPr lang="en-US" sz="1126" b="0" i="1">
                                      <a:latin typeface="Cambria Math" panose="02040503050406030204" pitchFamily="18" charset="0"/>
                                    </a:rPr>
                                    <m:t>8</m:t>
                                  </m:r>
                                </m:e>
                              </m:d>
                              <m:r>
                                <a:rPr lang="en-US" sz="1126" i="1">
                                  <a:latin typeface="Cambria Math" panose="02040503050406030204" pitchFamily="18" charset="0"/>
                                </a:rPr>
                                <m:t>+</m:t>
                              </m:r>
                              <m:r>
                                <a:rPr lang="en-US" sz="1126" b="0" i="1">
                                  <a:latin typeface="Cambria Math" panose="02040503050406030204" pitchFamily="18" charset="0"/>
                                </a:rPr>
                                <m:t>8</m:t>
                              </m:r>
                              <m:r>
                                <a:rPr lang="en-US" sz="1126" i="1">
                                  <a:latin typeface="Cambria Math" panose="02040503050406030204" pitchFamily="18" charset="0"/>
                                </a:rPr>
                                <m:t>𝛿</m:t>
                              </m:r>
                              <m:d>
                                <m:dPr>
                                  <m:ctrlPr>
                                    <a:rPr lang="en-US" sz="1126" i="1"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r>
                                    <a:rPr lang="en-US" sz="1126" i="1">
                                      <a:latin typeface="Cambria Math" panose="02040503050406030204" pitchFamily="18" charset="0"/>
                                    </a:rPr>
                                    <m:t>𝑓</m:t>
                                  </m:r>
                                  <m:r>
                                    <a:rPr lang="en-US" sz="1126" i="1">
                                      <a:latin typeface="Cambria Math" panose="02040503050406030204" pitchFamily="18" charset="0"/>
                                    </a:rPr>
                                    <m:t>±3−</m:t>
                                  </m:r>
                                  <m:r>
                                    <a:rPr lang="en-US" sz="1126" b="0" i="1">
                                      <a:latin typeface="Cambria Math" panose="02040503050406030204" pitchFamily="18" charset="0"/>
                                    </a:rPr>
                                    <m:t>𝑘</m:t>
                                  </m:r>
                                  <m:r>
                                    <a:rPr lang="en-US" sz="1126" b="0" i="1">
                                      <a:latin typeface="Cambria Math" panose="02040503050406030204" pitchFamily="18" charset="0"/>
                                    </a:rPr>
                                    <m:t>8</m:t>
                                  </m:r>
                                </m:e>
                              </m:d>
                            </m:e>
                          </m:d>
                        </m:e>
                      </m:nary>
                    </m:oMath>
                  </m:oMathPara>
                </a14:m>
                <a:endParaRPr lang="en-US" sz="1126"/>
              </a:p>
            </p:txBody>
          </p:sp>
        </mc:Choice>
        <mc:Fallback xmlns="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1694E474-DABE-442B-816E-D98A462734EE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460523" y="3820542"/>
                <a:ext cx="3738100" cy="1195044"/>
              </a:xfrm>
              <a:blipFill>
                <a:blip r:embed="rId2"/>
                <a:stretch>
                  <a:fillRect l="-1087" t="-132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7" name="Picture 6">
            <a:extLst>
              <a:ext uri="{FF2B5EF4-FFF2-40B4-BE49-F238E27FC236}">
                <a16:creationId xmlns:a16="http://schemas.microsoft.com/office/drawing/2014/main" id="{C47D6721-BBE5-45DF-8742-C99E3FA09EA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460523" y="2095500"/>
            <a:ext cx="3732543" cy="1427740"/>
          </a:xfrm>
          <a:prstGeom prst="rect">
            <a:avLst/>
          </a:prstGeom>
        </p:spPr>
      </p:pic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DE52633-A310-4924-A6A7-389A19187286}"/>
              </a:ext>
            </a:extLst>
          </p:cNvPr>
          <p:cNvSpPr>
            <a:spLocks noGrp="1"/>
          </p:cNvSpPr>
          <p:nvPr/>
        </p:nvSpPr>
        <p:spPr>
          <a:xfrm>
            <a:off x="7617842" y="5889107"/>
            <a:ext cx="1208539" cy="270393"/>
          </a:xfrm>
        </p:spPr>
        <p:txBody>
          <a:bodyPr lIns="0" rIns="0" tIns="0" bIns="0">
            <a:normAutofit/>
          </a:bodyPr>
          <a:lstStyle/>
          <a:p>
            <a:pPr>
              <a:spcAft>
                <a:spcPts val="600"/>
              </a:spcAft>
              <a:defRPr sz="592">
                <a:latin typeface="Arial"/>
              </a:defRPr>
            </a:pPr>
            <a:r>
              <a:rPr lang="en-US" sz="592">
                <a:solidFill>
                  <a:prstClr val="black">
                    <a:tint val="75000"/>
                  </a:prstClr>
                </a:solidFill>
              </a:rPr>
              <a:t>4/05/2013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55FEFA0-F683-4D22-ABBE-7A9583A9DA82}"/>
              </a:ext>
            </a:extLst>
          </p:cNvPr>
          <p:cNvSpPr>
            <a:spLocks noGrp="1"/>
          </p:cNvSpPr>
          <p:nvPr/>
        </p:nvSpPr>
        <p:spPr>
          <a:xfrm>
            <a:off x="3365618" y="5889107"/>
            <a:ext cx="3899537" cy="270393"/>
          </a:xfrm>
        </p:spPr>
        <p:txBody>
          <a:bodyPr lIns="0" rIns="0" tIns="0" bIns="0">
            <a:normAutofit/>
          </a:bodyPr>
          <a:lstStyle/>
          <a:p>
            <a:pPr algn="l">
              <a:spcAft>
                <a:spcPts val="600"/>
              </a:spcAft>
              <a:defRPr sz="592">
                <a:latin typeface="Arial"/>
              </a:defRPr>
            </a:pPr>
            <a:r>
              <a:rPr lang="en-US" sz="592">
                <a:solidFill>
                  <a:prstClr val="black">
                    <a:tint val="75000"/>
                  </a:prstClr>
                </a:solidFill>
              </a:rPr>
              <a:t>EE 329 </a:t>
            </a:r>
          </a:p>
        </p:txBody>
      </p:sp>
    </p:spTree>
    <p:extLst>
      <p:ext uri="{BB962C8B-B14F-4D97-AF65-F5344CB8AC3E}">
        <p14:creationId xmlns:p14="http://schemas.microsoft.com/office/powerpoint/2010/main" val="145445021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Sp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1" name="WVU lesson title">
            <a:extLst>
              <a:ext uri="{FF2B5EF4-FFF2-40B4-BE49-F238E27FC236}">
                <a16:creationId xmlns:a16="http://schemas.microsoft.com/office/drawing/2014/main" id="{33E7DC27-A5F9-47F9-A216-713460D598E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600" y="971550"/>
            <a:ext cx="10972800" cy="8763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>
            <a:noAutofit/>
          </a:bodyPr>
          <a:lstStyle>
            <a:lvl1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1pPr>
            <a:lvl2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2pPr>
            <a:lvl3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3pPr>
            <a:lvl4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4pPr>
            <a:lvl5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5pPr>
            <a:lvl6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6pPr>
            <a:lvl7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7pPr>
            <a:lvl8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8pPr>
            <a:lvl9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9pPr>
          </a:lstStyle>
          <a:p>
            <a:r>
              <a:rPr lang="en-US" sz="3300" b="1">
                <a:solidFill>
                  <a:srgbClr val="002855"/>
                </a:solidFill>
                <a:latin typeface="Arial"/>
              </a:rPr>
              <a:t>Nyquist Sampling Theorem</a:t>
            </a:r>
          </a:p>
        </p:txBody>
      </p:sp>
      <p:sp>
        <p:nvSpPr>
          <p:cNvPr id="9" name="Content Placeholder 8"/>
          <p:cNvSpPr>
            <a:spLocks noGrp="1"/>
          </p:cNvSpPr>
          <p:nvPr/>
        </p:nvSpPr>
        <p:spPr>
          <a:xfrm>
            <a:off x="2361767" y="2420216"/>
            <a:ext cx="2337955" cy="1691120"/>
          </a:xfrm>
        </p:spPr>
        <p:txBody>
          <a:bodyPr lIns="0" rIns="0" tIns="0" bIns="0">
            <a:normAutofit/>
          </a:bodyPr>
          <a:lstStyle/>
          <a:p>
            <a:pPr>
              <a:defRPr sz="1364">
                <a:latin typeface="Arial"/>
              </a:defRPr>
            </a:pPr>
            <a:r>
              <a:rPr lang="en-US" sz="1364" dirty="0"/>
              <a:t>W=1000 is the bandwidth of a band pass signal </a:t>
            </a:r>
          </a:p>
          <a:p>
            <a:pPr>
              <a:defRPr sz="1364">
                <a:latin typeface="Arial"/>
              </a:defRPr>
            </a:pPr>
            <a:r>
              <a:rPr lang="en-US" sz="1364" dirty="0"/>
              <a:t>Find the smallest value of sampling rate such that spectral copies do not overlap. </a:t>
            </a:r>
          </a:p>
        </p:txBody>
      </p:sp>
      <p:cxnSp>
        <p:nvCxnSpPr>
          <p:cNvPr id="13" name="Straight Arrow Connector 12"/>
          <p:cNvCxnSpPr/>
          <p:nvPr/>
        </p:nvCxnSpPr>
        <p:spPr>
          <a:xfrm>
            <a:off x="5154324" y="2939761"/>
            <a:ext cx="4675909" cy="1353"/>
          </a:xfrm>
          <a:prstGeom prst="straightConnector1">
            <a:avLst/>
          </a:prstGeom>
          <a:ln w="1905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2" name="Isosceles Triangle 21"/>
          <p:cNvSpPr/>
          <p:nvPr/>
        </p:nvSpPr>
        <p:spPr>
          <a:xfrm>
            <a:off x="7037676" y="2225386"/>
            <a:ext cx="779318" cy="714375"/>
          </a:xfrm>
          <a:prstGeom prst="triangle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30" name="Straight Arrow Connector 29"/>
          <p:cNvCxnSpPr/>
          <p:nvPr/>
        </p:nvCxnSpPr>
        <p:spPr>
          <a:xfrm rot="5400000" flipH="1" flipV="1">
            <a:off x="6811390" y="2517292"/>
            <a:ext cx="1233244" cy="1353"/>
          </a:xfrm>
          <a:prstGeom prst="straightConnector1">
            <a:avLst/>
          </a:prstGeom>
          <a:ln w="1905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3" name="Isosceles Triangle 32"/>
          <p:cNvSpPr/>
          <p:nvPr/>
        </p:nvSpPr>
        <p:spPr>
          <a:xfrm>
            <a:off x="8596312" y="2225386"/>
            <a:ext cx="779318" cy="714375"/>
          </a:xfrm>
          <a:prstGeom prst="triangle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5" name="Isosceles Triangle 34"/>
          <p:cNvSpPr/>
          <p:nvPr/>
        </p:nvSpPr>
        <p:spPr>
          <a:xfrm>
            <a:off x="5479040" y="2225386"/>
            <a:ext cx="779318" cy="714375"/>
          </a:xfrm>
          <a:prstGeom prst="triangle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6" name="TextBox 35"/>
          <p:cNvSpPr txBox="1"/>
          <p:nvPr/>
        </p:nvSpPr>
        <p:spPr>
          <a:xfrm>
            <a:off x="7235160" y="2949706"/>
            <a:ext cx="257119" cy="314772"/>
          </a:xfrm>
          <a:prstGeom prst="rect">
            <a:avLst/>
          </a:prstGeom>
          <a:noFill/>
        </p:spPr>
        <p:txBody>
          <a:bodyPr wrap="none" rtlCol="0" lIns="0" rIns="0" tIns="0" bIns="0">
            <a:spAutoFit/>
          </a:bodyPr>
          <a:lstStyle/>
          <a:p>
            <a:pPr>
              <a:defRPr sz="1534">
                <a:latin typeface="Arial"/>
              </a:defRPr>
            </a:pPr>
            <a:r>
              <a:rPr lang="en-US" dirty="0"/>
              <a:t>0</a:t>
            </a:r>
          </a:p>
        </p:txBody>
      </p:sp>
      <p:sp>
        <p:nvSpPr>
          <p:cNvPr id="37" name="TextBox 36"/>
          <p:cNvSpPr txBox="1"/>
          <p:nvPr/>
        </p:nvSpPr>
        <p:spPr>
          <a:xfrm>
            <a:off x="8726199" y="3004705"/>
            <a:ext cx="556315" cy="314772"/>
          </a:xfrm>
          <a:prstGeom prst="rect">
            <a:avLst/>
          </a:prstGeom>
          <a:noFill/>
        </p:spPr>
        <p:txBody>
          <a:bodyPr wrap="none" rtlCol="0" lIns="0" rIns="0" tIns="0" bIns="0">
            <a:spAutoFit/>
          </a:bodyPr>
          <a:lstStyle/>
          <a:p>
            <a:pPr>
              <a:defRPr sz="1534">
                <a:latin typeface="Arial"/>
              </a:defRPr>
            </a:pPr>
            <a:r>
              <a:rPr lang="en-US" dirty="0"/>
              <a:t>4000</a:t>
            </a:r>
          </a:p>
        </p:txBody>
      </p:sp>
      <p:sp>
        <p:nvSpPr>
          <p:cNvPr id="38" name="TextBox 37"/>
          <p:cNvSpPr txBox="1"/>
          <p:nvPr/>
        </p:nvSpPr>
        <p:spPr>
          <a:xfrm>
            <a:off x="5479040" y="3004705"/>
            <a:ext cx="661513" cy="314772"/>
          </a:xfrm>
          <a:prstGeom prst="rect">
            <a:avLst/>
          </a:prstGeom>
          <a:noFill/>
        </p:spPr>
        <p:txBody>
          <a:bodyPr wrap="none" rtlCol="0" lIns="0" rIns="0" tIns="0" bIns="0">
            <a:spAutoFit/>
          </a:bodyPr>
          <a:lstStyle/>
          <a:p>
            <a:pPr>
              <a:defRPr sz="1534">
                <a:latin typeface="Arial"/>
              </a:defRPr>
            </a:pPr>
            <a:r>
              <a:rPr lang="en-US" dirty="0"/>
              <a:t>- 4000</a:t>
            </a:r>
          </a:p>
        </p:txBody>
      </p:sp>
      <p:sp>
        <p:nvSpPr>
          <p:cNvPr id="39" name="TextBox 38"/>
          <p:cNvSpPr txBox="1"/>
          <p:nvPr/>
        </p:nvSpPr>
        <p:spPr>
          <a:xfrm>
            <a:off x="4959494" y="2095500"/>
            <a:ext cx="489372" cy="655774"/>
          </a:xfrm>
          <a:prstGeom prst="rect">
            <a:avLst/>
          </a:prstGeom>
          <a:noFill/>
        </p:spPr>
        <p:txBody>
          <a:bodyPr wrap="none" rtlCol="0" lIns="0" rIns="0" tIns="0" bIns="0">
            <a:spAutoFit/>
          </a:bodyPr>
          <a:lstStyle/>
          <a:p>
            <a:pPr>
              <a:defRPr sz="3000">
                <a:latin typeface="Arial"/>
              </a:defRPr>
            </a:pPr>
            <a:r>
              <a:rPr lang="en-US" sz="3000" dirty="0"/>
              <a:t>…</a:t>
            </a:r>
          </a:p>
        </p:txBody>
      </p:sp>
      <p:sp>
        <p:nvSpPr>
          <p:cNvPr id="40" name="TextBox 39"/>
          <p:cNvSpPr txBox="1"/>
          <p:nvPr/>
        </p:nvSpPr>
        <p:spPr>
          <a:xfrm>
            <a:off x="9340861" y="2095500"/>
            <a:ext cx="489372" cy="655774"/>
          </a:xfrm>
          <a:prstGeom prst="rect">
            <a:avLst/>
          </a:prstGeom>
          <a:noFill/>
        </p:spPr>
        <p:txBody>
          <a:bodyPr wrap="none" rtlCol="0" lIns="0" rIns="0" tIns="0" bIns="0">
            <a:spAutoFit/>
          </a:bodyPr>
          <a:lstStyle/>
          <a:p>
            <a:pPr>
              <a:defRPr sz="3000">
                <a:latin typeface="Arial"/>
              </a:defRPr>
            </a:pPr>
            <a:r>
              <a:rPr lang="en-US" sz="3000" dirty="0"/>
              <a:t>…</a:t>
            </a:r>
          </a:p>
        </p:txBody>
      </p:sp>
      <p:sp>
        <p:nvSpPr>
          <p:cNvPr id="41" name="TextBox 40"/>
          <p:cNvSpPr txBox="1"/>
          <p:nvPr/>
        </p:nvSpPr>
        <p:spPr>
          <a:xfrm>
            <a:off x="7520452" y="2949706"/>
            <a:ext cx="556315" cy="314772"/>
          </a:xfrm>
          <a:prstGeom prst="rect">
            <a:avLst/>
          </a:prstGeom>
          <a:noFill/>
        </p:spPr>
        <p:txBody>
          <a:bodyPr wrap="none" rtlCol="0" lIns="0" rIns="0" tIns="0" bIns="0">
            <a:spAutoFit/>
          </a:bodyPr>
          <a:lstStyle/>
          <a:p>
            <a:pPr>
              <a:defRPr sz="1534">
                <a:latin typeface="Arial"/>
              </a:defRPr>
            </a:pPr>
            <a:r>
              <a:rPr lang="en-US" dirty="0"/>
              <a:t>1000</a:t>
            </a:r>
          </a:p>
        </p:txBody>
      </p:sp>
      <p:sp>
        <p:nvSpPr>
          <p:cNvPr id="42" name="TextBox 41"/>
          <p:cNvSpPr txBox="1"/>
          <p:nvPr/>
        </p:nvSpPr>
        <p:spPr>
          <a:xfrm>
            <a:off x="6583074" y="2949706"/>
            <a:ext cx="661513" cy="314772"/>
          </a:xfrm>
          <a:prstGeom prst="rect">
            <a:avLst/>
          </a:prstGeom>
          <a:noFill/>
        </p:spPr>
        <p:txBody>
          <a:bodyPr wrap="none" rtlCol="0" lIns="0" rIns="0" tIns="0" bIns="0">
            <a:spAutoFit/>
          </a:bodyPr>
          <a:lstStyle/>
          <a:p>
            <a:pPr>
              <a:defRPr sz="1534">
                <a:latin typeface="Arial"/>
              </a:defRPr>
            </a:pPr>
            <a:r>
              <a:rPr lang="en-US" dirty="0"/>
              <a:t>- 1000</a:t>
            </a:r>
          </a:p>
        </p:txBody>
      </p:sp>
      <p:sp>
        <p:nvSpPr>
          <p:cNvPr id="43" name="TextBox 42"/>
          <p:cNvSpPr txBox="1"/>
          <p:nvPr/>
        </p:nvSpPr>
        <p:spPr>
          <a:xfrm>
            <a:off x="5719608" y="2478817"/>
            <a:ext cx="278978" cy="655774"/>
          </a:xfrm>
          <a:prstGeom prst="rect">
            <a:avLst/>
          </a:prstGeom>
          <a:noFill/>
        </p:spPr>
        <p:txBody>
          <a:bodyPr wrap="none" rtlCol="0" lIns="0" rIns="0" tIns="0" bIns="0">
            <a:spAutoFit/>
          </a:bodyPr>
          <a:lstStyle/>
          <a:p>
            <a:pPr>
              <a:defRPr sz="3000">
                <a:latin typeface="Arial"/>
              </a:defRPr>
            </a:pPr>
            <a:r>
              <a:rPr lang="en-US" sz="3000" dirty="0"/>
              <a:t>.</a:t>
            </a:r>
          </a:p>
        </p:txBody>
      </p:sp>
      <p:sp>
        <p:nvSpPr>
          <p:cNvPr id="44" name="TextBox 43"/>
          <p:cNvSpPr txBox="1"/>
          <p:nvPr/>
        </p:nvSpPr>
        <p:spPr>
          <a:xfrm>
            <a:off x="8856085" y="2485159"/>
            <a:ext cx="278978" cy="655774"/>
          </a:xfrm>
          <a:prstGeom prst="rect">
            <a:avLst/>
          </a:prstGeom>
          <a:noFill/>
        </p:spPr>
        <p:txBody>
          <a:bodyPr wrap="none" rtlCol="0" lIns="0" rIns="0" tIns="0" bIns="0">
            <a:spAutoFit/>
          </a:bodyPr>
          <a:lstStyle/>
          <a:p>
            <a:pPr>
              <a:defRPr sz="3000">
                <a:latin typeface="Arial"/>
              </a:defRPr>
            </a:pPr>
            <a:r>
              <a:rPr lang="en-US" sz="3000" dirty="0"/>
              <a:t>.</a:t>
            </a:r>
          </a:p>
        </p:txBody>
      </p:sp>
      <p:sp>
        <p:nvSpPr>
          <p:cNvPr id="45" name="TextBox 44"/>
          <p:cNvSpPr txBox="1"/>
          <p:nvPr/>
        </p:nvSpPr>
        <p:spPr>
          <a:xfrm>
            <a:off x="9527298" y="3000899"/>
            <a:ext cx="237992" cy="393464"/>
          </a:xfrm>
          <a:prstGeom prst="rect">
            <a:avLst/>
          </a:prstGeom>
          <a:noFill/>
        </p:spPr>
        <p:txBody>
          <a:bodyPr wrap="none" rtlCol="0" lIns="0" rIns="0" tIns="0" bIns="0">
            <a:spAutoFit/>
          </a:bodyPr>
          <a:lstStyle/>
          <a:p>
            <a:pPr>
              <a:defRPr sz="1636">
                <a:latin typeface="Arial"/>
              </a:defRPr>
            </a:pPr>
            <a:r>
              <a:rPr lang="en-US" sz="1636" dirty="0"/>
              <a:t>f</a:t>
            </a:r>
          </a:p>
        </p:txBody>
      </p:sp>
      <p:cxnSp>
        <p:nvCxnSpPr>
          <p:cNvPr id="46" name="Straight Arrow Connector 45"/>
          <p:cNvCxnSpPr/>
          <p:nvPr/>
        </p:nvCxnSpPr>
        <p:spPr>
          <a:xfrm>
            <a:off x="5154324" y="4302891"/>
            <a:ext cx="4675909" cy="1353"/>
          </a:xfrm>
          <a:prstGeom prst="straightConnector1">
            <a:avLst/>
          </a:prstGeom>
          <a:ln w="1905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7" name="Isosceles Triangle 46"/>
          <p:cNvSpPr/>
          <p:nvPr/>
        </p:nvSpPr>
        <p:spPr>
          <a:xfrm>
            <a:off x="7037676" y="3588516"/>
            <a:ext cx="779318" cy="714375"/>
          </a:xfrm>
          <a:prstGeom prst="triangle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48" name="Straight Arrow Connector 47"/>
          <p:cNvCxnSpPr/>
          <p:nvPr/>
        </p:nvCxnSpPr>
        <p:spPr>
          <a:xfrm rot="5400000" flipH="1" flipV="1">
            <a:off x="6811390" y="3880422"/>
            <a:ext cx="1233244" cy="1353"/>
          </a:xfrm>
          <a:prstGeom prst="straightConnector1">
            <a:avLst/>
          </a:prstGeom>
          <a:ln w="1905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9" name="Isosceles Triangle 48"/>
          <p:cNvSpPr/>
          <p:nvPr/>
        </p:nvSpPr>
        <p:spPr>
          <a:xfrm>
            <a:off x="8596312" y="3588516"/>
            <a:ext cx="779318" cy="714375"/>
          </a:xfrm>
          <a:prstGeom prst="triangle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0" name="Isosceles Triangle 49"/>
          <p:cNvSpPr/>
          <p:nvPr/>
        </p:nvSpPr>
        <p:spPr>
          <a:xfrm>
            <a:off x="5479040" y="3588516"/>
            <a:ext cx="779318" cy="714375"/>
          </a:xfrm>
          <a:prstGeom prst="triangle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1" name="TextBox 50"/>
          <p:cNvSpPr txBox="1"/>
          <p:nvPr/>
        </p:nvSpPr>
        <p:spPr>
          <a:xfrm>
            <a:off x="7235160" y="4312836"/>
            <a:ext cx="257119" cy="314772"/>
          </a:xfrm>
          <a:prstGeom prst="rect">
            <a:avLst/>
          </a:prstGeom>
          <a:noFill/>
        </p:spPr>
        <p:txBody>
          <a:bodyPr wrap="none" rtlCol="0" lIns="0" rIns="0" tIns="0" bIns="0">
            <a:spAutoFit/>
          </a:bodyPr>
          <a:lstStyle/>
          <a:p>
            <a:pPr>
              <a:defRPr sz="1534">
                <a:latin typeface="Arial"/>
              </a:defRPr>
            </a:pPr>
            <a:r>
              <a:rPr lang="en-US" dirty="0"/>
              <a:t>0</a:t>
            </a:r>
          </a:p>
        </p:txBody>
      </p:sp>
      <p:sp>
        <p:nvSpPr>
          <p:cNvPr id="52" name="TextBox 51"/>
          <p:cNvSpPr txBox="1"/>
          <p:nvPr/>
        </p:nvSpPr>
        <p:spPr>
          <a:xfrm>
            <a:off x="7910111" y="4313512"/>
            <a:ext cx="556315" cy="314772"/>
          </a:xfrm>
          <a:prstGeom prst="rect">
            <a:avLst/>
          </a:prstGeom>
          <a:noFill/>
        </p:spPr>
        <p:txBody>
          <a:bodyPr wrap="none" rtlCol="0" lIns="0" rIns="0" tIns="0" bIns="0">
            <a:spAutoFit/>
          </a:bodyPr>
          <a:lstStyle/>
          <a:p>
            <a:pPr>
              <a:defRPr sz="1534">
                <a:latin typeface="Arial"/>
              </a:defRPr>
            </a:pPr>
            <a:r>
              <a:rPr lang="en-US" dirty="0"/>
              <a:t>2000</a:t>
            </a:r>
          </a:p>
        </p:txBody>
      </p:sp>
      <p:sp>
        <p:nvSpPr>
          <p:cNvPr id="53" name="TextBox 52"/>
          <p:cNvSpPr txBox="1"/>
          <p:nvPr/>
        </p:nvSpPr>
        <p:spPr>
          <a:xfrm>
            <a:off x="6311220" y="4313512"/>
            <a:ext cx="661513" cy="314772"/>
          </a:xfrm>
          <a:prstGeom prst="rect">
            <a:avLst/>
          </a:prstGeom>
          <a:noFill/>
        </p:spPr>
        <p:txBody>
          <a:bodyPr wrap="none" rtlCol="0" lIns="0" rIns="0" tIns="0" bIns="0">
            <a:spAutoFit/>
          </a:bodyPr>
          <a:lstStyle/>
          <a:p>
            <a:pPr>
              <a:defRPr sz="1534">
                <a:latin typeface="Arial"/>
              </a:defRPr>
            </a:pPr>
            <a:r>
              <a:rPr lang="en-US" dirty="0"/>
              <a:t>- 2000</a:t>
            </a:r>
          </a:p>
        </p:txBody>
      </p:sp>
      <p:sp>
        <p:nvSpPr>
          <p:cNvPr id="54" name="TextBox 53"/>
          <p:cNvSpPr txBox="1"/>
          <p:nvPr/>
        </p:nvSpPr>
        <p:spPr>
          <a:xfrm>
            <a:off x="4959494" y="3458630"/>
            <a:ext cx="489372" cy="655774"/>
          </a:xfrm>
          <a:prstGeom prst="rect">
            <a:avLst/>
          </a:prstGeom>
          <a:noFill/>
        </p:spPr>
        <p:txBody>
          <a:bodyPr wrap="none" rtlCol="0" lIns="0" rIns="0" tIns="0" bIns="0">
            <a:spAutoFit/>
          </a:bodyPr>
          <a:lstStyle/>
          <a:p>
            <a:pPr>
              <a:defRPr sz="3000">
                <a:latin typeface="Arial"/>
              </a:defRPr>
            </a:pPr>
            <a:r>
              <a:rPr lang="en-US" sz="3000" dirty="0"/>
              <a:t>…</a:t>
            </a:r>
          </a:p>
        </p:txBody>
      </p:sp>
      <p:sp>
        <p:nvSpPr>
          <p:cNvPr id="55" name="TextBox 54"/>
          <p:cNvSpPr txBox="1"/>
          <p:nvPr/>
        </p:nvSpPr>
        <p:spPr>
          <a:xfrm>
            <a:off x="9340861" y="3458630"/>
            <a:ext cx="489372" cy="655774"/>
          </a:xfrm>
          <a:prstGeom prst="rect">
            <a:avLst/>
          </a:prstGeom>
          <a:noFill/>
        </p:spPr>
        <p:txBody>
          <a:bodyPr wrap="none" rtlCol="0" lIns="0" rIns="0" tIns="0" bIns="0">
            <a:spAutoFit/>
          </a:bodyPr>
          <a:lstStyle/>
          <a:p>
            <a:pPr>
              <a:defRPr sz="3000">
                <a:latin typeface="Arial"/>
              </a:defRPr>
            </a:pPr>
            <a:r>
              <a:rPr lang="en-US" sz="3000" dirty="0"/>
              <a:t>…</a:t>
            </a:r>
          </a:p>
        </p:txBody>
      </p:sp>
      <p:sp>
        <p:nvSpPr>
          <p:cNvPr id="58" name="TextBox 57"/>
          <p:cNvSpPr txBox="1"/>
          <p:nvPr/>
        </p:nvSpPr>
        <p:spPr>
          <a:xfrm>
            <a:off x="5719608" y="3841947"/>
            <a:ext cx="278978" cy="655774"/>
          </a:xfrm>
          <a:prstGeom prst="rect">
            <a:avLst/>
          </a:prstGeom>
          <a:noFill/>
        </p:spPr>
        <p:txBody>
          <a:bodyPr wrap="none" rtlCol="0" lIns="0" rIns="0" tIns="0" bIns="0">
            <a:spAutoFit/>
          </a:bodyPr>
          <a:lstStyle/>
          <a:p>
            <a:pPr>
              <a:defRPr sz="3000">
                <a:latin typeface="Arial"/>
              </a:defRPr>
            </a:pPr>
            <a:r>
              <a:rPr lang="en-US" sz="3000" dirty="0"/>
              <a:t>.</a:t>
            </a:r>
          </a:p>
        </p:txBody>
      </p:sp>
      <p:sp>
        <p:nvSpPr>
          <p:cNvPr id="59" name="TextBox 58"/>
          <p:cNvSpPr txBox="1"/>
          <p:nvPr/>
        </p:nvSpPr>
        <p:spPr>
          <a:xfrm>
            <a:off x="8856085" y="3848289"/>
            <a:ext cx="278978" cy="655774"/>
          </a:xfrm>
          <a:prstGeom prst="rect">
            <a:avLst/>
          </a:prstGeom>
          <a:noFill/>
        </p:spPr>
        <p:txBody>
          <a:bodyPr wrap="none" rtlCol="0" lIns="0" rIns="0" tIns="0" bIns="0">
            <a:spAutoFit/>
          </a:bodyPr>
          <a:lstStyle/>
          <a:p>
            <a:pPr>
              <a:defRPr sz="3000">
                <a:latin typeface="Arial"/>
              </a:defRPr>
            </a:pPr>
            <a:r>
              <a:rPr lang="en-US" sz="3000" dirty="0"/>
              <a:t>.</a:t>
            </a:r>
          </a:p>
        </p:txBody>
      </p:sp>
      <p:sp>
        <p:nvSpPr>
          <p:cNvPr id="60" name="TextBox 59"/>
          <p:cNvSpPr txBox="1"/>
          <p:nvPr/>
        </p:nvSpPr>
        <p:spPr>
          <a:xfrm>
            <a:off x="9527298" y="4364029"/>
            <a:ext cx="237992" cy="393464"/>
          </a:xfrm>
          <a:prstGeom prst="rect">
            <a:avLst/>
          </a:prstGeom>
          <a:noFill/>
        </p:spPr>
        <p:txBody>
          <a:bodyPr wrap="none" rtlCol="0" lIns="0" rIns="0" tIns="0" bIns="0">
            <a:spAutoFit/>
          </a:bodyPr>
          <a:lstStyle/>
          <a:p>
            <a:pPr>
              <a:defRPr sz="1636">
                <a:latin typeface="Arial"/>
              </a:defRPr>
            </a:pPr>
            <a:r>
              <a:rPr lang="en-US" sz="1636" dirty="0"/>
              <a:t>f</a:t>
            </a:r>
          </a:p>
        </p:txBody>
      </p:sp>
      <p:sp>
        <p:nvSpPr>
          <p:cNvPr id="61" name="Isosceles Triangle 60"/>
          <p:cNvSpPr/>
          <p:nvPr/>
        </p:nvSpPr>
        <p:spPr>
          <a:xfrm>
            <a:off x="6258358" y="3589193"/>
            <a:ext cx="779318" cy="714375"/>
          </a:xfrm>
          <a:prstGeom prst="triangle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3" name="Isosceles Triangle 62"/>
          <p:cNvSpPr/>
          <p:nvPr/>
        </p:nvSpPr>
        <p:spPr>
          <a:xfrm>
            <a:off x="7816994" y="3589193"/>
            <a:ext cx="779318" cy="714375"/>
          </a:xfrm>
          <a:prstGeom prst="triangle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4" name="TextBox 63"/>
          <p:cNvSpPr txBox="1"/>
          <p:nvPr/>
        </p:nvSpPr>
        <p:spPr>
          <a:xfrm>
            <a:off x="6498926" y="3848966"/>
            <a:ext cx="278978" cy="655774"/>
          </a:xfrm>
          <a:prstGeom prst="rect">
            <a:avLst/>
          </a:prstGeom>
          <a:noFill/>
        </p:spPr>
        <p:txBody>
          <a:bodyPr wrap="none" rtlCol="0" lIns="0" rIns="0" tIns="0" bIns="0">
            <a:spAutoFit/>
          </a:bodyPr>
          <a:lstStyle/>
          <a:p>
            <a:pPr>
              <a:defRPr sz="3000">
                <a:latin typeface="Arial"/>
              </a:defRPr>
            </a:pPr>
            <a:r>
              <a:rPr lang="en-US" sz="3000" dirty="0"/>
              <a:t>.</a:t>
            </a:r>
          </a:p>
        </p:txBody>
      </p:sp>
      <p:sp>
        <p:nvSpPr>
          <p:cNvPr id="65" name="TextBox 64"/>
          <p:cNvSpPr txBox="1"/>
          <p:nvPr/>
        </p:nvSpPr>
        <p:spPr>
          <a:xfrm>
            <a:off x="8057562" y="3848966"/>
            <a:ext cx="278978" cy="655774"/>
          </a:xfrm>
          <a:prstGeom prst="rect">
            <a:avLst/>
          </a:prstGeom>
          <a:noFill/>
        </p:spPr>
        <p:txBody>
          <a:bodyPr wrap="none" rtlCol="0" lIns="0" rIns="0" tIns="0" bIns="0">
            <a:spAutoFit/>
          </a:bodyPr>
          <a:lstStyle/>
          <a:p>
            <a:pPr>
              <a:defRPr sz="3000">
                <a:latin typeface="Arial"/>
              </a:defRPr>
            </a:pPr>
            <a:r>
              <a:rPr lang="en-US" sz="3000" dirty="0"/>
              <a:t>.</a:t>
            </a:r>
          </a:p>
        </p:txBody>
      </p:sp>
      <p:cxnSp>
        <p:nvCxnSpPr>
          <p:cNvPr id="66" name="Straight Arrow Connector 65"/>
          <p:cNvCxnSpPr/>
          <p:nvPr/>
        </p:nvCxnSpPr>
        <p:spPr>
          <a:xfrm>
            <a:off x="5154324" y="5807206"/>
            <a:ext cx="4675909" cy="1353"/>
          </a:xfrm>
          <a:prstGeom prst="straightConnector1">
            <a:avLst/>
          </a:prstGeom>
          <a:ln w="1905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7" name="Isosceles Triangle 66"/>
          <p:cNvSpPr/>
          <p:nvPr/>
        </p:nvSpPr>
        <p:spPr>
          <a:xfrm>
            <a:off x="7037676" y="5092831"/>
            <a:ext cx="779318" cy="714375"/>
          </a:xfrm>
          <a:prstGeom prst="triangle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68" name="Straight Arrow Connector 67"/>
          <p:cNvCxnSpPr/>
          <p:nvPr/>
        </p:nvCxnSpPr>
        <p:spPr>
          <a:xfrm rot="5400000" flipH="1" flipV="1">
            <a:off x="6811390" y="5384737"/>
            <a:ext cx="1233244" cy="1353"/>
          </a:xfrm>
          <a:prstGeom prst="straightConnector1">
            <a:avLst/>
          </a:prstGeom>
          <a:ln w="1905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9" name="Isosceles Triangle 68"/>
          <p:cNvSpPr/>
          <p:nvPr/>
        </p:nvSpPr>
        <p:spPr>
          <a:xfrm>
            <a:off x="8596312" y="5092831"/>
            <a:ext cx="779318" cy="714375"/>
          </a:xfrm>
          <a:prstGeom prst="triangle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0" name="Isosceles Triangle 69"/>
          <p:cNvSpPr/>
          <p:nvPr/>
        </p:nvSpPr>
        <p:spPr>
          <a:xfrm>
            <a:off x="5479040" y="5092831"/>
            <a:ext cx="779318" cy="714375"/>
          </a:xfrm>
          <a:prstGeom prst="triangle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1" name="TextBox 70"/>
          <p:cNvSpPr txBox="1"/>
          <p:nvPr/>
        </p:nvSpPr>
        <p:spPr>
          <a:xfrm>
            <a:off x="7235160" y="5817150"/>
            <a:ext cx="257119" cy="314772"/>
          </a:xfrm>
          <a:prstGeom prst="rect">
            <a:avLst/>
          </a:prstGeom>
          <a:noFill/>
        </p:spPr>
        <p:txBody>
          <a:bodyPr wrap="none" rtlCol="0" lIns="0" rIns="0" tIns="0" bIns="0">
            <a:spAutoFit/>
          </a:bodyPr>
          <a:lstStyle/>
          <a:p>
            <a:pPr>
              <a:defRPr sz="1534">
                <a:latin typeface="Arial"/>
              </a:defRPr>
            </a:pPr>
            <a:r>
              <a:rPr lang="en-US" dirty="0"/>
              <a:t>0</a:t>
            </a:r>
          </a:p>
        </p:txBody>
      </p:sp>
      <p:sp>
        <p:nvSpPr>
          <p:cNvPr id="74" name="TextBox 73"/>
          <p:cNvSpPr txBox="1"/>
          <p:nvPr/>
        </p:nvSpPr>
        <p:spPr>
          <a:xfrm>
            <a:off x="4959494" y="4962944"/>
            <a:ext cx="489372" cy="655774"/>
          </a:xfrm>
          <a:prstGeom prst="rect">
            <a:avLst/>
          </a:prstGeom>
          <a:noFill/>
        </p:spPr>
        <p:txBody>
          <a:bodyPr wrap="none" rtlCol="0" lIns="0" rIns="0" tIns="0" bIns="0">
            <a:spAutoFit/>
          </a:bodyPr>
          <a:lstStyle/>
          <a:p>
            <a:pPr>
              <a:defRPr sz="3000">
                <a:latin typeface="Arial"/>
              </a:defRPr>
            </a:pPr>
            <a:r>
              <a:rPr lang="en-US" sz="3000" dirty="0"/>
              <a:t>…</a:t>
            </a:r>
          </a:p>
        </p:txBody>
      </p:sp>
      <p:sp>
        <p:nvSpPr>
          <p:cNvPr id="75" name="TextBox 74"/>
          <p:cNvSpPr txBox="1"/>
          <p:nvPr/>
        </p:nvSpPr>
        <p:spPr>
          <a:xfrm>
            <a:off x="9340861" y="4962944"/>
            <a:ext cx="489372" cy="655774"/>
          </a:xfrm>
          <a:prstGeom prst="rect">
            <a:avLst/>
          </a:prstGeom>
          <a:noFill/>
        </p:spPr>
        <p:txBody>
          <a:bodyPr wrap="none" rtlCol="0" lIns="0" rIns="0" tIns="0" bIns="0">
            <a:spAutoFit/>
          </a:bodyPr>
          <a:lstStyle/>
          <a:p>
            <a:pPr>
              <a:defRPr sz="3000">
                <a:latin typeface="Arial"/>
              </a:defRPr>
            </a:pPr>
            <a:r>
              <a:rPr lang="en-US" sz="3000" dirty="0"/>
              <a:t>…</a:t>
            </a:r>
          </a:p>
        </p:txBody>
      </p:sp>
      <p:sp>
        <p:nvSpPr>
          <p:cNvPr id="76" name="TextBox 75"/>
          <p:cNvSpPr txBox="1"/>
          <p:nvPr/>
        </p:nvSpPr>
        <p:spPr>
          <a:xfrm>
            <a:off x="7520452" y="5817150"/>
            <a:ext cx="556315" cy="314772"/>
          </a:xfrm>
          <a:prstGeom prst="rect">
            <a:avLst/>
          </a:prstGeom>
          <a:noFill/>
        </p:spPr>
        <p:txBody>
          <a:bodyPr wrap="none" rtlCol="0" lIns="0" rIns="0" tIns="0" bIns="0">
            <a:spAutoFit/>
          </a:bodyPr>
          <a:lstStyle/>
          <a:p>
            <a:pPr>
              <a:defRPr sz="1534">
                <a:latin typeface="Arial"/>
              </a:defRPr>
            </a:pPr>
            <a:r>
              <a:rPr lang="en-US" dirty="0"/>
              <a:t>1000</a:t>
            </a:r>
          </a:p>
        </p:txBody>
      </p:sp>
      <p:sp>
        <p:nvSpPr>
          <p:cNvPr id="77" name="TextBox 76"/>
          <p:cNvSpPr txBox="1"/>
          <p:nvPr/>
        </p:nvSpPr>
        <p:spPr>
          <a:xfrm>
            <a:off x="6583074" y="5817150"/>
            <a:ext cx="661513" cy="314772"/>
          </a:xfrm>
          <a:prstGeom prst="rect">
            <a:avLst/>
          </a:prstGeom>
          <a:noFill/>
        </p:spPr>
        <p:txBody>
          <a:bodyPr wrap="none" rtlCol="0" lIns="0" rIns="0" tIns="0" bIns="0">
            <a:spAutoFit/>
          </a:bodyPr>
          <a:lstStyle/>
          <a:p>
            <a:pPr>
              <a:defRPr sz="1534">
                <a:latin typeface="Arial"/>
              </a:defRPr>
            </a:pPr>
            <a:r>
              <a:rPr lang="en-US" dirty="0"/>
              <a:t>- 1000</a:t>
            </a:r>
          </a:p>
        </p:txBody>
      </p:sp>
      <p:sp>
        <p:nvSpPr>
          <p:cNvPr id="78" name="TextBox 77"/>
          <p:cNvSpPr txBox="1"/>
          <p:nvPr/>
        </p:nvSpPr>
        <p:spPr>
          <a:xfrm>
            <a:off x="5719608" y="5346261"/>
            <a:ext cx="278978" cy="655774"/>
          </a:xfrm>
          <a:prstGeom prst="rect">
            <a:avLst/>
          </a:prstGeom>
          <a:noFill/>
        </p:spPr>
        <p:txBody>
          <a:bodyPr wrap="none" rtlCol="0" lIns="0" rIns="0" tIns="0" bIns="0">
            <a:spAutoFit/>
          </a:bodyPr>
          <a:lstStyle/>
          <a:p>
            <a:pPr>
              <a:defRPr sz="3000">
                <a:latin typeface="Arial"/>
              </a:defRPr>
            </a:pPr>
            <a:r>
              <a:rPr lang="en-US" sz="3000" dirty="0"/>
              <a:t>.</a:t>
            </a:r>
          </a:p>
        </p:txBody>
      </p:sp>
      <p:sp>
        <p:nvSpPr>
          <p:cNvPr id="79" name="TextBox 78"/>
          <p:cNvSpPr txBox="1"/>
          <p:nvPr/>
        </p:nvSpPr>
        <p:spPr>
          <a:xfrm>
            <a:off x="8856085" y="5352603"/>
            <a:ext cx="278978" cy="655774"/>
          </a:xfrm>
          <a:prstGeom prst="rect">
            <a:avLst/>
          </a:prstGeom>
          <a:noFill/>
        </p:spPr>
        <p:txBody>
          <a:bodyPr wrap="none" rtlCol="0" lIns="0" rIns="0" tIns="0" bIns="0">
            <a:spAutoFit/>
          </a:bodyPr>
          <a:lstStyle/>
          <a:p>
            <a:pPr>
              <a:defRPr sz="3000">
                <a:latin typeface="Arial"/>
              </a:defRPr>
            </a:pPr>
            <a:r>
              <a:rPr lang="en-US" sz="3000" dirty="0"/>
              <a:t>.</a:t>
            </a:r>
          </a:p>
        </p:txBody>
      </p:sp>
      <p:sp>
        <p:nvSpPr>
          <p:cNvPr id="83" name="Isosceles Triangle 82"/>
          <p:cNvSpPr/>
          <p:nvPr/>
        </p:nvSpPr>
        <p:spPr>
          <a:xfrm>
            <a:off x="7427335" y="5082886"/>
            <a:ext cx="779318" cy="714375"/>
          </a:xfrm>
          <a:prstGeom prst="triangle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4" name="Isosceles Triangle 83"/>
          <p:cNvSpPr/>
          <p:nvPr/>
        </p:nvSpPr>
        <p:spPr>
          <a:xfrm>
            <a:off x="7816994" y="5082886"/>
            <a:ext cx="779318" cy="714375"/>
          </a:xfrm>
          <a:prstGeom prst="triangle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5" name="Isosceles Triangle 84"/>
          <p:cNvSpPr/>
          <p:nvPr/>
        </p:nvSpPr>
        <p:spPr>
          <a:xfrm>
            <a:off x="8206653" y="5082886"/>
            <a:ext cx="779318" cy="714375"/>
          </a:xfrm>
          <a:prstGeom prst="triangle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6" name="Isosceles Triangle 85"/>
          <p:cNvSpPr/>
          <p:nvPr/>
        </p:nvSpPr>
        <p:spPr>
          <a:xfrm>
            <a:off x="6648017" y="5082886"/>
            <a:ext cx="779318" cy="714375"/>
          </a:xfrm>
          <a:prstGeom prst="triangle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7" name="Isosceles Triangle 86"/>
          <p:cNvSpPr/>
          <p:nvPr/>
        </p:nvSpPr>
        <p:spPr>
          <a:xfrm>
            <a:off x="6258358" y="5082886"/>
            <a:ext cx="779318" cy="714375"/>
          </a:xfrm>
          <a:prstGeom prst="triangle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8" name="Isosceles Triangle 87"/>
          <p:cNvSpPr/>
          <p:nvPr/>
        </p:nvSpPr>
        <p:spPr>
          <a:xfrm>
            <a:off x="5868699" y="5082886"/>
            <a:ext cx="779318" cy="714375"/>
          </a:xfrm>
          <a:prstGeom prst="triangle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90" name="Straight Arrow Connector 89"/>
          <p:cNvCxnSpPr>
            <a:stCxn id="51" idx="2"/>
            <a:endCxn id="52" idx="2"/>
          </p:cNvCxnSpPr>
          <p:nvPr/>
        </p:nvCxnSpPr>
        <p:spPr>
          <a:xfrm rot="16200000" flipH="1">
            <a:off x="7775656" y="4215671"/>
            <a:ext cx="677" cy="824550"/>
          </a:xfrm>
          <a:prstGeom prst="straightConnector1">
            <a:avLst/>
          </a:prstGeom>
          <a:ln w="28575">
            <a:solidFill>
              <a:srgbClr val="FF0000"/>
            </a:solidFill>
            <a:headEnd type="arrow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1" name="TextBox 90"/>
          <p:cNvSpPr txBox="1"/>
          <p:nvPr/>
        </p:nvSpPr>
        <p:spPr>
          <a:xfrm>
            <a:off x="7492278" y="4628284"/>
            <a:ext cx="585005" cy="445926"/>
          </a:xfrm>
          <a:prstGeom prst="rect">
            <a:avLst/>
          </a:prstGeom>
          <a:noFill/>
          <a:ln>
            <a:noFill/>
          </a:ln>
        </p:spPr>
        <p:txBody>
          <a:bodyPr wrap="none" rtlCol="0" lIns="0" rIns="0" tIns="0" bIns="0">
            <a:spAutoFit/>
          </a:bodyPr>
          <a:lstStyle/>
          <a:p>
            <a:pPr>
              <a:defRPr sz="1909">
                <a:latin typeface="Arial"/>
              </a:defRPr>
            </a:pPr>
            <a:r>
              <a:rPr lang="en-US" sz="1909" b="1" dirty="0">
                <a:solidFill>
                  <a:srgbClr val="FF0000"/>
                </a:solidFill>
              </a:rPr>
              <a:t>2W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9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9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9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9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1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Sp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9" name="WVU lesson title">
            <a:extLst>
              <a:ext uri="{FF2B5EF4-FFF2-40B4-BE49-F238E27FC236}">
                <a16:creationId xmlns:a16="http://schemas.microsoft.com/office/drawing/2014/main" id="{33E7DC27-A5F9-47F9-A216-713460D598E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600" y="971550"/>
            <a:ext cx="10972800" cy="8763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>
            <a:noAutofit/>
          </a:bodyPr>
          <a:lstStyle>
            <a:lvl1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1pPr>
            <a:lvl2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2pPr>
            <a:lvl3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3pPr>
            <a:lvl4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4pPr>
            <a:lvl5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5pPr>
            <a:lvl6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6pPr>
            <a:lvl7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7pPr>
            <a:lvl8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8pPr>
            <a:lvl9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9pPr>
          </a:lstStyle>
          <a:p>
            <a:r>
              <a:rPr lang="en-US" sz="3300" b="1">
                <a:solidFill>
                  <a:srgbClr val="002855"/>
                </a:solidFill>
                <a:latin typeface="Arial"/>
              </a:rPr>
              <a:t>Nyquist Sampling Theorem</a:t>
            </a:r>
          </a:p>
        </p:txBody>
      </p:sp>
      <p:sp>
        <p:nvSpPr>
          <p:cNvPr id="9" name="Content Placeholder 8"/>
          <p:cNvSpPr>
            <a:spLocks noGrp="1"/>
          </p:cNvSpPr>
          <p:nvPr/>
        </p:nvSpPr>
        <p:spPr>
          <a:xfrm>
            <a:off x="2459182" y="2095500"/>
            <a:ext cx="2402898" cy="1483302"/>
          </a:xfrm>
        </p:spPr>
        <p:txBody>
          <a:bodyPr lIns="0" rIns="0" tIns="0" bIns="0">
            <a:normAutofit/>
          </a:bodyPr>
          <a:lstStyle/>
          <a:p>
            <a:pPr>
              <a:defRPr sz="1364">
                <a:latin typeface="Arial"/>
              </a:defRPr>
            </a:pPr>
            <a:r>
              <a:rPr lang="en-US" sz="1364" dirty="0"/>
              <a:t>Assume that sampling frequency is high (spectral copies do not overlap)  </a:t>
            </a:r>
          </a:p>
          <a:p>
            <a:pPr>
              <a:defRPr sz="1364">
                <a:latin typeface="Arial"/>
              </a:defRPr>
            </a:pPr>
            <a:r>
              <a:rPr lang="en-US" sz="1364" dirty="0"/>
              <a:t>How to recover the original spectrum?  </a:t>
            </a:r>
          </a:p>
        </p:txBody>
      </p:sp>
      <p:cxnSp>
        <p:nvCxnSpPr>
          <p:cNvPr id="11" name="Straight Arrow Connector 10"/>
          <p:cNvCxnSpPr/>
          <p:nvPr/>
        </p:nvCxnSpPr>
        <p:spPr>
          <a:xfrm>
            <a:off x="5056909" y="3134591"/>
            <a:ext cx="4675909" cy="1353"/>
          </a:xfrm>
          <a:prstGeom prst="straightConnector1">
            <a:avLst/>
          </a:prstGeom>
          <a:ln w="1905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Isosceles Triangle 11"/>
          <p:cNvSpPr/>
          <p:nvPr/>
        </p:nvSpPr>
        <p:spPr>
          <a:xfrm>
            <a:off x="6940261" y="2420216"/>
            <a:ext cx="779318" cy="714375"/>
          </a:xfrm>
          <a:prstGeom prst="triangle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3" name="Straight Arrow Connector 12"/>
          <p:cNvCxnSpPr/>
          <p:nvPr/>
        </p:nvCxnSpPr>
        <p:spPr>
          <a:xfrm rot="5400000" flipH="1" flipV="1">
            <a:off x="6713975" y="2712122"/>
            <a:ext cx="1233244" cy="1353"/>
          </a:xfrm>
          <a:prstGeom prst="straightConnector1">
            <a:avLst/>
          </a:prstGeom>
          <a:ln w="1905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Isosceles Triangle 13"/>
          <p:cNvSpPr/>
          <p:nvPr/>
        </p:nvSpPr>
        <p:spPr>
          <a:xfrm>
            <a:off x="8498898" y="2420216"/>
            <a:ext cx="779318" cy="714375"/>
          </a:xfrm>
          <a:prstGeom prst="triangle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Isosceles Triangle 14"/>
          <p:cNvSpPr/>
          <p:nvPr/>
        </p:nvSpPr>
        <p:spPr>
          <a:xfrm>
            <a:off x="5381625" y="2420216"/>
            <a:ext cx="779318" cy="714375"/>
          </a:xfrm>
          <a:prstGeom prst="triangle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TextBox 15"/>
          <p:cNvSpPr txBox="1"/>
          <p:nvPr/>
        </p:nvSpPr>
        <p:spPr>
          <a:xfrm>
            <a:off x="7137745" y="3144535"/>
            <a:ext cx="257119" cy="314772"/>
          </a:xfrm>
          <a:prstGeom prst="rect">
            <a:avLst/>
          </a:prstGeom>
          <a:noFill/>
        </p:spPr>
        <p:txBody>
          <a:bodyPr wrap="none" rtlCol="0" lIns="0" rIns="0" tIns="0" bIns="0">
            <a:spAutoFit/>
          </a:bodyPr>
          <a:lstStyle/>
          <a:p>
            <a:pPr>
              <a:defRPr sz="1534">
                <a:latin typeface="Arial"/>
              </a:defRPr>
            </a:pPr>
            <a:r>
              <a:rPr lang="en-US" dirty="0"/>
              <a:t>0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8628784" y="3199534"/>
            <a:ext cx="556315" cy="314772"/>
          </a:xfrm>
          <a:prstGeom prst="rect">
            <a:avLst/>
          </a:prstGeom>
          <a:noFill/>
        </p:spPr>
        <p:txBody>
          <a:bodyPr wrap="none" rtlCol="0" lIns="0" rIns="0" tIns="0" bIns="0">
            <a:spAutoFit/>
          </a:bodyPr>
          <a:lstStyle/>
          <a:p>
            <a:pPr>
              <a:defRPr sz="1534">
                <a:latin typeface="Arial"/>
              </a:defRPr>
            </a:pPr>
            <a:r>
              <a:rPr lang="en-US" dirty="0"/>
              <a:t>4000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5381625" y="3199534"/>
            <a:ext cx="661513" cy="314772"/>
          </a:xfrm>
          <a:prstGeom prst="rect">
            <a:avLst/>
          </a:prstGeom>
          <a:noFill/>
        </p:spPr>
        <p:txBody>
          <a:bodyPr wrap="none" rtlCol="0" lIns="0" rIns="0" tIns="0" bIns="0">
            <a:spAutoFit/>
          </a:bodyPr>
          <a:lstStyle/>
          <a:p>
            <a:pPr>
              <a:defRPr sz="1534">
                <a:latin typeface="Arial"/>
              </a:defRPr>
            </a:pPr>
            <a:r>
              <a:rPr lang="en-US" dirty="0"/>
              <a:t>- 4000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4862080" y="2290330"/>
            <a:ext cx="489372" cy="655774"/>
          </a:xfrm>
          <a:prstGeom prst="rect">
            <a:avLst/>
          </a:prstGeom>
          <a:noFill/>
        </p:spPr>
        <p:txBody>
          <a:bodyPr wrap="none" rtlCol="0" lIns="0" rIns="0" tIns="0" bIns="0">
            <a:spAutoFit/>
          </a:bodyPr>
          <a:lstStyle/>
          <a:p>
            <a:pPr>
              <a:defRPr sz="3000">
                <a:latin typeface="Arial"/>
              </a:defRPr>
            </a:pPr>
            <a:r>
              <a:rPr lang="en-US" sz="3000" dirty="0"/>
              <a:t>…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9243446" y="2290330"/>
            <a:ext cx="489372" cy="655774"/>
          </a:xfrm>
          <a:prstGeom prst="rect">
            <a:avLst/>
          </a:prstGeom>
          <a:noFill/>
        </p:spPr>
        <p:txBody>
          <a:bodyPr wrap="none" rtlCol="0" lIns="0" rIns="0" tIns="0" bIns="0">
            <a:spAutoFit/>
          </a:bodyPr>
          <a:lstStyle/>
          <a:p>
            <a:pPr>
              <a:defRPr sz="3000">
                <a:latin typeface="Arial"/>
              </a:defRPr>
            </a:pPr>
            <a:r>
              <a:rPr lang="en-US" sz="3000" dirty="0"/>
              <a:t>…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7423037" y="3144535"/>
            <a:ext cx="556315" cy="314772"/>
          </a:xfrm>
          <a:prstGeom prst="rect">
            <a:avLst/>
          </a:prstGeom>
          <a:noFill/>
        </p:spPr>
        <p:txBody>
          <a:bodyPr wrap="none" rtlCol="0" lIns="0" rIns="0" tIns="0" bIns="0">
            <a:spAutoFit/>
          </a:bodyPr>
          <a:lstStyle/>
          <a:p>
            <a:pPr>
              <a:defRPr sz="1534">
                <a:latin typeface="Arial"/>
              </a:defRPr>
            </a:pPr>
            <a:r>
              <a:rPr lang="en-US" dirty="0"/>
              <a:t>1000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6485659" y="3144535"/>
            <a:ext cx="661513" cy="314772"/>
          </a:xfrm>
          <a:prstGeom prst="rect">
            <a:avLst/>
          </a:prstGeom>
          <a:noFill/>
        </p:spPr>
        <p:txBody>
          <a:bodyPr wrap="none" rtlCol="0" lIns="0" rIns="0" tIns="0" bIns="0">
            <a:spAutoFit/>
          </a:bodyPr>
          <a:lstStyle/>
          <a:p>
            <a:pPr>
              <a:defRPr sz="1534">
                <a:latin typeface="Arial"/>
              </a:defRPr>
            </a:pPr>
            <a:r>
              <a:rPr lang="en-US" dirty="0"/>
              <a:t>- 1000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5622193" y="2673647"/>
            <a:ext cx="278978" cy="655774"/>
          </a:xfrm>
          <a:prstGeom prst="rect">
            <a:avLst/>
          </a:prstGeom>
          <a:noFill/>
        </p:spPr>
        <p:txBody>
          <a:bodyPr wrap="none" rtlCol="0" lIns="0" rIns="0" tIns="0" bIns="0">
            <a:spAutoFit/>
          </a:bodyPr>
          <a:lstStyle/>
          <a:p>
            <a:pPr>
              <a:defRPr sz="3000">
                <a:latin typeface="Arial"/>
              </a:defRPr>
            </a:pPr>
            <a:r>
              <a:rPr lang="en-US" sz="3000" dirty="0"/>
              <a:t>.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8758670" y="2679989"/>
            <a:ext cx="278978" cy="655774"/>
          </a:xfrm>
          <a:prstGeom prst="rect">
            <a:avLst/>
          </a:prstGeom>
          <a:noFill/>
        </p:spPr>
        <p:txBody>
          <a:bodyPr wrap="none" rtlCol="0" lIns="0" rIns="0" tIns="0" bIns="0">
            <a:spAutoFit/>
          </a:bodyPr>
          <a:lstStyle/>
          <a:p>
            <a:pPr>
              <a:defRPr sz="3000">
                <a:latin typeface="Arial"/>
              </a:defRPr>
            </a:pPr>
            <a:r>
              <a:rPr lang="en-US" sz="3000" dirty="0"/>
              <a:t>.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9429883" y="3195729"/>
            <a:ext cx="237992" cy="393464"/>
          </a:xfrm>
          <a:prstGeom prst="rect">
            <a:avLst/>
          </a:prstGeom>
          <a:noFill/>
        </p:spPr>
        <p:txBody>
          <a:bodyPr wrap="none" rtlCol="0" lIns="0" rIns="0" tIns="0" bIns="0">
            <a:spAutoFit/>
          </a:bodyPr>
          <a:lstStyle/>
          <a:p>
            <a:pPr>
              <a:defRPr sz="1636">
                <a:latin typeface="Arial"/>
              </a:defRPr>
            </a:pPr>
            <a:r>
              <a:rPr lang="en-US" sz="1636" dirty="0"/>
              <a:t>f</a:t>
            </a:r>
          </a:p>
        </p:txBody>
      </p:sp>
      <p:cxnSp>
        <p:nvCxnSpPr>
          <p:cNvPr id="26" name="Straight Arrow Connector 25"/>
          <p:cNvCxnSpPr/>
          <p:nvPr/>
        </p:nvCxnSpPr>
        <p:spPr>
          <a:xfrm>
            <a:off x="5056909" y="5277039"/>
            <a:ext cx="4675909" cy="1353"/>
          </a:xfrm>
          <a:prstGeom prst="straightConnector1">
            <a:avLst/>
          </a:prstGeom>
          <a:ln w="1905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7" name="Isosceles Triangle 26"/>
          <p:cNvSpPr/>
          <p:nvPr/>
        </p:nvSpPr>
        <p:spPr>
          <a:xfrm>
            <a:off x="6940261" y="4562664"/>
            <a:ext cx="779318" cy="714375"/>
          </a:xfrm>
          <a:prstGeom prst="triangle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28" name="Straight Arrow Connector 27"/>
          <p:cNvCxnSpPr/>
          <p:nvPr/>
        </p:nvCxnSpPr>
        <p:spPr>
          <a:xfrm rot="5400000" flipH="1" flipV="1">
            <a:off x="6713975" y="4854570"/>
            <a:ext cx="1233244" cy="1353"/>
          </a:xfrm>
          <a:prstGeom prst="straightConnector1">
            <a:avLst/>
          </a:prstGeom>
          <a:ln w="1905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9" name="Isosceles Triangle 28"/>
          <p:cNvSpPr/>
          <p:nvPr/>
        </p:nvSpPr>
        <p:spPr>
          <a:xfrm>
            <a:off x="8498898" y="4562664"/>
            <a:ext cx="779318" cy="714375"/>
          </a:xfrm>
          <a:prstGeom prst="triangle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0" name="Isosceles Triangle 29"/>
          <p:cNvSpPr/>
          <p:nvPr/>
        </p:nvSpPr>
        <p:spPr>
          <a:xfrm>
            <a:off x="5381625" y="4562664"/>
            <a:ext cx="779318" cy="714375"/>
          </a:xfrm>
          <a:prstGeom prst="triangle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1" name="TextBox 30"/>
          <p:cNvSpPr txBox="1"/>
          <p:nvPr/>
        </p:nvSpPr>
        <p:spPr>
          <a:xfrm>
            <a:off x="7137745" y="5286984"/>
            <a:ext cx="257119" cy="314772"/>
          </a:xfrm>
          <a:prstGeom prst="rect">
            <a:avLst/>
          </a:prstGeom>
          <a:noFill/>
        </p:spPr>
        <p:txBody>
          <a:bodyPr wrap="none" rtlCol="0" lIns="0" rIns="0" tIns="0" bIns="0">
            <a:spAutoFit/>
          </a:bodyPr>
          <a:lstStyle/>
          <a:p>
            <a:pPr>
              <a:defRPr sz="1534">
                <a:latin typeface="Arial"/>
              </a:defRPr>
            </a:pPr>
            <a:r>
              <a:rPr lang="en-US" dirty="0"/>
              <a:t>0</a:t>
            </a:r>
          </a:p>
        </p:txBody>
      </p:sp>
      <p:sp>
        <p:nvSpPr>
          <p:cNvPr id="32" name="TextBox 31"/>
          <p:cNvSpPr txBox="1"/>
          <p:nvPr/>
        </p:nvSpPr>
        <p:spPr>
          <a:xfrm>
            <a:off x="7812696" y="5287660"/>
            <a:ext cx="556315" cy="314772"/>
          </a:xfrm>
          <a:prstGeom prst="rect">
            <a:avLst/>
          </a:prstGeom>
          <a:noFill/>
        </p:spPr>
        <p:txBody>
          <a:bodyPr wrap="none" rtlCol="0" lIns="0" rIns="0" tIns="0" bIns="0">
            <a:spAutoFit/>
          </a:bodyPr>
          <a:lstStyle/>
          <a:p>
            <a:pPr>
              <a:defRPr sz="1534">
                <a:latin typeface="Arial"/>
              </a:defRPr>
            </a:pPr>
            <a:r>
              <a:rPr lang="en-US" dirty="0"/>
              <a:t>2000</a:t>
            </a:r>
          </a:p>
        </p:txBody>
      </p:sp>
      <p:sp>
        <p:nvSpPr>
          <p:cNvPr id="33" name="TextBox 32"/>
          <p:cNvSpPr txBox="1"/>
          <p:nvPr/>
        </p:nvSpPr>
        <p:spPr>
          <a:xfrm>
            <a:off x="6213805" y="5287660"/>
            <a:ext cx="661513" cy="314772"/>
          </a:xfrm>
          <a:prstGeom prst="rect">
            <a:avLst/>
          </a:prstGeom>
          <a:noFill/>
        </p:spPr>
        <p:txBody>
          <a:bodyPr wrap="none" rtlCol="0" lIns="0" rIns="0" tIns="0" bIns="0">
            <a:spAutoFit/>
          </a:bodyPr>
          <a:lstStyle/>
          <a:p>
            <a:pPr>
              <a:defRPr sz="1534">
                <a:latin typeface="Arial"/>
              </a:defRPr>
            </a:pPr>
            <a:r>
              <a:rPr lang="en-US" dirty="0"/>
              <a:t>- 2000</a:t>
            </a:r>
          </a:p>
        </p:txBody>
      </p:sp>
      <p:sp>
        <p:nvSpPr>
          <p:cNvPr id="34" name="TextBox 33"/>
          <p:cNvSpPr txBox="1"/>
          <p:nvPr/>
        </p:nvSpPr>
        <p:spPr>
          <a:xfrm>
            <a:off x="4862080" y="4432778"/>
            <a:ext cx="489372" cy="655774"/>
          </a:xfrm>
          <a:prstGeom prst="rect">
            <a:avLst/>
          </a:prstGeom>
          <a:noFill/>
        </p:spPr>
        <p:txBody>
          <a:bodyPr wrap="none" rtlCol="0" lIns="0" rIns="0" tIns="0" bIns="0">
            <a:spAutoFit/>
          </a:bodyPr>
          <a:lstStyle/>
          <a:p>
            <a:pPr>
              <a:defRPr sz="3000">
                <a:latin typeface="Arial"/>
              </a:defRPr>
            </a:pPr>
            <a:r>
              <a:rPr lang="en-US" sz="3000" dirty="0"/>
              <a:t>…</a:t>
            </a:r>
          </a:p>
        </p:txBody>
      </p:sp>
      <p:sp>
        <p:nvSpPr>
          <p:cNvPr id="35" name="TextBox 34"/>
          <p:cNvSpPr txBox="1"/>
          <p:nvPr/>
        </p:nvSpPr>
        <p:spPr>
          <a:xfrm>
            <a:off x="9243446" y="4432778"/>
            <a:ext cx="489372" cy="655774"/>
          </a:xfrm>
          <a:prstGeom prst="rect">
            <a:avLst/>
          </a:prstGeom>
          <a:noFill/>
        </p:spPr>
        <p:txBody>
          <a:bodyPr wrap="none" rtlCol="0" lIns="0" rIns="0" tIns="0" bIns="0">
            <a:spAutoFit/>
          </a:bodyPr>
          <a:lstStyle/>
          <a:p>
            <a:pPr>
              <a:defRPr sz="3000">
                <a:latin typeface="Arial"/>
              </a:defRPr>
            </a:pPr>
            <a:r>
              <a:rPr lang="en-US" sz="3000" dirty="0"/>
              <a:t>…</a:t>
            </a:r>
          </a:p>
        </p:txBody>
      </p:sp>
      <p:sp>
        <p:nvSpPr>
          <p:cNvPr id="36" name="TextBox 35"/>
          <p:cNvSpPr txBox="1"/>
          <p:nvPr/>
        </p:nvSpPr>
        <p:spPr>
          <a:xfrm>
            <a:off x="5622193" y="4816095"/>
            <a:ext cx="278978" cy="655774"/>
          </a:xfrm>
          <a:prstGeom prst="rect">
            <a:avLst/>
          </a:prstGeom>
          <a:noFill/>
        </p:spPr>
        <p:txBody>
          <a:bodyPr wrap="none" rtlCol="0" lIns="0" rIns="0" tIns="0" bIns="0">
            <a:spAutoFit/>
          </a:bodyPr>
          <a:lstStyle/>
          <a:p>
            <a:pPr>
              <a:defRPr sz="3000">
                <a:latin typeface="Arial"/>
              </a:defRPr>
            </a:pPr>
            <a:r>
              <a:rPr lang="en-US" sz="3000" dirty="0"/>
              <a:t>.</a:t>
            </a:r>
          </a:p>
        </p:txBody>
      </p:sp>
      <p:sp>
        <p:nvSpPr>
          <p:cNvPr id="37" name="TextBox 36"/>
          <p:cNvSpPr txBox="1"/>
          <p:nvPr/>
        </p:nvSpPr>
        <p:spPr>
          <a:xfrm>
            <a:off x="8758670" y="4822437"/>
            <a:ext cx="278978" cy="655774"/>
          </a:xfrm>
          <a:prstGeom prst="rect">
            <a:avLst/>
          </a:prstGeom>
          <a:noFill/>
        </p:spPr>
        <p:txBody>
          <a:bodyPr wrap="none" rtlCol="0" lIns="0" rIns="0" tIns="0" bIns="0">
            <a:spAutoFit/>
          </a:bodyPr>
          <a:lstStyle/>
          <a:p>
            <a:pPr>
              <a:defRPr sz="3000">
                <a:latin typeface="Arial"/>
              </a:defRPr>
            </a:pPr>
            <a:r>
              <a:rPr lang="en-US" sz="3000" dirty="0"/>
              <a:t>.</a:t>
            </a:r>
          </a:p>
        </p:txBody>
      </p:sp>
      <p:sp>
        <p:nvSpPr>
          <p:cNvPr id="38" name="Isosceles Triangle 37"/>
          <p:cNvSpPr/>
          <p:nvPr/>
        </p:nvSpPr>
        <p:spPr>
          <a:xfrm>
            <a:off x="6160943" y="4563341"/>
            <a:ext cx="779318" cy="714375"/>
          </a:xfrm>
          <a:prstGeom prst="triangle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9" name="Isosceles Triangle 38"/>
          <p:cNvSpPr/>
          <p:nvPr/>
        </p:nvSpPr>
        <p:spPr>
          <a:xfrm>
            <a:off x="7719580" y="4563341"/>
            <a:ext cx="779318" cy="714375"/>
          </a:xfrm>
          <a:prstGeom prst="triangle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0" name="TextBox 39"/>
          <p:cNvSpPr txBox="1"/>
          <p:nvPr/>
        </p:nvSpPr>
        <p:spPr>
          <a:xfrm>
            <a:off x="6401511" y="4823114"/>
            <a:ext cx="278978" cy="655774"/>
          </a:xfrm>
          <a:prstGeom prst="rect">
            <a:avLst/>
          </a:prstGeom>
          <a:noFill/>
        </p:spPr>
        <p:txBody>
          <a:bodyPr wrap="none" rtlCol="0" lIns="0" rIns="0" tIns="0" bIns="0">
            <a:spAutoFit/>
          </a:bodyPr>
          <a:lstStyle/>
          <a:p>
            <a:pPr>
              <a:defRPr sz="3000">
                <a:latin typeface="Arial"/>
              </a:defRPr>
            </a:pPr>
            <a:r>
              <a:rPr lang="en-US" sz="3000" dirty="0"/>
              <a:t>.</a:t>
            </a:r>
          </a:p>
        </p:txBody>
      </p:sp>
      <p:sp>
        <p:nvSpPr>
          <p:cNvPr id="41" name="TextBox 40"/>
          <p:cNvSpPr txBox="1"/>
          <p:nvPr/>
        </p:nvSpPr>
        <p:spPr>
          <a:xfrm>
            <a:off x="7960147" y="4823114"/>
            <a:ext cx="278978" cy="655774"/>
          </a:xfrm>
          <a:prstGeom prst="rect">
            <a:avLst/>
          </a:prstGeom>
          <a:noFill/>
        </p:spPr>
        <p:txBody>
          <a:bodyPr wrap="none" rtlCol="0" lIns="0" rIns="0" tIns="0" bIns="0">
            <a:spAutoFit/>
          </a:bodyPr>
          <a:lstStyle/>
          <a:p>
            <a:pPr>
              <a:defRPr sz="3000">
                <a:latin typeface="Arial"/>
              </a:defRPr>
            </a:pPr>
            <a:r>
              <a:rPr lang="en-US" sz="3000" dirty="0"/>
              <a:t>.</a:t>
            </a:r>
          </a:p>
        </p:txBody>
      </p:sp>
      <p:cxnSp>
        <p:nvCxnSpPr>
          <p:cNvPr id="49" name="Straight Connector 48"/>
          <p:cNvCxnSpPr/>
          <p:nvPr/>
        </p:nvCxnSpPr>
        <p:spPr>
          <a:xfrm rot="5400000" flipH="1" flipV="1">
            <a:off x="6420716" y="3004705"/>
            <a:ext cx="259773" cy="0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1" name="Straight Connector 50"/>
          <p:cNvCxnSpPr/>
          <p:nvPr/>
        </p:nvCxnSpPr>
        <p:spPr>
          <a:xfrm>
            <a:off x="6550602" y="2874818"/>
            <a:ext cx="1558636" cy="0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3" name="Straight Connector 52"/>
          <p:cNvCxnSpPr/>
          <p:nvPr/>
        </p:nvCxnSpPr>
        <p:spPr>
          <a:xfrm rot="5400000" flipH="1" flipV="1">
            <a:off x="7979352" y="3004705"/>
            <a:ext cx="259773" cy="0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4" name="TextBox 53"/>
          <p:cNvSpPr txBox="1"/>
          <p:nvPr/>
        </p:nvSpPr>
        <p:spPr>
          <a:xfrm>
            <a:off x="6355773" y="2420216"/>
            <a:ext cx="617794" cy="314772"/>
          </a:xfrm>
          <a:prstGeom prst="rect">
            <a:avLst/>
          </a:prstGeom>
          <a:noFill/>
        </p:spPr>
        <p:txBody>
          <a:bodyPr wrap="none" rtlCol="0" lIns="0" rIns="0" tIns="0" bIns="0">
            <a:spAutoFit/>
          </a:bodyPr>
          <a:lstStyle/>
          <a:p>
            <a:pPr>
              <a:defRPr sz="1534">
                <a:latin typeface="Arial"/>
              </a:defRPr>
            </a:pPr>
            <a:r>
              <a:rPr lang="en-US" b="1" dirty="0">
                <a:solidFill>
                  <a:srgbClr val="FF0000"/>
                </a:solidFill>
              </a:rPr>
              <a:t>(1/f  )</a:t>
            </a:r>
          </a:p>
        </p:txBody>
      </p:sp>
      <p:grpSp>
        <p:nvGrpSpPr>
          <p:cNvPr id="58" name="Group 57"/>
          <p:cNvGrpSpPr/>
          <p:nvPr/>
        </p:nvGrpSpPr>
        <p:grpSpPr>
          <a:xfrm>
            <a:off x="7405181" y="3469251"/>
            <a:ext cx="2262694" cy="509601"/>
            <a:chOff x="6260506" y="2907268"/>
            <a:chExt cx="2654894" cy="597932"/>
          </a:xfrm>
        </p:grpSpPr>
        <p:sp>
          <p:nvSpPr>
            <p:cNvPr id="55" name="TextBox 54"/>
            <p:cNvSpPr txBox="1"/>
            <p:nvPr/>
          </p:nvSpPr>
          <p:spPr>
            <a:xfrm>
              <a:off x="6260506" y="2907268"/>
              <a:ext cx="2654894" cy="52322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240">
                  <a:solidFill>
                    <a:srgbClr val="FF0000"/>
                  </a:solidFill>
                </a:rPr>
                <a:t>W &lt; f        &lt; f - W</a:t>
              </a:r>
              <a:endParaRPr lang="en-US" sz="2240" dirty="0">
                <a:solidFill>
                  <a:srgbClr val="FF0000"/>
                </a:solidFill>
              </a:endParaRPr>
            </a:p>
          </p:txBody>
        </p:sp>
        <p:sp>
          <p:nvSpPr>
            <p:cNvPr id="56" name="TextBox 55"/>
            <p:cNvSpPr txBox="1"/>
            <p:nvPr/>
          </p:nvSpPr>
          <p:spPr>
            <a:xfrm>
              <a:off x="7031415" y="3135868"/>
              <a:ext cx="753091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b="1" dirty="0">
                  <a:solidFill>
                    <a:srgbClr val="FF0000"/>
                  </a:solidFill>
                </a:rPr>
                <a:t>cutoff</a:t>
              </a:r>
            </a:p>
          </p:txBody>
        </p:sp>
        <p:sp>
          <p:nvSpPr>
            <p:cNvPr id="57" name="TextBox 56"/>
            <p:cNvSpPr txBox="1"/>
            <p:nvPr/>
          </p:nvSpPr>
          <p:spPr>
            <a:xfrm>
              <a:off x="8013106" y="3135868"/>
              <a:ext cx="274434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b="1" dirty="0">
                  <a:solidFill>
                    <a:srgbClr val="FF0000"/>
                  </a:solidFill>
                </a:rPr>
                <a:t>s</a:t>
              </a:r>
            </a:p>
          </p:txBody>
        </p:sp>
      </p:grpSp>
      <p:sp>
        <p:nvSpPr>
          <p:cNvPr id="59" name="TextBox 58"/>
          <p:cNvSpPr txBox="1"/>
          <p:nvPr/>
        </p:nvSpPr>
        <p:spPr>
          <a:xfrm>
            <a:off x="9473045" y="5338854"/>
            <a:ext cx="237992" cy="393464"/>
          </a:xfrm>
          <a:prstGeom prst="rect">
            <a:avLst/>
          </a:prstGeom>
          <a:noFill/>
        </p:spPr>
        <p:txBody>
          <a:bodyPr wrap="none" rtlCol="0" lIns="0" rIns="0" tIns="0" bIns="0">
            <a:spAutoFit/>
          </a:bodyPr>
          <a:lstStyle/>
          <a:p>
            <a:pPr>
              <a:defRPr sz="1636">
                <a:latin typeface="Arial"/>
              </a:defRPr>
            </a:pPr>
            <a:r>
              <a:rPr lang="en-US" sz="1636" dirty="0"/>
              <a:t>f</a:t>
            </a:r>
          </a:p>
        </p:txBody>
      </p:sp>
      <p:sp>
        <p:nvSpPr>
          <p:cNvPr id="47" name="TextBox 46"/>
          <p:cNvSpPr txBox="1"/>
          <p:nvPr/>
        </p:nvSpPr>
        <p:spPr>
          <a:xfrm>
            <a:off x="6652401" y="2485159"/>
            <a:ext cx="233893" cy="314772"/>
          </a:xfrm>
          <a:prstGeom prst="rect">
            <a:avLst/>
          </a:prstGeom>
          <a:noFill/>
        </p:spPr>
        <p:txBody>
          <a:bodyPr wrap="none" rtlCol="0" lIns="0" rIns="0" tIns="0" bIns="0">
            <a:spAutoFit/>
          </a:bodyPr>
          <a:lstStyle/>
          <a:p>
            <a:pPr>
              <a:defRPr sz="1534">
                <a:latin typeface="Arial"/>
              </a:defRPr>
            </a:pPr>
            <a:r>
              <a:rPr lang="en-US" b="1" dirty="0">
                <a:solidFill>
                  <a:srgbClr val="FF0000"/>
                </a:solidFill>
              </a:rPr>
              <a:t>s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4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Sp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3" name="WVU lesson title">
            <a:extLst>
              <a:ext uri="{FF2B5EF4-FFF2-40B4-BE49-F238E27FC236}">
                <a16:creationId xmlns:a16="http://schemas.microsoft.com/office/drawing/2014/main" id="{33E7DC27-A5F9-47F9-A216-713460D598E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600" y="971550"/>
            <a:ext cx="10972800" cy="8763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>
            <a:noAutofit/>
          </a:bodyPr>
          <a:lstStyle>
            <a:lvl1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1pPr>
            <a:lvl2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2pPr>
            <a:lvl3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3pPr>
            <a:lvl4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4pPr>
            <a:lvl5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5pPr>
            <a:lvl6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6pPr>
            <a:lvl7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7pPr>
            <a:lvl8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8pPr>
            <a:lvl9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9pPr>
          </a:lstStyle>
          <a:p>
            <a:r>
              <a:rPr lang="en-US" sz="3300" b="1">
                <a:solidFill>
                  <a:srgbClr val="002855"/>
                </a:solidFill>
                <a:latin typeface="Arial"/>
              </a:rPr>
              <a:t>Sampling with Zero-Order Hold</a:t>
            </a:r>
          </a:p>
        </p:txBody>
      </p:sp>
      <p:cxnSp>
        <p:nvCxnSpPr>
          <p:cNvPr id="13" name="Straight Connector 12"/>
          <p:cNvCxnSpPr/>
          <p:nvPr/>
        </p:nvCxnSpPr>
        <p:spPr>
          <a:xfrm>
            <a:off x="1752600" y="3641725"/>
            <a:ext cx="2895600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Freeform 13"/>
          <p:cNvSpPr/>
          <p:nvPr/>
        </p:nvSpPr>
        <p:spPr>
          <a:xfrm>
            <a:off x="1771650" y="2095500"/>
            <a:ext cx="2762250" cy="1393825"/>
          </a:xfrm>
          <a:custGeom>
            <a:avLst/>
            <a:gdLst>
              <a:gd name="connsiteX0" fmla="*/ 0 w 2762250"/>
              <a:gd name="connsiteY0" fmla="*/ 1393825 h 1393825"/>
              <a:gd name="connsiteX1" fmla="*/ 114300 w 2762250"/>
              <a:gd name="connsiteY1" fmla="*/ 1222375 h 1393825"/>
              <a:gd name="connsiteX2" fmla="*/ 476250 w 2762250"/>
              <a:gd name="connsiteY2" fmla="*/ 612775 h 1393825"/>
              <a:gd name="connsiteX3" fmla="*/ 1066800 w 2762250"/>
              <a:gd name="connsiteY3" fmla="*/ 841375 h 1393825"/>
              <a:gd name="connsiteX4" fmla="*/ 1390650 w 2762250"/>
              <a:gd name="connsiteY4" fmla="*/ 307975 h 1393825"/>
              <a:gd name="connsiteX5" fmla="*/ 1657350 w 2762250"/>
              <a:gd name="connsiteY5" fmla="*/ 41275 h 1393825"/>
              <a:gd name="connsiteX6" fmla="*/ 1905000 w 2762250"/>
              <a:gd name="connsiteY6" fmla="*/ 60325 h 1393825"/>
              <a:gd name="connsiteX7" fmla="*/ 2038350 w 2762250"/>
              <a:gd name="connsiteY7" fmla="*/ 155575 h 1393825"/>
              <a:gd name="connsiteX8" fmla="*/ 2152650 w 2762250"/>
              <a:gd name="connsiteY8" fmla="*/ 403225 h 1393825"/>
              <a:gd name="connsiteX9" fmla="*/ 2171700 w 2762250"/>
              <a:gd name="connsiteY9" fmla="*/ 479425 h 1393825"/>
              <a:gd name="connsiteX10" fmla="*/ 2228850 w 2762250"/>
              <a:gd name="connsiteY10" fmla="*/ 650875 h 1393825"/>
              <a:gd name="connsiteX11" fmla="*/ 2305050 w 2762250"/>
              <a:gd name="connsiteY11" fmla="*/ 784225 h 1393825"/>
              <a:gd name="connsiteX12" fmla="*/ 2381250 w 2762250"/>
              <a:gd name="connsiteY12" fmla="*/ 898525 h 1393825"/>
              <a:gd name="connsiteX13" fmla="*/ 2438400 w 2762250"/>
              <a:gd name="connsiteY13" fmla="*/ 993775 h 1393825"/>
              <a:gd name="connsiteX14" fmla="*/ 2667000 w 2762250"/>
              <a:gd name="connsiteY14" fmla="*/ 1184275 h 1393825"/>
              <a:gd name="connsiteX15" fmla="*/ 2743200 w 2762250"/>
              <a:gd name="connsiteY15" fmla="*/ 1241425 h 1393825"/>
              <a:gd name="connsiteX16" fmla="*/ 2762250 w 2762250"/>
              <a:gd name="connsiteY16" fmla="*/ 1260475 h 139382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2762250" h="1393825">
                <a:moveTo>
                  <a:pt x="0" y="1393825"/>
                </a:moveTo>
                <a:cubicBezTo>
                  <a:pt x="17462" y="1373187"/>
                  <a:pt x="34925" y="1352550"/>
                  <a:pt x="114300" y="1222375"/>
                </a:cubicBezTo>
                <a:cubicBezTo>
                  <a:pt x="193675" y="1092200"/>
                  <a:pt x="317500" y="676275"/>
                  <a:pt x="476250" y="612775"/>
                </a:cubicBezTo>
                <a:cubicBezTo>
                  <a:pt x="635000" y="549275"/>
                  <a:pt x="914400" y="892175"/>
                  <a:pt x="1066800" y="841375"/>
                </a:cubicBezTo>
                <a:cubicBezTo>
                  <a:pt x="1219200" y="790575"/>
                  <a:pt x="1292225" y="441325"/>
                  <a:pt x="1390650" y="307975"/>
                </a:cubicBezTo>
                <a:cubicBezTo>
                  <a:pt x="1489075" y="174625"/>
                  <a:pt x="1571625" y="82550"/>
                  <a:pt x="1657350" y="41275"/>
                </a:cubicBezTo>
                <a:cubicBezTo>
                  <a:pt x="1743075" y="0"/>
                  <a:pt x="1841500" y="41275"/>
                  <a:pt x="1905000" y="60325"/>
                </a:cubicBezTo>
                <a:cubicBezTo>
                  <a:pt x="1968500" y="79375"/>
                  <a:pt x="1997075" y="98425"/>
                  <a:pt x="2038350" y="155575"/>
                </a:cubicBezTo>
                <a:cubicBezTo>
                  <a:pt x="2079625" y="212725"/>
                  <a:pt x="2130425" y="349250"/>
                  <a:pt x="2152650" y="403225"/>
                </a:cubicBezTo>
                <a:cubicBezTo>
                  <a:pt x="2174875" y="457200"/>
                  <a:pt x="2159000" y="438150"/>
                  <a:pt x="2171700" y="479425"/>
                </a:cubicBezTo>
                <a:cubicBezTo>
                  <a:pt x="2184400" y="520700"/>
                  <a:pt x="2206625" y="600075"/>
                  <a:pt x="2228850" y="650875"/>
                </a:cubicBezTo>
                <a:cubicBezTo>
                  <a:pt x="2251075" y="701675"/>
                  <a:pt x="2279650" y="742950"/>
                  <a:pt x="2305050" y="784225"/>
                </a:cubicBezTo>
                <a:cubicBezTo>
                  <a:pt x="2330450" y="825500"/>
                  <a:pt x="2359025" y="863600"/>
                  <a:pt x="2381250" y="898525"/>
                </a:cubicBezTo>
                <a:cubicBezTo>
                  <a:pt x="2403475" y="933450"/>
                  <a:pt x="2390775" y="946150"/>
                  <a:pt x="2438400" y="993775"/>
                </a:cubicBezTo>
                <a:cubicBezTo>
                  <a:pt x="2486025" y="1041400"/>
                  <a:pt x="2616200" y="1143000"/>
                  <a:pt x="2667000" y="1184275"/>
                </a:cubicBezTo>
                <a:cubicBezTo>
                  <a:pt x="2717800" y="1225550"/>
                  <a:pt x="2727325" y="1228725"/>
                  <a:pt x="2743200" y="1241425"/>
                </a:cubicBezTo>
                <a:cubicBezTo>
                  <a:pt x="2759075" y="1254125"/>
                  <a:pt x="2760662" y="1257300"/>
                  <a:pt x="2762250" y="1260475"/>
                </a:cubicBezTo>
              </a:path>
            </a:pathLst>
          </a:cu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Rectangle 14"/>
          <p:cNvSpPr/>
          <p:nvPr/>
        </p:nvSpPr>
        <p:spPr>
          <a:xfrm>
            <a:off x="5029200" y="2574925"/>
            <a:ext cx="1524000" cy="914400"/>
          </a:xfrm>
          <a:prstGeom prst="rect">
            <a:avLst/>
          </a:prstGeom>
          <a:noFill/>
          <a:ln w="127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TextBox 15"/>
          <p:cNvSpPr txBox="1"/>
          <p:nvPr/>
        </p:nvSpPr>
        <p:spPr>
          <a:xfrm>
            <a:off x="5058887" y="2651125"/>
            <a:ext cx="1594283" cy="830997"/>
          </a:xfrm>
          <a:prstGeom prst="rect">
            <a:avLst/>
          </a:prstGeom>
          <a:noFill/>
        </p:spPr>
        <p:txBody>
          <a:bodyPr wrap="none" rtlCol="0" lIns="0" rIns="0" tIns="0" bIns="0">
            <a:spAutoFit/>
          </a:bodyPr>
          <a:lstStyle/>
          <a:p>
            <a:pPr algn="ctr">
              <a:defRPr sz="1920">
                <a:latin typeface="Arial"/>
              </a:defRPr>
            </a:pPr>
            <a:r>
              <a:rPr lang="en-US" sz="1920" dirty="0"/>
              <a:t>Zero-order </a:t>
            </a:r>
          </a:p>
          <a:p>
            <a:pPr algn="ctr">
              <a:defRPr sz="1920">
                <a:latin typeface="Arial"/>
              </a:defRPr>
            </a:pPr>
            <a:r>
              <a:rPr lang="en-US" sz="1920" dirty="0"/>
              <a:t>hold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3048000" y="3870325"/>
            <a:ext cx="675185" cy="461665"/>
          </a:xfrm>
          <a:prstGeom prst="rect">
            <a:avLst/>
          </a:prstGeom>
          <a:noFill/>
        </p:spPr>
        <p:txBody>
          <a:bodyPr wrap="none" rtlCol="0" lIns="0" rIns="0" tIns="0" bIns="0">
            <a:spAutoFit/>
          </a:bodyPr>
          <a:lstStyle/>
          <a:p>
            <a:pPr>
              <a:defRPr sz="1920">
                <a:latin typeface="Arial"/>
              </a:defRPr>
            </a:pPr>
            <a:r>
              <a:rPr lang="en-US" sz="1920" dirty="0"/>
              <a:t>x(t) </a:t>
            </a:r>
          </a:p>
        </p:txBody>
      </p:sp>
      <p:cxnSp>
        <p:nvCxnSpPr>
          <p:cNvPr id="18" name="Straight Connector 17"/>
          <p:cNvCxnSpPr/>
          <p:nvPr/>
        </p:nvCxnSpPr>
        <p:spPr>
          <a:xfrm>
            <a:off x="6934200" y="3641725"/>
            <a:ext cx="2895600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" name="Freeform 18"/>
          <p:cNvSpPr/>
          <p:nvPr/>
        </p:nvSpPr>
        <p:spPr>
          <a:xfrm>
            <a:off x="6953250" y="2095500"/>
            <a:ext cx="2762250" cy="1393825"/>
          </a:xfrm>
          <a:custGeom>
            <a:avLst/>
            <a:gdLst>
              <a:gd name="connsiteX0" fmla="*/ 0 w 2762250"/>
              <a:gd name="connsiteY0" fmla="*/ 1393825 h 1393825"/>
              <a:gd name="connsiteX1" fmla="*/ 114300 w 2762250"/>
              <a:gd name="connsiteY1" fmla="*/ 1222375 h 1393825"/>
              <a:gd name="connsiteX2" fmla="*/ 476250 w 2762250"/>
              <a:gd name="connsiteY2" fmla="*/ 612775 h 1393825"/>
              <a:gd name="connsiteX3" fmla="*/ 1066800 w 2762250"/>
              <a:gd name="connsiteY3" fmla="*/ 841375 h 1393825"/>
              <a:gd name="connsiteX4" fmla="*/ 1390650 w 2762250"/>
              <a:gd name="connsiteY4" fmla="*/ 307975 h 1393825"/>
              <a:gd name="connsiteX5" fmla="*/ 1657350 w 2762250"/>
              <a:gd name="connsiteY5" fmla="*/ 41275 h 1393825"/>
              <a:gd name="connsiteX6" fmla="*/ 1905000 w 2762250"/>
              <a:gd name="connsiteY6" fmla="*/ 60325 h 1393825"/>
              <a:gd name="connsiteX7" fmla="*/ 2038350 w 2762250"/>
              <a:gd name="connsiteY7" fmla="*/ 155575 h 1393825"/>
              <a:gd name="connsiteX8" fmla="*/ 2152650 w 2762250"/>
              <a:gd name="connsiteY8" fmla="*/ 403225 h 1393825"/>
              <a:gd name="connsiteX9" fmla="*/ 2171700 w 2762250"/>
              <a:gd name="connsiteY9" fmla="*/ 479425 h 1393825"/>
              <a:gd name="connsiteX10" fmla="*/ 2228850 w 2762250"/>
              <a:gd name="connsiteY10" fmla="*/ 650875 h 1393825"/>
              <a:gd name="connsiteX11" fmla="*/ 2305050 w 2762250"/>
              <a:gd name="connsiteY11" fmla="*/ 784225 h 1393825"/>
              <a:gd name="connsiteX12" fmla="*/ 2381250 w 2762250"/>
              <a:gd name="connsiteY12" fmla="*/ 898525 h 1393825"/>
              <a:gd name="connsiteX13" fmla="*/ 2438400 w 2762250"/>
              <a:gd name="connsiteY13" fmla="*/ 993775 h 1393825"/>
              <a:gd name="connsiteX14" fmla="*/ 2667000 w 2762250"/>
              <a:gd name="connsiteY14" fmla="*/ 1184275 h 1393825"/>
              <a:gd name="connsiteX15" fmla="*/ 2743200 w 2762250"/>
              <a:gd name="connsiteY15" fmla="*/ 1241425 h 1393825"/>
              <a:gd name="connsiteX16" fmla="*/ 2762250 w 2762250"/>
              <a:gd name="connsiteY16" fmla="*/ 1260475 h 139382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2762250" h="1393825">
                <a:moveTo>
                  <a:pt x="0" y="1393825"/>
                </a:moveTo>
                <a:cubicBezTo>
                  <a:pt x="17462" y="1373187"/>
                  <a:pt x="34925" y="1352550"/>
                  <a:pt x="114300" y="1222375"/>
                </a:cubicBezTo>
                <a:cubicBezTo>
                  <a:pt x="193675" y="1092200"/>
                  <a:pt x="317500" y="676275"/>
                  <a:pt x="476250" y="612775"/>
                </a:cubicBezTo>
                <a:cubicBezTo>
                  <a:pt x="635000" y="549275"/>
                  <a:pt x="914400" y="892175"/>
                  <a:pt x="1066800" y="841375"/>
                </a:cubicBezTo>
                <a:cubicBezTo>
                  <a:pt x="1219200" y="790575"/>
                  <a:pt x="1292225" y="441325"/>
                  <a:pt x="1390650" y="307975"/>
                </a:cubicBezTo>
                <a:cubicBezTo>
                  <a:pt x="1489075" y="174625"/>
                  <a:pt x="1571625" y="82550"/>
                  <a:pt x="1657350" y="41275"/>
                </a:cubicBezTo>
                <a:cubicBezTo>
                  <a:pt x="1743075" y="0"/>
                  <a:pt x="1841500" y="41275"/>
                  <a:pt x="1905000" y="60325"/>
                </a:cubicBezTo>
                <a:cubicBezTo>
                  <a:pt x="1968500" y="79375"/>
                  <a:pt x="1997075" y="98425"/>
                  <a:pt x="2038350" y="155575"/>
                </a:cubicBezTo>
                <a:cubicBezTo>
                  <a:pt x="2079625" y="212725"/>
                  <a:pt x="2130425" y="349250"/>
                  <a:pt x="2152650" y="403225"/>
                </a:cubicBezTo>
                <a:cubicBezTo>
                  <a:pt x="2174875" y="457200"/>
                  <a:pt x="2159000" y="438150"/>
                  <a:pt x="2171700" y="479425"/>
                </a:cubicBezTo>
                <a:cubicBezTo>
                  <a:pt x="2184400" y="520700"/>
                  <a:pt x="2206625" y="600075"/>
                  <a:pt x="2228850" y="650875"/>
                </a:cubicBezTo>
                <a:cubicBezTo>
                  <a:pt x="2251075" y="701675"/>
                  <a:pt x="2279650" y="742950"/>
                  <a:pt x="2305050" y="784225"/>
                </a:cubicBezTo>
                <a:cubicBezTo>
                  <a:pt x="2330450" y="825500"/>
                  <a:pt x="2359025" y="863600"/>
                  <a:pt x="2381250" y="898525"/>
                </a:cubicBezTo>
                <a:cubicBezTo>
                  <a:pt x="2403475" y="933450"/>
                  <a:pt x="2390775" y="946150"/>
                  <a:pt x="2438400" y="993775"/>
                </a:cubicBezTo>
                <a:cubicBezTo>
                  <a:pt x="2486025" y="1041400"/>
                  <a:pt x="2616200" y="1143000"/>
                  <a:pt x="2667000" y="1184275"/>
                </a:cubicBezTo>
                <a:cubicBezTo>
                  <a:pt x="2717800" y="1225550"/>
                  <a:pt x="2727325" y="1228725"/>
                  <a:pt x="2743200" y="1241425"/>
                </a:cubicBezTo>
                <a:cubicBezTo>
                  <a:pt x="2759075" y="1254125"/>
                  <a:pt x="2760662" y="1257300"/>
                  <a:pt x="2762250" y="1260475"/>
                </a:cubicBezTo>
              </a:path>
            </a:pathLst>
          </a:cu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22" name="Straight Connector 21"/>
          <p:cNvCxnSpPr/>
          <p:nvPr/>
        </p:nvCxnSpPr>
        <p:spPr>
          <a:xfrm rot="5400000">
            <a:off x="6324600" y="3108325"/>
            <a:ext cx="1828800" cy="0"/>
          </a:xfrm>
          <a:prstGeom prst="line">
            <a:avLst/>
          </a:prstGeom>
          <a:ln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Straight Connector 22"/>
          <p:cNvCxnSpPr/>
          <p:nvPr/>
        </p:nvCxnSpPr>
        <p:spPr>
          <a:xfrm rot="5400000">
            <a:off x="6705600" y="3108325"/>
            <a:ext cx="1828800" cy="0"/>
          </a:xfrm>
          <a:prstGeom prst="line">
            <a:avLst/>
          </a:prstGeom>
          <a:ln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Straight Connector 23"/>
          <p:cNvCxnSpPr/>
          <p:nvPr/>
        </p:nvCxnSpPr>
        <p:spPr>
          <a:xfrm rot="5400000">
            <a:off x="7086600" y="3108325"/>
            <a:ext cx="1828800" cy="0"/>
          </a:xfrm>
          <a:prstGeom prst="line">
            <a:avLst/>
          </a:prstGeom>
          <a:ln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Straight Connector 24"/>
          <p:cNvCxnSpPr/>
          <p:nvPr/>
        </p:nvCxnSpPr>
        <p:spPr>
          <a:xfrm rot="5400000">
            <a:off x="7315200" y="3032125"/>
            <a:ext cx="2133600" cy="0"/>
          </a:xfrm>
          <a:prstGeom prst="line">
            <a:avLst/>
          </a:prstGeom>
          <a:ln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Straight Connector 25"/>
          <p:cNvCxnSpPr/>
          <p:nvPr/>
        </p:nvCxnSpPr>
        <p:spPr>
          <a:xfrm rot="5400000">
            <a:off x="7696200" y="2955925"/>
            <a:ext cx="2133600" cy="0"/>
          </a:xfrm>
          <a:prstGeom prst="line">
            <a:avLst/>
          </a:prstGeom>
          <a:ln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Straight Connector 26"/>
          <p:cNvCxnSpPr/>
          <p:nvPr/>
        </p:nvCxnSpPr>
        <p:spPr>
          <a:xfrm rot="5400000">
            <a:off x="8077200" y="2955925"/>
            <a:ext cx="2133600" cy="0"/>
          </a:xfrm>
          <a:prstGeom prst="line">
            <a:avLst/>
          </a:prstGeom>
          <a:ln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" name="Straight Connector 27"/>
          <p:cNvCxnSpPr/>
          <p:nvPr/>
        </p:nvCxnSpPr>
        <p:spPr>
          <a:xfrm rot="5400000">
            <a:off x="8610600" y="3108325"/>
            <a:ext cx="1828800" cy="0"/>
          </a:xfrm>
          <a:prstGeom prst="line">
            <a:avLst/>
          </a:prstGeom>
          <a:ln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5" name="Straight Connector 34"/>
          <p:cNvCxnSpPr/>
          <p:nvPr/>
        </p:nvCxnSpPr>
        <p:spPr>
          <a:xfrm>
            <a:off x="7239000" y="2955925"/>
            <a:ext cx="381000" cy="0"/>
          </a:xfrm>
          <a:prstGeom prst="line">
            <a:avLst/>
          </a:prstGeom>
          <a:ln w="127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7" name="Straight Connector 36"/>
          <p:cNvCxnSpPr/>
          <p:nvPr/>
        </p:nvCxnSpPr>
        <p:spPr>
          <a:xfrm>
            <a:off x="7620000" y="2727325"/>
            <a:ext cx="381000" cy="0"/>
          </a:xfrm>
          <a:prstGeom prst="line">
            <a:avLst/>
          </a:prstGeom>
          <a:ln w="127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1" name="Straight Connector 40"/>
          <p:cNvCxnSpPr/>
          <p:nvPr/>
        </p:nvCxnSpPr>
        <p:spPr>
          <a:xfrm>
            <a:off x="8001000" y="2955925"/>
            <a:ext cx="381000" cy="0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3" name="Straight Connector 42"/>
          <p:cNvCxnSpPr/>
          <p:nvPr/>
        </p:nvCxnSpPr>
        <p:spPr>
          <a:xfrm>
            <a:off x="8382000" y="2346325"/>
            <a:ext cx="381000" cy="0"/>
          </a:xfrm>
          <a:prstGeom prst="line">
            <a:avLst/>
          </a:prstGeom>
          <a:ln w="127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4" name="Straight Connector 43"/>
          <p:cNvCxnSpPr/>
          <p:nvPr/>
        </p:nvCxnSpPr>
        <p:spPr>
          <a:xfrm>
            <a:off x="8763000" y="2117725"/>
            <a:ext cx="381000" cy="0"/>
          </a:xfrm>
          <a:prstGeom prst="line">
            <a:avLst/>
          </a:prstGeom>
          <a:ln w="127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5" name="Straight Connector 44"/>
          <p:cNvCxnSpPr/>
          <p:nvPr/>
        </p:nvCxnSpPr>
        <p:spPr>
          <a:xfrm>
            <a:off x="9144000" y="2727325"/>
            <a:ext cx="381000" cy="0"/>
          </a:xfrm>
          <a:prstGeom prst="line">
            <a:avLst/>
          </a:prstGeom>
          <a:ln w="127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6" name="Straight Connector 45"/>
          <p:cNvCxnSpPr/>
          <p:nvPr/>
        </p:nvCxnSpPr>
        <p:spPr>
          <a:xfrm>
            <a:off x="9525000" y="3184525"/>
            <a:ext cx="381000" cy="0"/>
          </a:xfrm>
          <a:prstGeom prst="line">
            <a:avLst/>
          </a:prstGeom>
          <a:ln w="127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1" name="Straight Connector 50"/>
          <p:cNvCxnSpPr/>
          <p:nvPr/>
        </p:nvCxnSpPr>
        <p:spPr>
          <a:xfrm rot="5400000">
            <a:off x="7505700" y="2841625"/>
            <a:ext cx="228600" cy="0"/>
          </a:xfrm>
          <a:prstGeom prst="line">
            <a:avLst/>
          </a:prstGeom>
          <a:ln w="127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4" name="Straight Connector 53"/>
          <p:cNvCxnSpPr/>
          <p:nvPr/>
        </p:nvCxnSpPr>
        <p:spPr>
          <a:xfrm rot="5400000">
            <a:off x="7886700" y="2841625"/>
            <a:ext cx="228600" cy="0"/>
          </a:xfrm>
          <a:prstGeom prst="line">
            <a:avLst/>
          </a:prstGeom>
          <a:ln w="127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9" name="Straight Connector 58"/>
          <p:cNvCxnSpPr/>
          <p:nvPr/>
        </p:nvCxnSpPr>
        <p:spPr>
          <a:xfrm rot="5400000">
            <a:off x="8039100" y="2613025"/>
            <a:ext cx="685800" cy="0"/>
          </a:xfrm>
          <a:prstGeom prst="line">
            <a:avLst/>
          </a:prstGeom>
          <a:ln w="127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3" name="Straight Connector 62"/>
          <p:cNvCxnSpPr/>
          <p:nvPr/>
        </p:nvCxnSpPr>
        <p:spPr>
          <a:xfrm rot="5400000">
            <a:off x="8648700" y="2232025"/>
            <a:ext cx="228600" cy="0"/>
          </a:xfrm>
          <a:prstGeom prst="line">
            <a:avLst/>
          </a:prstGeom>
          <a:ln w="127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0" name="Straight Connector 69"/>
          <p:cNvCxnSpPr>
            <a:cxnSpLocks/>
          </p:cNvCxnSpPr>
          <p:nvPr/>
        </p:nvCxnSpPr>
        <p:spPr>
          <a:xfrm rot="5400000">
            <a:off x="8801100" y="2460625"/>
            <a:ext cx="685800" cy="0"/>
          </a:xfrm>
          <a:prstGeom prst="line">
            <a:avLst/>
          </a:prstGeom>
          <a:ln w="127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1" name="Straight Connector 70"/>
          <p:cNvCxnSpPr>
            <a:cxnSpLocks/>
          </p:cNvCxnSpPr>
          <p:nvPr/>
        </p:nvCxnSpPr>
        <p:spPr>
          <a:xfrm>
            <a:off x="9525000" y="2727325"/>
            <a:ext cx="0" cy="457200"/>
          </a:xfrm>
          <a:prstGeom prst="line">
            <a:avLst/>
          </a:prstGeom>
          <a:ln w="127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3" name="TextBox 72"/>
          <p:cNvSpPr txBox="1"/>
          <p:nvPr/>
        </p:nvSpPr>
        <p:spPr>
          <a:xfrm>
            <a:off x="8240215" y="4022725"/>
            <a:ext cx="881973" cy="461665"/>
          </a:xfrm>
          <a:prstGeom prst="rect">
            <a:avLst/>
          </a:prstGeom>
          <a:noFill/>
        </p:spPr>
        <p:txBody>
          <a:bodyPr wrap="none" rtlCol="0" lIns="0" rIns="0" tIns="0" bIns="0">
            <a:spAutoFit/>
          </a:bodyPr>
          <a:lstStyle/>
          <a:p>
            <a:pPr>
              <a:defRPr sz="1920">
                <a:latin typeface="Arial"/>
              </a:defRPr>
            </a:pPr>
            <a:r>
              <a:rPr lang="en-US" sz="1920" dirty="0"/>
              <a:t>x   (t) </a:t>
            </a:r>
          </a:p>
        </p:txBody>
      </p:sp>
      <p:sp>
        <p:nvSpPr>
          <p:cNvPr id="74" name="TextBox 73"/>
          <p:cNvSpPr txBox="1"/>
          <p:nvPr/>
        </p:nvSpPr>
        <p:spPr>
          <a:xfrm>
            <a:off x="8382000" y="4251325"/>
            <a:ext cx="301686" cy="369332"/>
          </a:xfrm>
          <a:prstGeom prst="rect">
            <a:avLst/>
          </a:prstGeom>
          <a:noFill/>
        </p:spPr>
        <p:txBody>
          <a:bodyPr wrap="none" rtlCol="0" lIns="0" rIns="0" tIns="0" bIns="0">
            <a:spAutoFit/>
          </a:bodyPr>
          <a:lstStyle/>
          <a:p>
            <a:pPr>
              <a:defRPr sz="1800">
                <a:latin typeface="Arial"/>
              </a:defRPr>
            </a:pPr>
            <a:r>
              <a:rPr lang="en-US" dirty="0"/>
              <a:t>0</a:t>
            </a:r>
          </a:p>
        </p:txBody>
      </p:sp>
      <p:sp>
        <p:nvSpPr>
          <p:cNvPr id="75" name="Oval 74"/>
          <p:cNvSpPr/>
          <p:nvPr/>
        </p:nvSpPr>
        <p:spPr>
          <a:xfrm>
            <a:off x="3581400" y="5318125"/>
            <a:ext cx="685800" cy="685800"/>
          </a:xfrm>
          <a:prstGeom prst="ellipse">
            <a:avLst/>
          </a:prstGeom>
          <a:noFill/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6" name="TextBox 75"/>
          <p:cNvSpPr txBox="1"/>
          <p:nvPr/>
        </p:nvSpPr>
        <p:spPr>
          <a:xfrm>
            <a:off x="3809908" y="5470525"/>
            <a:ext cx="304892" cy="369332"/>
          </a:xfrm>
          <a:prstGeom prst="rect">
            <a:avLst/>
          </a:prstGeom>
          <a:noFill/>
        </p:spPr>
        <p:txBody>
          <a:bodyPr wrap="none" rtlCol="0" lIns="0" rIns="0" tIns="0" bIns="0">
            <a:spAutoFit/>
          </a:bodyPr>
          <a:lstStyle/>
          <a:p>
            <a:pPr>
              <a:defRPr sz="1800">
                <a:latin typeface="Arial"/>
              </a:defRPr>
            </a:pPr>
            <a:r>
              <a:rPr lang="en-US" dirty="0"/>
              <a:t>X</a:t>
            </a:r>
          </a:p>
        </p:txBody>
      </p:sp>
      <p:cxnSp>
        <p:nvCxnSpPr>
          <p:cNvPr id="82" name="Straight Arrow Connector 81"/>
          <p:cNvCxnSpPr/>
          <p:nvPr/>
        </p:nvCxnSpPr>
        <p:spPr>
          <a:xfrm>
            <a:off x="2667000" y="5622925"/>
            <a:ext cx="914400" cy="1588"/>
          </a:xfrm>
          <a:prstGeom prst="straightConnector1">
            <a:avLst/>
          </a:prstGeom>
          <a:ln w="1905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4" name="Straight Arrow Connector 83"/>
          <p:cNvCxnSpPr/>
          <p:nvPr/>
        </p:nvCxnSpPr>
        <p:spPr>
          <a:xfrm rot="5400000">
            <a:off x="3618706" y="4974431"/>
            <a:ext cx="685800" cy="1588"/>
          </a:xfrm>
          <a:prstGeom prst="straightConnector1">
            <a:avLst/>
          </a:prstGeom>
          <a:ln w="1905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5" name="TextBox 84"/>
          <p:cNvSpPr txBox="1"/>
          <p:nvPr/>
        </p:nvSpPr>
        <p:spPr>
          <a:xfrm>
            <a:off x="2667000" y="5085060"/>
            <a:ext cx="675185" cy="461665"/>
          </a:xfrm>
          <a:prstGeom prst="rect">
            <a:avLst/>
          </a:prstGeom>
          <a:noFill/>
        </p:spPr>
        <p:txBody>
          <a:bodyPr wrap="none" rtlCol="0" lIns="0" rIns="0" tIns="0" bIns="0">
            <a:spAutoFit/>
          </a:bodyPr>
          <a:lstStyle/>
          <a:p>
            <a:pPr>
              <a:defRPr sz="1920">
                <a:latin typeface="Arial"/>
              </a:defRPr>
            </a:pPr>
            <a:r>
              <a:rPr lang="en-US" sz="1920" dirty="0"/>
              <a:t>x(t) </a:t>
            </a:r>
          </a:p>
        </p:txBody>
      </p:sp>
      <p:sp>
        <p:nvSpPr>
          <p:cNvPr id="86" name="TextBox 85"/>
          <p:cNvSpPr txBox="1"/>
          <p:nvPr/>
        </p:nvSpPr>
        <p:spPr>
          <a:xfrm>
            <a:off x="4089290" y="4403725"/>
            <a:ext cx="603050" cy="461665"/>
          </a:xfrm>
          <a:prstGeom prst="rect">
            <a:avLst/>
          </a:prstGeom>
          <a:noFill/>
        </p:spPr>
        <p:txBody>
          <a:bodyPr wrap="none" rtlCol="0" lIns="0" rIns="0" tIns="0" bIns="0">
            <a:spAutoFit/>
          </a:bodyPr>
          <a:lstStyle/>
          <a:p>
            <a:pPr>
              <a:defRPr sz="1920">
                <a:latin typeface="Arial"/>
              </a:defRPr>
            </a:pPr>
            <a:r>
              <a:rPr lang="en-US" sz="1920" dirty="0"/>
              <a:t>c(t)</a:t>
            </a:r>
          </a:p>
        </p:txBody>
      </p:sp>
      <p:sp>
        <p:nvSpPr>
          <p:cNvPr id="87" name="Rectangle 86"/>
          <p:cNvSpPr/>
          <p:nvPr/>
        </p:nvSpPr>
        <p:spPr>
          <a:xfrm>
            <a:off x="5181600" y="5165725"/>
            <a:ext cx="2514600" cy="914400"/>
          </a:xfrm>
          <a:prstGeom prst="rect">
            <a:avLst/>
          </a:prstGeom>
          <a:noFill/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8" name="TextBox 87"/>
          <p:cNvSpPr txBox="1"/>
          <p:nvPr/>
        </p:nvSpPr>
        <p:spPr>
          <a:xfrm>
            <a:off x="5181600" y="5394325"/>
            <a:ext cx="2590800" cy="461665"/>
          </a:xfrm>
          <a:prstGeom prst="rect">
            <a:avLst/>
          </a:prstGeom>
          <a:noFill/>
        </p:spPr>
        <p:txBody>
          <a:bodyPr wrap="square" rtlCol="0" lIns="0" rIns="0" tIns="0" bIns="0">
            <a:spAutoFit/>
          </a:bodyPr>
          <a:lstStyle/>
          <a:p>
            <a:pPr>
              <a:defRPr sz="1920">
                <a:latin typeface="Arial"/>
              </a:defRPr>
            </a:pPr>
            <a:r>
              <a:rPr lang="en-US" sz="1920" dirty="0"/>
              <a:t>Hold for T seconds</a:t>
            </a:r>
          </a:p>
        </p:txBody>
      </p:sp>
      <p:cxnSp>
        <p:nvCxnSpPr>
          <p:cNvPr id="89" name="Straight Arrow Connector 88"/>
          <p:cNvCxnSpPr/>
          <p:nvPr/>
        </p:nvCxnSpPr>
        <p:spPr>
          <a:xfrm>
            <a:off x="4267200" y="5622925"/>
            <a:ext cx="914400" cy="1588"/>
          </a:xfrm>
          <a:prstGeom prst="straightConnector1">
            <a:avLst/>
          </a:prstGeom>
          <a:ln w="1905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1" name="Straight Arrow Connector 90"/>
          <p:cNvCxnSpPr/>
          <p:nvPr/>
        </p:nvCxnSpPr>
        <p:spPr>
          <a:xfrm>
            <a:off x="7696200" y="5622925"/>
            <a:ext cx="914400" cy="1588"/>
          </a:xfrm>
          <a:prstGeom prst="straightConnector1">
            <a:avLst/>
          </a:prstGeom>
          <a:ln w="1905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2" name="TextBox 91"/>
          <p:cNvSpPr txBox="1"/>
          <p:nvPr/>
        </p:nvSpPr>
        <p:spPr>
          <a:xfrm>
            <a:off x="7772400" y="5013325"/>
            <a:ext cx="881973" cy="461665"/>
          </a:xfrm>
          <a:prstGeom prst="rect">
            <a:avLst/>
          </a:prstGeom>
          <a:noFill/>
        </p:spPr>
        <p:txBody>
          <a:bodyPr wrap="none" rtlCol="0" lIns="0" rIns="0" tIns="0" bIns="0">
            <a:spAutoFit/>
          </a:bodyPr>
          <a:lstStyle/>
          <a:p>
            <a:pPr>
              <a:defRPr sz="1920">
                <a:latin typeface="Arial"/>
              </a:defRPr>
            </a:pPr>
            <a:r>
              <a:rPr lang="en-US" sz="1920" dirty="0"/>
              <a:t>x   (t) </a:t>
            </a:r>
          </a:p>
        </p:txBody>
      </p:sp>
      <p:sp>
        <p:nvSpPr>
          <p:cNvPr id="93" name="TextBox 92"/>
          <p:cNvSpPr txBox="1"/>
          <p:nvPr/>
        </p:nvSpPr>
        <p:spPr>
          <a:xfrm>
            <a:off x="7927914" y="5241925"/>
            <a:ext cx="301686" cy="369332"/>
          </a:xfrm>
          <a:prstGeom prst="rect">
            <a:avLst/>
          </a:prstGeom>
          <a:noFill/>
        </p:spPr>
        <p:txBody>
          <a:bodyPr wrap="none" rtlCol="0" lIns="0" rIns="0" tIns="0" bIns="0">
            <a:spAutoFit/>
          </a:bodyPr>
          <a:lstStyle/>
          <a:p>
            <a:pPr>
              <a:defRPr sz="1800">
                <a:latin typeface="Arial"/>
              </a:defRPr>
            </a:pPr>
            <a:r>
              <a:rPr lang="en-US" dirty="0"/>
              <a:t>0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Sp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" name="WVU lesson title">
            <a:extLst>
              <a:ext uri="{FF2B5EF4-FFF2-40B4-BE49-F238E27FC236}">
                <a16:creationId xmlns:a16="http://schemas.microsoft.com/office/drawing/2014/main" id="{33E7DC27-A5F9-47F9-A216-713460D598E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600" y="971550"/>
            <a:ext cx="10972800" cy="8763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>
            <a:noAutofit/>
          </a:bodyPr>
          <a:lstStyle>
            <a:lvl1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1pPr>
            <a:lvl2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2pPr>
            <a:lvl3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3pPr>
            <a:lvl4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4pPr>
            <a:lvl5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5pPr>
            <a:lvl6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6pPr>
            <a:lvl7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7pPr>
            <a:lvl8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8pPr>
            <a:lvl9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9pPr>
          </a:lstStyle>
          <a:p>
            <a:r>
              <a:rPr lang="en-US" sz="3300" b="1">
                <a:solidFill>
                  <a:srgbClr val="002855"/>
                </a:solidFill>
                <a:latin typeface="Arial"/>
              </a:rPr>
              <a:t>Aliasing</a:t>
            </a:r>
          </a:p>
        </p:txBody>
      </p:sp>
      <p:sp>
        <p:nvSpPr>
          <p:cNvPr id="6" name="Text Placeholder 5"/>
          <p:cNvSpPr>
            <a:spLocks noGrp="1"/>
          </p:cNvSpPr>
          <p:nvPr/>
        </p:nvSpPr>
        <p:spPr>
          <a:xfrm>
            <a:off x="3104965" y="3415100"/>
            <a:ext cx="3412044" cy="1913360"/>
          </a:xfrm>
        </p:spPr>
        <p:txBody>
          <a:bodyPr vert="horz" lIns="67042" tIns="33521" rIns="67042" bIns="33521" rtlCol="0">
            <a:normAutofit/>
          </a:bodyPr>
          <a:lstStyle/>
          <a:p>
            <a:pPr indent="-228600">
              <a:buSzPct val="100000"/>
              <a:lnSpc>
                <a:spcPct val="90000"/>
              </a:lnSpc>
              <a:buFont typeface="Arial" panose="020B0604020202020204" pitchFamily="34" charset="0"/>
              <a:buChar char="•"/>
              <a:defRPr sz="1232">
                <a:latin typeface="Arial"/>
              </a:defRPr>
            </a:pPr>
            <a:r>
              <a:rPr lang="en-US" sz="1232"/>
              <a:t>Left panel: Properly Sampled image of brick wall (493-by-599)  </a:t>
            </a:r>
          </a:p>
          <a:p>
            <a:pPr indent="-228600">
              <a:buSzPct val="100000"/>
              <a:lnSpc>
                <a:spcPct val="90000"/>
              </a:lnSpc>
              <a:buFont typeface="Arial" panose="020B0604020202020204" pitchFamily="34" charset="0"/>
              <a:buChar char="•"/>
              <a:defRPr sz="1232">
                <a:latin typeface="Arial"/>
              </a:defRPr>
            </a:pPr>
            <a:endParaRPr lang="en-US" sz="1232"/>
          </a:p>
          <a:p>
            <a:pPr indent="-228600">
              <a:buSzPct val="100000"/>
              <a:lnSpc>
                <a:spcPct val="90000"/>
              </a:lnSpc>
              <a:buFont typeface="Arial" panose="020B0604020202020204" pitchFamily="34" charset="0"/>
              <a:buChar char="•"/>
              <a:defRPr sz="1232">
                <a:latin typeface="Arial"/>
              </a:defRPr>
            </a:pPr>
            <a:r>
              <a:rPr lang="en-US" sz="1232"/>
              <a:t>Right panel: Spatial aliasing in the form of a </a:t>
            </a:r>
            <a:r>
              <a:rPr lang="en-US" sz="1232">
                <a:hlinkClick r:id="rId2" action="ppaction://hlinkfile" tooltip="Moiré pattern"/>
              </a:rPr>
              <a:t>Moiré pattern</a:t>
            </a:r>
            <a:r>
              <a:rPr lang="en-US" sz="1232"/>
              <a:t> (205-by-250) </a:t>
            </a:r>
          </a:p>
          <a:p>
            <a:pPr indent="-228600">
              <a:buSzPct val="100000"/>
              <a:lnSpc>
                <a:spcPct val="90000"/>
              </a:lnSpc>
              <a:buFont typeface="Arial" panose="020B0604020202020204" pitchFamily="34" charset="0"/>
              <a:buChar char="•"/>
              <a:defRPr sz="1232">
                <a:latin typeface="Arial"/>
              </a:defRPr>
            </a:pPr>
            <a:endParaRPr lang="en-US" sz="1232"/>
          </a:p>
          <a:p>
            <a:pPr indent="-228600">
              <a:buSzPct val="100000"/>
              <a:lnSpc>
                <a:spcPct val="90000"/>
              </a:lnSpc>
              <a:buFont typeface="Arial" panose="020B0604020202020204" pitchFamily="34" charset="0"/>
              <a:buChar char="•"/>
              <a:defRPr sz="1232">
                <a:latin typeface="Arial"/>
              </a:defRPr>
            </a:pPr>
            <a:r>
              <a:rPr lang="en-US" sz="1232"/>
              <a:t>http://en.wikipedia.org/wiki/Aliasing</a:t>
            </a:r>
          </a:p>
          <a:p>
            <a:pPr indent="-228600">
              <a:buSzPct val="100000"/>
              <a:lnSpc>
                <a:spcPct val="90000"/>
              </a:lnSpc>
              <a:buFont typeface="Arial" panose="020B0604020202020204" pitchFamily="34" charset="0"/>
              <a:buChar char="•"/>
              <a:defRPr sz="1232">
                <a:latin typeface="Arial"/>
              </a:defRPr>
            </a:pPr>
            <a:endParaRPr lang="en-US" sz="1232"/>
          </a:p>
          <a:p>
            <a:pPr indent="-228600">
              <a:buSzPct val="100000"/>
              <a:lnSpc>
                <a:spcPct val="90000"/>
              </a:lnSpc>
              <a:buFont typeface="Arial" panose="020B0604020202020204" pitchFamily="34" charset="0"/>
              <a:buChar char="•"/>
              <a:defRPr sz="1232">
                <a:latin typeface="Arial"/>
              </a:defRPr>
            </a:pPr>
            <a:endParaRPr lang="en-US" sz="1232"/>
          </a:p>
        </p:txBody>
      </p:sp>
      <p:pic>
        <p:nvPicPr>
          <p:cNvPr id="9" name="Picture 8" descr="Moire_pattern_of_bricks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7122711" y="2095500"/>
            <a:ext cx="1964325" cy="2388237"/>
          </a:xfrm>
          <a:prstGeom prst="rect">
            <a:avLst/>
          </a:prstGeom>
        </p:spPr>
      </p:pic>
      <p:pic>
        <p:nvPicPr>
          <p:cNvPr id="8" name="Picture 7" descr="Moire_pattern_of_bricks_small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7619863" y="4885232"/>
            <a:ext cx="1044899" cy="1274268"/>
          </a:xfrm>
          <a:prstGeom prst="rect">
            <a:avLst/>
          </a:prstGeom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MasterSp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" name="WVU lesson title">
            <a:extLst>
              <a:ext uri="{FF2B5EF4-FFF2-40B4-BE49-F238E27FC236}">
                <a16:creationId xmlns:a16="http://schemas.microsoft.com/office/drawing/2014/main" id="{33E7DC27-A5F9-47F9-A216-713460D598E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600" y="971550"/>
            <a:ext cx="10972800" cy="8763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>
            <a:noAutofit/>
          </a:bodyPr>
          <a:lstStyle>
            <a:lvl1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1pPr>
            <a:lvl2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2pPr>
            <a:lvl3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3pPr>
            <a:lvl4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4pPr>
            <a:lvl5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5pPr>
            <a:lvl6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6pPr>
            <a:lvl7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7pPr>
            <a:lvl8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8pPr>
            <a:lvl9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9pPr>
          </a:lstStyle>
          <a:p>
            <a:r>
              <a:rPr lang="en-US" sz="3300" b="1">
                <a:solidFill>
                  <a:srgbClr val="002855"/>
                </a:solidFill>
                <a:latin typeface="Arial"/>
              </a:rPr>
              <a:t>Aliasing (another example)</a:t>
            </a:r>
          </a:p>
        </p:txBody>
      </p:sp>
      <p:pic>
        <p:nvPicPr>
          <p:cNvPr id="9" name="Picture 8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68651" y="2095500"/>
            <a:ext cx="3366463" cy="2191980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28248" y="3998122"/>
            <a:ext cx="3319464" cy="2161378"/>
          </a:xfrm>
          <a:prstGeom prst="rect">
            <a:avLst/>
          </a:prstGeom>
        </p:spPr>
      </p:pic>
      <p:sp>
        <p:nvSpPr>
          <p:cNvPr id="11" name="TextBox 10"/>
          <p:cNvSpPr txBox="1"/>
          <p:nvPr/>
        </p:nvSpPr>
        <p:spPr>
          <a:xfrm>
            <a:off x="6610473" y="2602866"/>
            <a:ext cx="2776297" cy="333009"/>
          </a:xfrm>
          <a:prstGeom prst="rect">
            <a:avLst/>
          </a:prstGeom>
          <a:noFill/>
        </p:spPr>
        <p:txBody>
          <a:bodyPr wrap="none" rtlCol="0" lIns="0" rIns="0" tIns="0" bIns="0">
            <a:spAutoFit/>
          </a:bodyPr>
          <a:lstStyle/>
          <a:p>
            <a:pPr>
              <a:defRPr sz="1332">
                <a:latin typeface="Arial"/>
              </a:defRPr>
            </a:pPr>
            <a:r>
              <a:rPr lang="en-US" sz="1332" dirty="0"/>
              <a:t>Aliasing due to </a:t>
            </a:r>
            <a:r>
              <a:rPr lang="en-US" sz="1332" dirty="0" err="1"/>
              <a:t>undersampling</a:t>
            </a:r>
            <a:endParaRPr lang="en-US" sz="1332" dirty="0"/>
          </a:p>
        </p:txBody>
      </p:sp>
      <p:sp>
        <p:nvSpPr>
          <p:cNvPr id="12" name="TextBox 11"/>
          <p:cNvSpPr txBox="1"/>
          <p:nvPr/>
        </p:nvSpPr>
        <p:spPr>
          <a:xfrm>
            <a:off x="2805230" y="5203115"/>
            <a:ext cx="3018156" cy="333009"/>
          </a:xfrm>
          <a:prstGeom prst="rect">
            <a:avLst/>
          </a:prstGeom>
          <a:noFill/>
        </p:spPr>
        <p:txBody>
          <a:bodyPr wrap="none" rtlCol="0" lIns="0" rIns="0" tIns="0" bIns="0">
            <a:spAutoFit/>
          </a:bodyPr>
          <a:lstStyle/>
          <a:p>
            <a:pPr>
              <a:defRPr sz="1332">
                <a:latin typeface="Arial"/>
              </a:defRPr>
            </a:pPr>
            <a:r>
              <a:rPr lang="en-US" sz="1332" dirty="0"/>
              <a:t>Application of anti-aliasing filter  </a:t>
            </a:r>
          </a:p>
        </p:txBody>
      </p:sp>
    </p:spTree>
    <p:extLst>
      <p:ext uri="{BB962C8B-B14F-4D97-AF65-F5344CB8AC3E}">
        <p14:creationId xmlns:p14="http://schemas.microsoft.com/office/powerpoint/2010/main" val="2784948312"/>
      </p:ext>
    </p:extLst>
  </p:cSld>
  <p:clrMapOvr>
    <a:masterClrMapping/>
  </p:clrMapOvr>
</p:sld>
</file>

<file path=ppt/theme/theme1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rial"/>
        <a:ea typeface="Arial"/>
        <a:cs typeface="Arial"/>
      </a:majorFont>
      <a:minorFont>
        <a:latin typeface="Arial"/>
        <a:ea typeface="Arial"/>
        <a:cs typeface="Arial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slides-ready.pptx" id="{6D5A5D80-B59F-47FE-A006-FBFC2926142F}" vid="{69CEE3E8-36C9-43B0-A0FB-27FA92D72A34}"/>
    </a:ext>
  </a:extLst>
</a:theme>
</file>

<file path=ppt/theme/theme2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rial"/>
        <a:ea typeface="Arial"/>
        <a:cs typeface="Arial"/>
      </a:majorFont>
      <a:minorFont>
        <a:latin typeface="Arial"/>
        <a:ea typeface="Arial"/>
        <a:cs typeface="Arial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250</TotalTime>
  <Words>439</Words>
  <Application>Microsoft Office PowerPoint</Application>
  <PresentationFormat>On-screen Show (4:3)</PresentationFormat>
  <Paragraphs>126</Paragraphs>
  <Slides>10</Slides>
  <Notes>2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4" baseType="lpstr">
      <vt:lpstr>Arial</vt:lpstr>
      <vt:lpstr>Calibri</vt:lpstr>
      <vt:lpstr>Cambria Math</vt:lpstr>
      <vt:lpstr>Office Theme</vt:lpstr>
      <vt:lpstr>Ideal Sampling</vt:lpstr>
      <vt:lpstr>Illustration</vt:lpstr>
      <vt:lpstr>Illustration</vt:lpstr>
      <vt:lpstr>FT of sampled signal</vt:lpstr>
      <vt:lpstr>Back to illustration</vt:lpstr>
      <vt:lpstr>Nyquist Sampling Theorem</vt:lpstr>
      <vt:lpstr>Nyquist Sampling Theorem</vt:lpstr>
      <vt:lpstr>Sampling with Zero-Order Hold </vt:lpstr>
      <vt:lpstr>PowerPoint Presentation</vt:lpstr>
      <vt:lpstr>Aliasing (another example)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Sampling (2018 edition)</dc:title>
  <dc:creator>WVU DSPIRA</dc:creator>
  <cp:lastModifiedBy>WVU DSPIRA</cp:lastModifiedBy>
  <cp:revision>34</cp:revision>
  <cp:lastPrinted>2013-04-05T12:53:11Z</cp:lastPrinted>
  <dcterms:created xsi:type="dcterms:W3CDTF">2006-08-16T00:00:00Z</dcterms:created>
  <dcterms:modified xsi:type="dcterms:W3CDTF">2018-07-11T22:08:17Z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0x01010016C36F108F9F92488C988DDF36346911</vt:lpwstr>
  </property>
</Properties>
</file>