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ustomXml/itemProps2.xml" ContentType="application/vnd.openxmlformats-officedocument.customXmlProperties+xml"/>
  <Override PartName="/ppt/customXml/itemProps1.xml" ContentType="application/vnd.openxmlformats-officedocument.customXmlProperties+xml"/>
  <Override PartName="/ppt/customXml/itemProps3.xml" ContentType="application/vnd.openxmlformats-officedocument.customXml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WvuMaster"/>
  </p:sldMasterIdLst>
  <p:notesMasterIdLst>
    <p:notesMasterId r:id="rId8"/>
  </p:notesMasterIdLst>
  <p:sldIdLst>
    <p:sldId id="257" r:id="rId2"/>
    <p:sldId id="258" r:id="rId3"/>
    <p:sldId id="259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customXml/item2.xml"/><Relationship Id="rIdWvuMaster" Type="http://schemas.openxmlformats.org/officeDocument/2006/relationships/slideMaster" Target="slideMasters/slideMaster1.xml"/></Relationships>
</file>

<file path=ppt/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ppt/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ppt/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ppt/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ppt/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ppt/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ppt/customXml/itemProps1.xml><?xml version="1.0" encoding="utf-8"?>
<ds:datastoreItem xmlns:ds="http://schemas.openxmlformats.org/officeDocument/2006/customXml" ds:itemID="{9DCE3C33-DA20-4137-8780-2DFB9D124B5F}"/>
</file>

<file path=ppt/customXml/itemProps2.xml><?xml version="1.0" encoding="utf-8"?>
<ds:datastoreItem xmlns:ds="http://schemas.openxmlformats.org/officeDocument/2006/customXml" ds:itemID="{EF52A612-AF78-47DD-B93F-797A255C919D}"/>
</file>

<file path=ppt/customXml/itemProps3.xml><?xml version="1.0" encoding="utf-8"?>
<ds:datastoreItem xmlns:ds="http://schemas.openxmlformats.org/officeDocument/2006/customXml" ds:itemID="{4DD8559E-0254-4CDB-A1BC-0C5BFDA8332E}"/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FD841-67A3-4220-A93B-4CD11B51FE21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32167-7446-4DC7-8FD3-BA93C2C62C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93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/ppt/slideLayouts/slideLayout5.xml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/ppt/slideLayouts/slideLayout5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/ppt/slideLayouts/slideLayout5.xml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/ppt/slideLayouts/slideLayout5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/ppt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Mixing = modulation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63105A-DA44-495B-9354-6A01C688DCA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09600" y="2095500"/>
                <a:ext cx="6096000" cy="4064000"/>
              </a:xfrm>
            </p:spPr>
            <p:txBody>
              <a:bodyPr anchor="t" lIns="0" rIns="0">
                <a:no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</a:rPr>
                  <a:t>A low pass signal (described by low frequencies) such as voice and video cannot be sent from New York to Seattle. </a:t>
                </a: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In fact, voice loses power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2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(you cannot hear me speaking if you are 30 meters away)</a:t>
                </a: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The fact that voice dissipates indicates that the environment (air) is resistant to low frequencies. </a:t>
                </a: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We can transmit voice as is, but we will need an antenna of size 10-100 km. 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63105A-DA44-495B-9354-6A01C688DC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240" y="3107513"/>
                <a:ext cx="4266116" cy="1816312"/>
              </a:xfrm>
              <a:blipFill>
                <a:blip r:embed="rId2"/>
                <a:stretch>
                  <a:fillRect l="-1179" t="-2185"/>
                </a:stretch>
              </a:blipFill>
            </p:spPr>
            <p:txBody>
              <a:bodyPr/>
              <a:lstStyle/>
              <a:p>
                <a:r>
                  <a:rPr lang="en-US" sz="2200">
                    <a:solidFill>
                      <a:srgbClr val="000000"/>
                    </a:solidFill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boat on a body of water with a city in the background&#10;&#10;Description generated with very high confidence">
            <a:extLst>
              <a:ext uri="{FF2B5EF4-FFF2-40B4-BE49-F238E27FC236}">
                <a16:creationId xmlns:a16="http://schemas.microsoft.com/office/drawing/2014/main" id="{7C2E1300-7685-4906-99B9-5DDB3AF21D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"/>
          <a:stretch/>
        </p:blipFill>
        <p:spPr>
          <a:xfrm>
            <a:off x="7115479" y="2095500"/>
            <a:ext cx="2779280" cy="1571695"/>
          </a:xfrm>
          <a:prstGeom prst="rect">
            <a:avLst/>
          </a:prstGeom>
        </p:spPr>
      </p:pic>
      <p:pic>
        <p:nvPicPr>
          <p:cNvPr id="7" name="Picture 6" descr="A view of a city with tall buildings in the background&#10;&#10;Description generated with very high confidence">
            <a:extLst>
              <a:ext uri="{FF2B5EF4-FFF2-40B4-BE49-F238E27FC236}">
                <a16:creationId xmlns:a16="http://schemas.microsoft.com/office/drawing/2014/main" id="{51CF666E-8AE4-49F5-BD63-2974CABF89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7" r="8674" b="1"/>
          <a:stretch/>
        </p:blipFill>
        <p:spPr>
          <a:xfrm>
            <a:off x="7115479" y="3829463"/>
            <a:ext cx="2779281" cy="233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3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to overcome the resistance of the air?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B0AFD-D58A-4575-B951-D1B39143E47C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4699000" cy="4064000"/>
          </a:xfrm>
        </p:spPr>
        <p:txBody>
          <a:bodyPr lIns="0" rIns="0" tIns="0" bIns="0" anchor="t">
            <a:noAutofit/>
          </a:bodyPr>
          <a:lstStyle/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Air (channel) acts as a band pass filter.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Voice, video, etc. are low pass signals. 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To pass voice over channel, we need to translate voice to medium frequency.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This is done through modulation (mixing).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8406AA-5682-47DE-A9E8-81B288B5C6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5" r="23417" b="2"/>
          <a:stretch/>
        </p:blipFill>
        <p:spPr>
          <a:xfrm>
            <a:off x="5773149" y="2095500"/>
            <a:ext cx="3741133" cy="4064000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6176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do we do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F40A7-C9F5-4568-80AB-D61B8BD5C9A6}"/>
              </a:ext>
            </a:extLst>
          </p:cNvPr>
          <p:cNvSpPr>
            <a:spLocks noGrp="1"/>
          </p:cNvSpPr>
          <p:nvPr/>
        </p:nvSpPr>
        <p:spPr>
          <a:xfrm>
            <a:off x="969264" y="2095500"/>
            <a:ext cx="5181600" cy="487807"/>
          </a:xfrm>
        </p:spPr>
        <p:txBody>
          <a:bodyPr lIns="0" rIns="0" tIns="0" bIns="0"/>
          <a:lstStyle/>
          <a:p>
            <a:pPr marL="0" indent="0">
              <a:buNone/>
              <a:defRPr sz="2240">
                <a:latin typeface="Arial"/>
              </a:defRPr>
            </a:pPr>
            <a:r>
              <a:rPr lang="en-US" dirty="0"/>
              <a:t>We want: </a:t>
            </a:r>
          </a:p>
          <a:p>
            <a:pPr>
              <a:defRPr sz="2240">
                <a:latin typeface="Arial"/>
              </a:defRPr>
            </a:pPr>
            <a:endParaRPr lang="en-US" dirty="0"/>
          </a:p>
          <a:p>
            <a:pPr>
              <a:defRPr sz="2240">
                <a:latin typeface="Arial"/>
              </a:defRPr>
            </a:pP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A5B734-C4B8-4719-B216-FA9A327DBD8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18032" y="3735958"/>
                <a:ext cx="10204704" cy="22866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Mathematically it is described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By duality property, the FT of the modulated signal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</a:rPr>
                  <a:t>Passes through environment!</a:t>
                </a: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A5B734-C4B8-4719-B216-FA9A327DBD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32" y="3735958"/>
                <a:ext cx="10204704" cy="2286699"/>
              </a:xfrm>
              <a:blipFill>
                <a:blip r:embed="rId2"/>
                <a:stretch>
                  <a:fillRect l="-1254" t="-3864" b="-3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CDFB9F7-F656-4DEF-9EBB-34F6B2281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427" y="2095500"/>
            <a:ext cx="7341770" cy="17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82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Demodulation (how to extract voice from modulated signal?)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4CBE9-CAD0-4F11-9E70-65072DD176F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973139" y="4965589"/>
                <a:ext cx="5203910" cy="1068971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en-US" sz="1061">
                    <a:solidFill>
                      <a:srgbClr val="000000"/>
                    </a:solidFill>
                  </a:rPr>
                  <a:t>Multiply the modulated signal by the same cosine function. </a:t>
                </a:r>
              </a:p>
              <a:p>
                <a:pPr marL="0"/>
                <a14:m>
                  <m:oMath xmlns:m="http://schemas.openxmlformats.org/officeDocument/2006/math">
                    <m:sSub>
                      <m:sSubPr>
                        <m:ctrlPr>
                          <a:rPr lang="en-US" sz="106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61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061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)×</m:t>
                    </m:r>
                    <m:r>
                      <m:rPr>
                        <m:sty m:val="p"/>
                      </m:rPr>
                      <a:rPr lang="en-US" sz="1061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⁡(2</m:t>
                    </m:r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b>
                      <m:sSubPr>
                        <m:ctrlPr>
                          <a:rPr lang="en-US" sz="1061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61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061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061">
                  <a:solidFill>
                    <a:srgbClr val="000000"/>
                  </a:solidFill>
                </a:endParaRPr>
              </a:p>
              <a:p>
                <a:r>
                  <a:rPr lang="en-US" sz="1061">
                    <a:solidFill>
                      <a:srgbClr val="000000"/>
                    </a:solidFill>
                  </a:rPr>
                  <a:t>Pass the result through a low pass filter (set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6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61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061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𝑐𝑢𝑡𝑜𝑓𝑓</m:t>
                        </m:r>
                      </m:sub>
                    </m:sSub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61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1061">
                    <a:solidFill>
                      <a:srgbClr val="000000"/>
                    </a:solidFill>
                  </a:rPr>
                  <a:t>)</a:t>
                </a:r>
              </a:p>
              <a:p>
                <a:r>
                  <a:rPr lang="en-US" sz="1061">
                    <a:solidFill>
                      <a:srgbClr val="000000"/>
                    </a:solidFill>
                  </a:rPr>
                  <a:t>Amplify the signal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4CBE9-CAD0-4F11-9E70-65072DD176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139" y="4965589"/>
                <a:ext cx="5203910" cy="1068971"/>
              </a:xfrm>
              <a:blipFill>
                <a:blip r:embed="rId2"/>
                <a:stretch>
                  <a:fillRect l="-457" t="-1667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80C1C622-0F04-4BE8-9DFB-D7E7EE69D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951" y="2095500"/>
            <a:ext cx="7810290" cy="2329619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272F12-AF86-441A-BC1B-C014BBBF8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86666" y="5446424"/>
            <a:ext cx="0" cy="713076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11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 random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7F0E8-ACD8-4C2D-A775-D4791E8CC6DD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6096000" cy="4064000"/>
          </a:xfrm>
        </p:spPr>
        <p:txBody>
          <a:bodyPr lIns="0" rIns="0" tIns="0" bIns="0" anchor="t">
            <a:noAutofit/>
          </a:bodyPr>
          <a:lstStyle/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Random experiment = outcome cannot be predicted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Example: Bow and arrows (2d target)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Outcomes and their probabilities = weights (how often do we observe an outcome?)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>
                <a:solidFill>
                  <a:srgbClr val="000000"/>
                </a:solidFill>
              </a:rPr>
              <a:t>Fit a 2D function into the point on the target and look at the slice – it is a Gaussian bell.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endParaRPr lang="en-US" sz="2200">
              <a:solidFill>
                <a:srgbClr val="000000"/>
              </a:solidFill>
            </a:endParaRPr>
          </a:p>
        </p:txBody>
      </p:sp>
      <p:pic>
        <p:nvPicPr>
          <p:cNvPr id="10" name="Picture 9" descr="A close up of a map&#10;&#10;Description generated with high confidence">
            <a:extLst>
              <a:ext uri="{FF2B5EF4-FFF2-40B4-BE49-F238E27FC236}">
                <a16:creationId xmlns:a16="http://schemas.microsoft.com/office/drawing/2014/main" id="{2C96D434-F6C1-4986-BDD3-4F075CE4D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288" y="2095500"/>
            <a:ext cx="2158772" cy="16244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F48D54-B5B9-4118-A535-367500944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773" y="3861407"/>
            <a:ext cx="2872616" cy="229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22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Gaussian probability density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595A3D-CBD8-49CF-8FB8-26EAF49F2C3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129662" y="2095500"/>
                <a:ext cx="9932676" cy="406400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The bell is mathematically described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are mean and variance of this random variable. </a:t>
                </a:r>
              </a:p>
              <a:p>
                <a:r>
                  <a:rPr lang="en-US" dirty="0"/>
                  <a:t>Noise due to a receiver (telescope or antenna) is Gaussian. </a:t>
                </a:r>
              </a:p>
              <a:p>
                <a:r>
                  <a:rPr lang="en-US" dirty="0"/>
                  <a:t>Its mean is zero.  </a:t>
                </a:r>
              </a:p>
              <a:p>
                <a:r>
                  <a:rPr lang="en-US" dirty="0"/>
                  <a:t>Its variance can be estimated by using multiple measurements of the noise: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595A3D-CBD8-49CF-8FB8-26EAF49F2C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662" y="2095500"/>
                <a:ext cx="9932676" cy="4064000"/>
              </a:xfrm>
              <a:blipFill>
                <a:blip r:embed="rId2"/>
                <a:stretch>
                  <a:fillRect l="-928" t="-2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57433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363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Tw Cen MT</vt:lpstr>
      <vt:lpstr>Office Theme</vt:lpstr>
      <vt:lpstr>Mixing = modulation</vt:lpstr>
      <vt:lpstr>How to overcome the resistance of the air?</vt:lpstr>
      <vt:lpstr>How do we do this?</vt:lpstr>
      <vt:lpstr>Demodulation (how to extract voice from modulated signal?) </vt:lpstr>
      <vt:lpstr>A random experiment</vt:lpstr>
      <vt:lpstr>Gaussian probability density function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Mixing and modulation (2018 edition)</dc:title>
  <dc:creator>Natalia Schmid</dc:creator>
  <cp:lastModifiedBy>WVU DSPIRA</cp:lastModifiedBy>
  <cp:revision>17</cp:revision>
  <dcterms:created xsi:type="dcterms:W3CDTF">2018-07-11T19:01:07Z</dcterms:created>
  <dcterms:modified xsi:type="dcterms:W3CDTF">2018-07-11T20:34:24Z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