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ustomXml/itemProps2.xml" ContentType="application/vnd.openxmlformats-officedocument.customXmlProperties+xml"/>
  <Override PartName="/ppt/customXml/itemProps1.xml" ContentType="application/vnd.openxmlformats-officedocument.customXmlProperties+xml"/>
  <Override PartName="/ppt/customXml/itemProps3.xml" ContentType="application/vnd.openxmlformats-officedocument.customXml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WvuMaster"/>
  </p:sldMasterIdLst>
  <p:notesMasterIdLst>
    <p:notesMasterId r:id="rId12"/>
  </p:notesMasterIdLst>
  <p:sldIdLst>
    <p:sldId id="257" r:id="rId2"/>
    <p:sldId id="258" r:id="rId3"/>
    <p:sldId id="259" r:id="rId4"/>
    <p:sldId id="265" r:id="rId5"/>
    <p:sldId id="260" r:id="rId6"/>
    <p:sldId id="263" r:id="rId7"/>
    <p:sldId id="266" r:id="rId8"/>
    <p:sldId id="264" r:id="rId9"/>
    <p:sldId id="268" r:id="rId10"/>
    <p:sldId id="25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23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Relationship Id="rIdWvuMaster" Type="http://schemas.openxmlformats.org/officeDocument/2006/relationships/slideMaster" Target="slideMasters/slideMaster1.xml"/></Relationships>
</file>

<file path=ppt/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ppt/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ppt/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ppt/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C36F108F9F92488C988DDF36346911" ma:contentTypeVersion="5" ma:contentTypeDescription="Create a new document." ma:contentTypeScope="" ma:versionID="c417924321fef32731141cd966ef6f94">
  <xsd:schema xmlns:xsd="http://www.w3.org/2001/XMLSchema" xmlns:xs="http://www.w3.org/2001/XMLSchema" xmlns:p="http://schemas.microsoft.com/office/2006/metadata/properties" xmlns:ns2="1bb24863-89de-455f-aabf-4424925aa312" targetNamespace="http://schemas.microsoft.com/office/2006/metadata/properties" ma:root="true" ma:fieldsID="a7d3b2212d350eb904df17fc79fef4f4" ns2:_="">
    <xsd:import namespace="1bb24863-89de-455f-aabf-4424925aa31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b24863-89de-455f-aabf-4424925aa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ppt/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ppt/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ppt/customXml/itemProps1.xml><?xml version="1.0" encoding="utf-8"?>
<ds:datastoreItem xmlns:ds="http://schemas.openxmlformats.org/officeDocument/2006/customXml" ds:itemID="{B8E7755C-1895-46E5-A40F-F24D3B32E1D8}"/>
</file>

<file path=ppt/customXml/itemProps2.xml><?xml version="1.0" encoding="utf-8"?>
<ds:datastoreItem xmlns:ds="http://schemas.openxmlformats.org/officeDocument/2006/customXml" ds:itemID="{E0F840A3-BDB6-4416-AA30-A85F865FB74D}"/>
</file>

<file path=ppt/customXml/itemProps3.xml><?xml version="1.0" encoding="utf-8"?>
<ds:datastoreItem xmlns:ds="http://schemas.openxmlformats.org/officeDocument/2006/customXml" ds:itemID="{865623FC-D581-47FE-9CAC-3BA026FBA1AF}"/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4B95CD-1579-4400-B6B0-A78D9D0FF854}" type="datetimeFigureOut">
              <a:rPr lang="en-US" smtClean="0"/>
              <a:t>7/9/2018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CBD15-520D-43F9-9A81-F8FDA233C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644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/ppt/slideLayouts/slideLayout5.xml"/></Relationships>
</file>

<file path=ppt/slides/_rels/slide2.xml.rels><?xml version='1.0' encoding='UTF-8' standalone='yes'?>
<Relationships xmlns="http://schemas.openxmlformats.org/package/2006/relationships"><Relationship Id="rId3" Type="http://schemas.openxmlformats.org/officeDocument/2006/relationships/image" Target="../media/image4.png"/><Relationship Id="rId1" Type="http://schemas.openxmlformats.org/officeDocument/2006/relationships/slideLayout" Target="/ppt/slideLayouts/slideLayout5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/ppt/slideLayouts/slideLayout5.xml"/><Relationship Id="rId4" Type="http://schemas.openxmlformats.org/officeDocument/2006/relationships/image" Target="../media/image4.emf"/></Relationships>
</file>

<file path=ppt/slides/_rels/slide4.xml.rels><?xml version='1.0' encoding='UTF-8' standalone='yes'?>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/ppt/slideLayouts/slideLayout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/ppt/slideLayouts/slideLayout5.xml"/></Relationships>
</file>

<file path=ppt/slides/_rels/slide6.xml.rels><?xml version='1.0' encoding='UTF-8' standalone='yes'?>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/ppt/slideLayouts/slideLayout5.xml"/></Relationships>
</file>

<file path=ppt/slides/_rels/slide7.xml.rels><?xml version='1.0' encoding='UTF-8' standalone='yes'?>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/ppt/slideLayouts/slideLayout5.xml"/></Relationships>
</file>

<file path=ppt/slides/_rels/slide8.xml.rels><?xml version='1.0' encoding='UTF-8' standalone='yes'?>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/ppt/slideLayouts/slideLayout5.xml"/></Relationships>
</file>

<file path=ppt/slides/_rels/slide9.xml.rels><?xml version='1.0' encoding='UTF-8' standalone='yes'?>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/ppt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70.png"/><Relationship Id="rId1" Type="http://schemas.openxmlformats.org/officeDocument/2006/relationships/slideLayout" Target="/ppt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Frequency content of non-periodic signals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259C89-6BE3-45D0-9B25-655AE13550CF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09600" y="2095500"/>
                <a:ext cx="5207000" cy="4064000"/>
              </a:xfrm>
            </p:spPr>
            <p:txBody>
              <a:bodyPr anchor="t" lIns="0" rIns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Fourier Series (sines, cosines or complex exponentials of discrete frequencies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sz="1800" b="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800" b="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1800" dirty="0">
                    <a:solidFill>
                      <a:srgbClr val="000000"/>
                    </a:solidFill>
                  </a:rPr>
                  <a:t>) are used to analyze the frequency content of periodic signals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Fourier Transform is used to analyze the frequency content of non-periodic signal.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Frequency is a continuous parameter. </a:t>
                </a:r>
              </a:p>
              <a:p>
                <a:endParaRPr lang="en-US" sz="18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8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𝑓𝑡</m:t>
                              </m:r>
                            </m:sup>
                          </m:sSup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𝑑𝑓</m:t>
                          </m:r>
                        </m:e>
                      </m:nary>
                      <m:r>
                        <a:rPr lang="en-US" sz="18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1800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sz="1800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8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sSup>
                            <m:sSupPr>
                              <m:ctrlP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𝑓𝑡</m:t>
                              </m:r>
                            </m:sup>
                          </m:sSup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1800" b="0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marL="914400" lvl="2" indent="0">
                  <a:buNone/>
                </a:pPr>
                <a:r>
                  <a:rPr lang="en-US" sz="1800" dirty="0">
                    <a:solidFill>
                      <a:srgbClr val="000000"/>
                    </a:solidFill>
                  </a:rPr>
                  <a:t>  </a:t>
                </a:r>
              </a:p>
              <a:p>
                <a:pPr marL="0" indent="0">
                  <a:buNone/>
                </a:pPr>
                <a:endParaRPr lang="en-US" sz="18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US" sz="1800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259C89-6BE3-45D0-9B25-655AE13550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0267" y="2101441"/>
                <a:ext cx="2276247" cy="2826776"/>
              </a:xfrm>
              <a:blipFill>
                <a:blip r:embed="rId2"/>
                <a:stretch>
                  <a:fillRect l="-952" t="-588" r="-476"/>
                </a:stretch>
              </a:blipFill>
            </p:spPr>
            <p:txBody>
              <a:bodyPr/>
              <a:lstStyle/>
              <a:p>
                <a:r>
                  <a:rPr lang="en-US" sz="1800">
                    <a:solidFill>
                      <a:srgbClr val="000000"/>
                    </a:solidFill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620FB9C-F66A-4BA1-9B10-5E15356F19F9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375400" y="2095500"/>
                <a:ext cx="5207000" cy="4064000"/>
              </a:xfrm>
            </p:spPr>
            <p:txBody>
              <a:bodyPr anchor="t" lIns="0" rIns="0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Fourier Transform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Discrete time Fourier Transform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Fast Fourier Transform (for a non-periodic digital signal)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Time is measured in integers (bins) </a:t>
                </a:r>
              </a:p>
              <a:p>
                <a:pPr>
                  <a:lnSpc>
                    <a:spcPct val="120000"/>
                  </a:lnSpc>
                </a:pPr>
                <a:r>
                  <a:rPr lang="en-US" sz="1800" dirty="0">
                    <a:solidFill>
                      <a:srgbClr val="000000"/>
                    </a:solidFill>
                  </a:rPr>
                  <a:t>Frequency is measure in bins too.</a:t>
                </a:r>
              </a:p>
              <a:p>
                <a:endParaRPr lang="en-US" sz="18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d>
                      <m:r>
                        <a:rPr lang="en-US" sz="18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sSup>
                            <m:sSupPr>
                              <m:ctrlP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f>
                                <m:fPr>
                                  <m:ctrlPr>
                                    <a:rPr lang="en-US" sz="1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𝑘𝑛</m:t>
                                  </m:r>
                                </m:num>
                                <m:den>
                                  <m:r>
                                    <a:rPr lang="en-US" sz="1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endParaRPr lang="en-US" sz="1800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1800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1800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]</m:t>
                          </m:r>
                          <m:sSup>
                            <m:sSupPr>
                              <m:ctrlP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1800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f>
                                <m:fPr>
                                  <m:ctrlPr>
                                    <a:rPr lang="en-US" sz="1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1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𝑘𝑛</m:t>
                                  </m:r>
                                </m:num>
                                <m:den>
                                  <m:r>
                                    <a:rPr lang="en-US" sz="1800" b="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den>
                              </m:f>
                            </m:sup>
                          </m:sSup>
                        </m:e>
                      </m:nary>
                    </m:oMath>
                  </m:oMathPara>
                </a14:m>
                <a:endParaRPr lang="en-US" sz="1800" dirty="0">
                  <a:solidFill>
                    <a:srgbClr val="000000"/>
                  </a:solidFill>
                </a:endParaRPr>
              </a:p>
              <a:p>
                <a:endParaRPr lang="en-US" sz="1800" dirty="0">
                  <a:solidFill>
                    <a:srgbClr val="000000"/>
                  </a:solidFill>
                </a:endParaRPr>
              </a:p>
              <a:p>
                <a:endParaRPr lang="en-US" sz="1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620FB9C-F66A-4BA1-9B10-5E15356F19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8575" y="2101441"/>
                <a:ext cx="1903206" cy="2836559"/>
              </a:xfrm>
              <a:blipFill>
                <a:blip r:embed="rId3"/>
                <a:stretch>
                  <a:fillRect l="-1139" t="-674"/>
                </a:stretch>
              </a:blipFill>
            </p:spPr>
            <p:txBody>
              <a:bodyPr/>
              <a:lstStyle/>
              <a:p>
                <a:r>
                  <a:rPr lang="en-US" sz="1800">
                    <a:solidFill>
                      <a:srgbClr val="000000"/>
                    </a:solidFill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945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Common Fourier Transform Pairs: Rectangular Pulse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8FE18A-B3BF-4D9B-AB2D-DB66E91143B3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097423" y="3423943"/>
                <a:ext cx="2468151" cy="2294667"/>
              </a:xfr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129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d>
                        <m:dPr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129" b="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1129" b="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sz="1129" b="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  −0.5&lt;</m:t>
                                </m:r>
                                <m:r>
                                  <a:rPr lang="en-US" sz="1129" b="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sz="1129" b="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&lt;0.5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1129" b="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0,           </m:t>
                                </m:r>
                                <m:r>
                                  <a:rPr lang="en-US" sz="1129" b="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𝑜𝑡h𝑒𝑟𝑤𝑖𝑠𝑒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129" dirty="0">
                  <a:solidFill>
                    <a:srgbClr val="000000"/>
                  </a:solidFill>
                </a:endParaRPr>
              </a:p>
              <a:p>
                <a:pPr marL="0"/>
                <a:endParaRPr lang="en-US" sz="1129" dirty="0">
                  <a:solidFill>
                    <a:srgbClr val="000000"/>
                  </a:solidFill>
                </a:endParaRPr>
              </a:p>
              <a:p>
                <a:pPr marL="0" indent="0">
                  <a:buNone/>
                </a:pPr>
                <a:r>
                  <a:rPr lang="en-US" sz="1129" dirty="0">
                    <a:solidFill>
                      <a:srgbClr val="000000"/>
                    </a:solidFill>
                  </a:rPr>
                  <a:t>Fourier transform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𝑠𝑖𝑛𝑐</m:t>
                      </m:r>
                      <m:d>
                        <m:dPr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sz="1129" b="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⁡(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den>
                      </m:f>
                    </m:oMath>
                  </m:oMathPara>
                </a14:m>
                <a:endParaRPr lang="en-US" sz="1129" dirty="0">
                  <a:solidFill>
                    <a:srgbClr val="000000"/>
                  </a:solidFill>
                </a:endParaRPr>
              </a:p>
              <a:p>
                <a:pPr marL="0"/>
                <a:endParaRPr lang="en-US" sz="1129" dirty="0">
                  <a:solidFill>
                    <a:srgbClr val="000000"/>
                  </a:solidFill>
                </a:endParaRPr>
              </a:p>
              <a:p>
                <a:pPr marL="0"/>
                <a:endParaRPr lang="en-US" sz="1129" dirty="0">
                  <a:solidFill>
                    <a:srgbClr val="000000"/>
                  </a:solidFill>
                </a:endParaRPr>
              </a:p>
              <a:p>
                <a:pPr marL="0"/>
                <a:endParaRPr lang="en-US" sz="1129" dirty="0">
                  <a:solidFill>
                    <a:srgbClr val="000000"/>
                  </a:solidFill>
                </a:endParaRPr>
              </a:p>
              <a:p>
                <a:endParaRPr lang="en-US" sz="1129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18FE18A-B3BF-4D9B-AB2D-DB66E91143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7423" y="3423943"/>
                <a:ext cx="2468151" cy="2294667"/>
              </a:xfrm>
              <a:blipFill>
                <a:blip r:embed="rId3"/>
                <a:stretch>
                  <a:fillRect l="-19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screenshot of a social media post&#10;&#10;Description generated with very high confidence">
            <a:extLst>
              <a:ext uri="{FF2B5EF4-FFF2-40B4-BE49-F238E27FC236}">
                <a16:creationId xmlns:a16="http://schemas.microsoft.com/office/drawing/2014/main" id="{A5C5F691-8DC8-4CAB-99D4-5402EFD7F0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625" y="2095500"/>
            <a:ext cx="4896952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64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Delta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AED748-4E89-4715-AC9C-862627ABE4F7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022029" y="3053588"/>
                <a:ext cx="4014928" cy="2721935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Delta function is a mathematical abstraction. </a:t>
                </a:r>
              </a:p>
              <a:p>
                <a:r>
                  <a:rPr lang="en-US" dirty="0"/>
                  <a:t>It is used to sample other functions.  </a:t>
                </a:r>
              </a:p>
              <a:p>
                <a:r>
                  <a:rPr lang="en-US" dirty="0"/>
                  <a:t>Definition: </a:t>
                </a:r>
              </a:p>
              <a:p>
                <a:endParaRPr lang="en-US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𝛿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9AED748-4E89-4715-AC9C-862627ABE4F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2029" y="3053588"/>
                <a:ext cx="4014928" cy="2721935"/>
              </a:xfrm>
              <a:blipFill>
                <a:blip r:embed="rId2"/>
                <a:stretch>
                  <a:fillRect l="-1882" t="-28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6B9C7D1-ACE2-46C3-B79C-3DAA56C538B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6155043" y="4574077"/>
                <a:ext cx="4014928" cy="158542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Fourier transform: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𝑡𝑓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=1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A6B9C7D1-ACE2-46C3-B79C-3DAA56C538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043" y="4574077"/>
                <a:ext cx="4014928" cy="1585423"/>
              </a:xfrm>
              <a:blipFill>
                <a:blip r:embed="rId3"/>
                <a:stretch>
                  <a:fillRect l="-1882" t="-62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249373FD-5F17-4995-82C4-432B81EC1A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8036" y="2095500"/>
            <a:ext cx="2212901" cy="246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76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Time delay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383607-CD03-4188-B10F-7235FB463F09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2096615" y="3400159"/>
                <a:ext cx="2372686" cy="1913879"/>
              </a:xfr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0" indent="0">
                  <a:buNone/>
                </a:pPr>
                <a:r>
                  <a:rPr lang="en-US" sz="1129" dirty="0">
                    <a:solidFill>
                      <a:srgbClr val="000000"/>
                    </a:solidFill>
                  </a:rPr>
                  <a:t>Fourier pairs</a:t>
                </a:r>
              </a:p>
              <a:p>
                <a:pPr marL="0" indent="0">
                  <a:buNone/>
                </a:pPr>
                <a:endParaRPr lang="en-US" sz="1129" dirty="0">
                  <a:solidFill>
                    <a:srgbClr val="000000"/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129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groupCh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𝑠𝑖𝑛𝑐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129" dirty="0">
                  <a:solidFill>
                    <a:srgbClr val="000000"/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1129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Π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−1)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groupCh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𝑠𝑖𝑛𝑐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p>
                        <m:sSupPr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</m:oMath>
                  </m:oMathPara>
                </a14:m>
                <a:endParaRPr lang="en-US" sz="1129" dirty="0">
                  <a:solidFill>
                    <a:srgbClr val="000000"/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29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groupCh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1129" dirty="0">
                  <a:solidFill>
                    <a:srgbClr val="000000"/>
                  </a:solidFill>
                </a:endParaRPr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129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129" b="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−2)</m:t>
                      </m:r>
                      <m:groupChr>
                        <m:groupChrPr>
                          <m:chr m:val="⇔"/>
                          <m:vertJc m:val="bot"/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groupChr>
                      <m:sSup>
                        <m:sSupPr>
                          <m:ctrlP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129" b="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p>
                      </m:sSup>
                    </m:oMath>
                  </m:oMathPara>
                </a14:m>
                <a:endParaRPr lang="en-US" sz="1129" dirty="0">
                  <a:solidFill>
                    <a:srgbClr val="000000"/>
                  </a:solidFill>
                </a:endParaRPr>
              </a:p>
              <a:p>
                <a:endParaRPr lang="en-US" sz="1129" dirty="0">
                  <a:solidFill>
                    <a:srgbClr val="00000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5383607-CD03-4188-B10F-7235FB463F0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6615" y="3400159"/>
                <a:ext cx="2372686" cy="1913879"/>
              </a:xfrm>
              <a:blipFill>
                <a:blip r:embed="rId2"/>
                <a:stretch>
                  <a:fillRect l="-1996" t="-19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C7749696-ED97-4FBE-AA58-2788677D18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8433" y="2095500"/>
            <a:ext cx="4896952" cy="406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917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Linearity of FT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210791" y="2095500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57DF4-6C3E-4FC5-8992-7C9ABB86076A}"/>
              </a:ext>
            </a:extLst>
          </p:cNvPr>
          <p:cNvSpPr>
            <a:spLocks noGrp="1"/>
          </p:cNvSpPr>
          <p:nvPr/>
        </p:nvSpPr>
        <p:spPr>
          <a:xfrm>
            <a:off x="2461775" y="2095501"/>
            <a:ext cx="3427283" cy="1018604"/>
          </a:xfrm>
        </p:spPr>
        <p:txBody>
          <a:bodyPr lIns="0" rIns="0" tIns="0" bIns="0">
            <a:normAutofit/>
          </a:bodyPr>
          <a:lstStyle/>
          <a:p>
            <a:pPr>
              <a:defRPr sz="1920">
                <a:latin typeface="Arial"/>
              </a:defRPr>
            </a:pPr>
            <a:r>
              <a:rPr lang="en-US" sz="1920" dirty="0"/>
              <a:t>Fourier transform of a sum of signals = sum of Fourier transforms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11F93-F99A-4EEA-97C3-8D515FF598A6}"/>
              </a:ext>
            </a:extLst>
          </p:cNvPr>
          <p:cNvSpPr>
            <a:spLocks noGrp="1"/>
          </p:cNvSpPr>
          <p:nvPr/>
        </p:nvSpPr>
        <p:spPr>
          <a:xfrm>
            <a:off x="6532524" y="2095501"/>
            <a:ext cx="3197701" cy="491935"/>
          </a:xfrm>
        </p:spPr>
        <p:txBody>
          <a:bodyPr lIns="0" rIns="0" tIns="0" bIns="0">
            <a:normAutofit/>
          </a:bodyPr>
          <a:lstStyle/>
          <a:p>
            <a:pPr>
              <a:defRPr sz="1920">
                <a:latin typeface="Arial"/>
              </a:defRPr>
            </a:pPr>
            <a:r>
              <a:rPr lang="en-US" sz="1920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170262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Complex Exponential and Cosine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B2D4AE-AB8A-479F-A41B-940B2EE68E4A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074821" y="2095500"/>
                <a:ext cx="10042359" cy="228727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dirty="0"/>
                  <a:t>Fourier pairs (duality of FT and its inverse)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groupChr>
                        <m:groupChrPr>
                          <m:chr m:val="⇔"/>
                          <m:vertJc m:val="bot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groupChr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lnSpc>
                    <a:spcPct val="12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cos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𝑡</m:t>
                                  </m:r>
                                </m:sup>
                              </m:sSup>
                            </m:e>
                          </m:d>
                          <m:groupChr>
                            <m:groupChrPr>
                              <m:chr m:val="⇔"/>
                              <m:vertJc m:val="bot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m:rPr>
                                  <m:brk m:alnAt="2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</m:groupCh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+ 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B2D4AE-AB8A-479F-A41B-940B2EE68E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4821" y="2095500"/>
                <a:ext cx="10042359" cy="2287270"/>
              </a:xfrm>
              <a:blipFill>
                <a:blip r:embed="rId2"/>
                <a:stretch>
                  <a:fillRect l="-1275" t="-3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22677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Fourier transform</a:t>
            </a:r>
          </a:p>
        </p:txBody>
      </p:sp>
      <p:pic>
        <p:nvPicPr>
          <p:cNvPr id="10" name="Graphic 7">
            <a:extLst>
              <a:ext uri="{FF2B5EF4-FFF2-40B4-BE49-F238E27FC236}">
                <a16:creationId xmlns:a16="http://schemas.microsoft.com/office/drawing/2014/main" id="{3777047D-2DA4-4D7D-BAA6-25EA5EF39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7594" y="2095500"/>
            <a:ext cx="3645577" cy="3645577"/>
          </a:xfrm>
          <a:prstGeom prst="rect">
            <a:avLst/>
          </a:prstGeom>
        </p:spPr>
      </p:pic>
      <p:pic>
        <p:nvPicPr>
          <p:cNvPr id="11" name="Graphic 5">
            <a:extLst>
              <a:ext uri="{FF2B5EF4-FFF2-40B4-BE49-F238E27FC236}">
                <a16:creationId xmlns:a16="http://schemas.microsoft.com/office/drawing/2014/main" id="{165AFF6A-F6C7-4BBF-9CFD-99AF04E264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48829" y="3439824"/>
            <a:ext cx="956930" cy="9569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46AF7D8-422D-418D-A4F7-2758697578EE}"/>
              </a:ext>
            </a:extLst>
          </p:cNvPr>
          <p:cNvSpPr>
            <a:spLocks noGrp="1"/>
          </p:cNvSpPr>
          <p:nvPr/>
        </p:nvSpPr>
        <p:spPr>
          <a:xfrm>
            <a:off x="3317991" y="3052295"/>
            <a:ext cx="3942130" cy="2688782"/>
          </a:xfrm>
        </p:spPr>
        <p:txBody>
          <a:bodyPr vert="horz" lIns="63795" tIns="31898" rIns="63795" bIns="31898" rtlCol="0" anchor="ctr">
            <a:normAutofit fontScale="90000"/>
          </a:bodyPr>
          <a:lstStyle/>
          <a:p>
            <a:pPr>
              <a:defRPr sz="3000">
                <a:latin typeface="Arial"/>
              </a:defRPr>
            </a:pPr>
            <a:r>
              <a:rPr lang="en-US" kern="1200" dirty="0">
                <a:solidFill>
                  <a:schemeClr val="tx1"/>
                </a:solidFill>
                <a:latin typeface="Arial"/>
                <a:ea typeface="+mj-ea"/>
                <a:cs typeface="+mj-cs"/>
              </a:rPr>
              <a:t>Train of pulses: </a:t>
            </a:r>
            <a:r>
              <a:rPr lang="en-US" dirty="0"/>
              <a:t>FT of a Dirac train and another Dirac train, but in frequency space.</a:t>
            </a:r>
            <a:endParaRPr lang="en-US" kern="1200" dirty="0">
              <a:solidFill>
                <a:schemeClr val="tx1"/>
              </a:solidFill>
              <a:latin typeface="Arial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44111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Correlation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3F9E7B-9B2D-4F20-A562-4116DC293823}"/>
                  </a:ext>
                </a:extLst>
              </p:cNvPr>
              <p:cNvSpPr>
                <a:spLocks noGrp="1"/>
              </p:cNvSpPr>
              <p:nvPr/>
            </p:nvSpPr>
            <p:spPr>
              <a:xfrm>
                <a:off x="1756611" y="2095500"/>
                <a:ext cx="8678779" cy="2378202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h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groupChr>
                        <m:groupChrPr>
                          <m:chr m:val="⇔"/>
                          <m:vertJc m:val="bot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groupCh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“*” stands for complex conjugate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No shifting, multiplying and integrating at every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US" dirty="0"/>
              </a:p>
              <a:p>
                <a:r>
                  <a:rPr lang="en-US" dirty="0"/>
                  <a:t>Only multiplication point-by-point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3F9E7B-9B2D-4F20-A562-4116DC2938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6611" y="2095500"/>
                <a:ext cx="8678779" cy="2378202"/>
              </a:xfrm>
              <a:blipFill>
                <a:blip r:embed="rId2"/>
                <a:stretch>
                  <a:fillRect l="-1476" b="-19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3511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Matched filtering of filter-bank data</a:t>
            </a:r>
          </a:p>
        </p:txBody>
      </p:sp>
      <p:sp>
        <p:nvSpPr>
          <p:cNvPr id="3" name="Content Placeholder 2"/>
          <p:cNvSpPr>
            <a:spLocks noGrp="1"/>
          </p:cNvSpPr>
          <p:nvPr/>
        </p:nvSpPr>
        <p:spPr>
          <a:xfrm>
            <a:off x="1321355" y="2095500"/>
            <a:ext cx="6276348" cy="1574943"/>
          </a:xfrm>
        </p:spPr>
        <p:txBody>
          <a:bodyPr lIns="0" rIns="0" tIns="0" bIns="0">
            <a:normAutofit fontScale="92500" lnSpcReduction="10000"/>
          </a:bodyPr>
          <a:lstStyle/>
          <a:p>
            <a:pPr>
              <a:defRPr sz="1709">
                <a:latin typeface="Arial"/>
              </a:defRPr>
            </a:pPr>
            <a:r>
              <a:rPr lang="en-US" sz="1871" dirty="0"/>
              <a:t>Correlate filter-bank data with a dispersed pulse.</a:t>
            </a:r>
          </a:p>
          <a:p>
            <a:pPr>
              <a:defRPr sz="1709">
                <a:latin typeface="Arial"/>
              </a:defRPr>
            </a:pPr>
            <a:r>
              <a:rPr lang="en-US" sz="1871" dirty="0"/>
              <a:t>Vary pulse width and its shape.  Also vary DM value. </a:t>
            </a:r>
          </a:p>
          <a:p>
            <a:pPr>
              <a:defRPr sz="1709">
                <a:latin typeface="Arial"/>
              </a:defRPr>
            </a:pPr>
            <a:r>
              <a:rPr lang="en-US" sz="1871" dirty="0"/>
              <a:t>Computationally it is very expensive.  </a:t>
            </a:r>
          </a:p>
          <a:p>
            <a:pPr>
              <a:defRPr sz="1709">
                <a:latin typeface="Arial"/>
              </a:defRPr>
            </a:pPr>
            <a:r>
              <a:rPr lang="en-US" sz="1871" dirty="0"/>
              <a:t>PSNR can be used as detection criterion.</a:t>
            </a:r>
          </a:p>
          <a:p>
            <a:pPr marL="0" indent="0">
              <a:buNone/>
              <a:defRPr sz="1709">
                <a:latin typeface="Arial"/>
              </a:defRPr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172463" y="4666259"/>
            <a:ext cx="624796" cy="636911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2879">
                <a:latin typeface="Arial"/>
              </a:defRPr>
            </a:pPr>
            <a:r>
              <a:rPr lang="en-US" sz="2879" dirty="0"/>
              <a:t>**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88557" y="4504211"/>
            <a:ext cx="395474" cy="636911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2879">
                <a:latin typeface="Arial"/>
              </a:defRPr>
            </a:pPr>
            <a:r>
              <a:rPr lang="en-US" sz="2879" dirty="0"/>
              <a:t>=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1389" y="3818602"/>
            <a:ext cx="1742679" cy="41537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727">
                <a:latin typeface="Arial"/>
              </a:defRPr>
            </a:pPr>
            <a:r>
              <a:rPr lang="en-US" sz="1727" dirty="0"/>
              <a:t>2d correlation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8146" y="5688412"/>
            <a:ext cx="1774294" cy="41537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727">
                <a:latin typeface="Arial"/>
              </a:defRPr>
            </a:pPr>
            <a:r>
              <a:rPr lang="en-US" sz="1727" dirty="0"/>
              <a:t>a spectrogram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3542" y="5675957"/>
            <a:ext cx="3128940" cy="41537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727">
                <a:latin typeface="Arial"/>
              </a:defRPr>
            </a:pPr>
            <a:r>
              <a:rPr lang="en-US" sz="1727" dirty="0"/>
              <a:t>response of matched filter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84676" y="3008347"/>
            <a:ext cx="2397473" cy="415377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727">
                <a:latin typeface="Arial"/>
              </a:defRPr>
            </a:pPr>
            <a:r>
              <a:rPr lang="en-US" sz="1727" dirty="0"/>
              <a:t>correlation function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33" y="4241775"/>
            <a:ext cx="2010146" cy="150761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597" y="4244976"/>
            <a:ext cx="2013413" cy="151005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7104" y="3491679"/>
            <a:ext cx="4469077" cy="266197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606" y="4244970"/>
            <a:ext cx="2024314" cy="151823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905" y="3490268"/>
            <a:ext cx="4481263" cy="2669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9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Correlation in 2d FT</a:t>
            </a:r>
          </a:p>
        </p:txBody>
      </p:sp>
      <p:sp>
        <p:nvSpPr>
          <p:cNvPr id="5" name="Content Placeholder 4"/>
          <p:cNvSpPr>
            <a:spLocks noGrp="1"/>
          </p:cNvSpPr>
          <p:nvPr/>
        </p:nvSpPr>
        <p:spPr>
          <a:xfrm>
            <a:off x="1632168" y="2095500"/>
            <a:ext cx="8927664" cy="438995"/>
          </a:xfrm>
        </p:spPr>
        <p:txBody>
          <a:bodyPr lIns="0" rIns="0" tIns="0" bIns="0"/>
          <a:lstStyle/>
          <a:p>
            <a:pPr>
              <a:defRPr sz="1835">
                <a:latin typeface="Arial"/>
              </a:defRPr>
            </a:pPr>
            <a:r>
              <a:rPr lang="en-US" dirty="0"/>
              <a:t>2d FT stands for two dimensional Fourier Transform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69368" y="4236320"/>
            <a:ext cx="360122" cy="579976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2622">
                <a:latin typeface="Arial"/>
              </a:defRPr>
            </a:pPr>
            <a:r>
              <a:rPr lang="en-US" sz="2622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834283" y="3936188"/>
                <a:ext cx="546617" cy="579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622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en-US" sz="2622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4283" y="3936188"/>
                <a:ext cx="546617" cy="5799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2053708" y="5563703"/>
            <a:ext cx="802720" cy="302596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475">
                <a:latin typeface="Arial"/>
              </a:defRPr>
            </a:pPr>
            <a:r>
              <a:rPr lang="en-US" dirty="0"/>
              <a:t>DM = 50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4536" y="5568970"/>
            <a:ext cx="1745707" cy="302596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475">
                <a:latin typeface="Arial"/>
              </a:defRPr>
            </a:pPr>
            <a:r>
              <a:rPr lang="en-US" dirty="0"/>
              <a:t>DM = 20, 50, 70, 100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01818" y="5834202"/>
            <a:ext cx="1756215" cy="302596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475">
                <a:latin typeface="Arial"/>
              </a:defRPr>
            </a:pPr>
            <a:r>
              <a:rPr lang="en-US" dirty="0"/>
              <a:t>Width = 100 (in bins)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914203" y="5856904"/>
            <a:ext cx="1756215" cy="302596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475">
                <a:latin typeface="Arial"/>
              </a:defRPr>
            </a:pPr>
            <a:r>
              <a:rPr lang="en-US" dirty="0"/>
              <a:t>Width = 100 (in bins)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168" y="3469761"/>
            <a:ext cx="2125082" cy="192969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766" y="3424512"/>
            <a:ext cx="2193643" cy="20254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161" y="3420199"/>
            <a:ext cx="2617489" cy="207908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436" y="3428123"/>
            <a:ext cx="2236065" cy="203047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507" y="3420199"/>
            <a:ext cx="2710943" cy="212474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1229" y="3421560"/>
            <a:ext cx="2286272" cy="204359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0456" y="3417534"/>
            <a:ext cx="2687934" cy="211696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1436" y="3444713"/>
            <a:ext cx="2215497" cy="201179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451" y="3414318"/>
            <a:ext cx="2643995" cy="211823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99114" y="3194980"/>
            <a:ext cx="1186219" cy="378245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73">
                <a:latin typeface="Arial"/>
              </a:defRPr>
            </a:pPr>
            <a:r>
              <a:rPr lang="en-US" sz="1573" dirty="0"/>
              <a:t>true pulse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15347" y="3160926"/>
            <a:ext cx="2170498" cy="378245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73">
                <a:latin typeface="Arial"/>
              </a:defRPr>
            </a:pPr>
            <a:r>
              <a:rPr lang="en-US" sz="1573" dirty="0"/>
              <a:t>four matched filters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70967" y="2965785"/>
            <a:ext cx="2774903" cy="378245"/>
          </a:xfrm>
          <a:prstGeom prst="rect">
            <a:avLst/>
          </a:prstGeom>
          <a:noFill/>
        </p:spPr>
        <p:txBody>
          <a:bodyPr wrap="none" rtlCol="0" lIns="0" rIns="0" tIns="0" bIns="0">
            <a:spAutoFit/>
          </a:bodyPr>
          <a:lstStyle/>
          <a:p>
            <a:pPr>
              <a:defRPr sz="1573">
                <a:latin typeface="Arial"/>
              </a:defRPr>
            </a:pPr>
            <a:r>
              <a:rPr lang="en-US" sz="1573" dirty="0"/>
              <a:t>the result of “correlation”</a:t>
            </a:r>
          </a:p>
        </p:txBody>
      </p:sp>
    </p:spTree>
    <p:extLst>
      <p:ext uri="{BB962C8B-B14F-4D97-AF65-F5344CB8AC3E}">
        <p14:creationId xmlns:p14="http://schemas.microsoft.com/office/powerpoint/2010/main" val="247873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879</TotalTime>
  <Words>383</Words>
  <Application>Microsoft Office PowerPoint</Application>
  <PresentationFormat>Widescreen</PresentationFormat>
  <Paragraphs>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Frequency content of non-periodic signals</vt:lpstr>
      <vt:lpstr>Common Fourier Transform Pairs: Rectangular Pulse</vt:lpstr>
      <vt:lpstr>Delta function</vt:lpstr>
      <vt:lpstr>Time delay</vt:lpstr>
      <vt:lpstr>Linearity of FT</vt:lpstr>
      <vt:lpstr>Complex Exponential and Cosine</vt:lpstr>
      <vt:lpstr>Train of pulses: FT of a Dirac train and another Dirac train, but in frequency space.</vt:lpstr>
      <vt:lpstr>Correlation</vt:lpstr>
      <vt:lpstr>Matched filtering of filter-bank data</vt:lpstr>
      <vt:lpstr>Correlation in 2d FT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Fourier transform (2018 edition)</dc:title>
  <dc:creator>Natalia Schmid</dc:creator>
  <cp:lastModifiedBy>WVU DSPIRA</cp:lastModifiedBy>
  <cp:revision>19</cp:revision>
  <dcterms:created xsi:type="dcterms:W3CDTF">2018-06-27T22:00:54Z</dcterms:created>
  <dcterms:modified xsi:type="dcterms:W3CDTF">2018-07-09T21:20:21Z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0x01010016C36F108F9F92488C988DDF36346911</vt:lpwstr>
  </property>
</Properties>
</file>