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9" r:id="rId7"/>
    <p:sldId id="261" r:id="rId8"/>
    <p:sldId id="260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2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6" Type="http://schemas.openxmlformats.org/officeDocument/2006/relationships/tableStyles" Target="tableStyles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63E27-DE83-412B-B86B-EFF5993DB636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DB833-CFD7-4A93-81E5-91047A073A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17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pfirst.gatech.edu/chapters/02sines/demos/phasors/index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Periodic and non-periodic signals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A47599-7F49-4A8E-99EC-C79EAC859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525086"/>
            <a:ext cx="2748774" cy="1917269"/>
          </a:xfrm>
          <a:prstGeom prst="rect">
            <a:avLst/>
          </a:prstGeom>
        </p:spPr>
      </p:pic>
      <p:pic>
        <p:nvPicPr>
          <p:cNvPr id="18" name="Picture 1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7F328AB-F54D-4C14-BF78-BB4D8EE27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289" y="2095500"/>
            <a:ext cx="3345111" cy="2776441"/>
          </a:xfrm>
          <a:prstGeom prst="rect">
            <a:avLst/>
          </a:prstGeom>
        </p:spPr>
      </p:pic>
      <p:pic>
        <p:nvPicPr>
          <p:cNvPr id="9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42846E9-8AE3-4DA2-A2BC-AC8ACB15E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770" y="2312969"/>
            <a:ext cx="4754321" cy="234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16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Signal decomposition</a:t>
            </a:r>
          </a:p>
        </p:txBody>
      </p:sp>
      <p:pic>
        <p:nvPicPr>
          <p:cNvPr id="6" name="Picture 5" descr="A picture containing cake&#10;&#10;Description generated with very high confidence">
            <a:extLst>
              <a:ext uri="{FF2B5EF4-FFF2-40B4-BE49-F238E27FC236}">
                <a16:creationId xmlns:a16="http://schemas.microsoft.com/office/drawing/2014/main" id="{FA3B0F53-1B2F-47E7-8056-025651C8999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2095500"/>
            <a:ext cx="1757115" cy="1212410"/>
          </a:xfrm>
          <a:prstGeom prst="rect">
            <a:avLst/>
          </a:prstGeom>
          <a:effectLst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D0D7D1-5CDF-403A-95B6-BDE42AB773B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09600" y="2095500"/>
                <a:ext cx="5334000" cy="4064000"/>
              </a:xfrm>
            </p:spPr>
            <p:txBody>
              <a:bodyPr vert="horz" lIns="0" tIns="0" rIns="0" bIns="0" rtlCol="0" anchor="t">
                <a:normAutofit/>
              </a:bodyPr>
              <a:lstStyle/>
              <a:p>
                <a:r>
                  <a:rPr lang="en-US" sz="2200">
                    <a:solidFill>
                      <a:srgbClr val="000000"/>
                    </a:solidFill>
                  </a:rPr>
                  <a:t>A signal can be represented as a combination of other signals</a:t>
                </a:r>
              </a:p>
              <a:p>
                <a:r>
                  <a:rPr lang="en-US" sz="2200">
                    <a:solidFill>
                      <a:srgbClr val="000000"/>
                    </a:solidFill>
                  </a:rPr>
                  <a:t>Example (last time) </a:t>
                </a:r>
              </a:p>
              <a:p>
                <a:pPr marL="0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d>
                        <m:dPr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0.5</m:t>
                          </m:r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>
                  <a:solidFill>
                    <a:srgbClr val="000000"/>
                  </a:solidFill>
                </a:endParaRPr>
              </a:p>
              <a:p>
                <a:r>
                  <a:rPr lang="en-US" sz="2200">
                    <a:solidFill>
                      <a:srgbClr val="000000"/>
                    </a:solidFill>
                  </a:rPr>
                  <a:t>Depending on a type of signal, it can be decomposed in a series</a:t>
                </a:r>
              </a:p>
              <a:p>
                <a:pPr marL="0"/>
                <a14:m>
                  <m:oMathPara xmlns:m="http://schemas.openxmlformats.org/officeDocument/2006/math">
                    <m:oMath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2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sSub>
                            <m:sSubPr>
                              <m:ctrlP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2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2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200">
                  <a:solidFill>
                    <a:srgbClr val="000000"/>
                  </a:solidFill>
                </a:endParaRPr>
              </a:p>
              <a:p>
                <a:pPr marL="0"/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2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200">
                    <a:solidFill>
                      <a:srgbClr val="000000"/>
                    </a:solidFill>
                  </a:rPr>
                  <a:t> are weights, </a:t>
                </a:r>
              </a:p>
              <a:p>
                <a:pPr marL="0"/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sz="22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>
                    <a:solidFill>
                      <a:srgbClr val="000000"/>
                    </a:solidFill>
                  </a:rPr>
                  <a:t> are known functions.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D0D7D1-5CDF-403A-95B6-BDE42AB773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095500"/>
                <a:ext cx="5334000" cy="4064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6ACBFC0F-4C9E-4BD1-8835-33B4F566F55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681" y="3609471"/>
            <a:ext cx="3362373" cy="25500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A44D3C-80F7-4E2A-A3AD-B3274BFF203E}"/>
              </a:ext>
            </a:extLst>
          </p:cNvPr>
          <p:cNvSpPr txBox="1">
            <a:spLocks/>
          </p:cNvSpPr>
          <p:nvPr/>
        </p:nvSpPr>
        <p:spPr>
          <a:xfrm>
            <a:off x="8404549" y="2193402"/>
            <a:ext cx="12134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 sz="1377">
                <a:latin typeface="Arial"/>
              </a:defRPr>
            </a:pPr>
            <a:r>
              <a:rPr lang="en-US" sz="1400" dirty="0"/>
              <a:t>Gate Functions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4F1CE0-9EC0-4904-8BBD-108409F28035}"/>
              </a:ext>
            </a:extLst>
          </p:cNvPr>
          <p:cNvSpPr txBox="1">
            <a:spLocks/>
          </p:cNvSpPr>
          <p:nvPr/>
        </p:nvSpPr>
        <p:spPr>
          <a:xfrm>
            <a:off x="8427827" y="3169497"/>
            <a:ext cx="159178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defRPr sz="1377">
                <a:latin typeface="Arial"/>
              </a:defRPr>
            </a:pPr>
            <a:r>
              <a:rPr lang="en-US" sz="1400" dirty="0"/>
              <a:t>Zernike polynomials</a:t>
            </a:r>
          </a:p>
        </p:txBody>
      </p:sp>
    </p:spTree>
    <p:extLst>
      <p:ext uri="{BB962C8B-B14F-4D97-AF65-F5344CB8AC3E}">
        <p14:creationId xmlns:p14="http://schemas.microsoft.com/office/powerpoint/2010/main" val="397558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Trigonometric Series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CE8FC5-0ECC-4D9B-9837-9F39766224A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09600" y="2095499"/>
                <a:ext cx="5334000" cy="4064000"/>
              </a:xfrm>
            </p:spPr>
            <p:txBody>
              <a:bodyPr lIns="0" tIns="0" rIns="0" bIns="0" anchor="t">
                <a:no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A periodic signal can be represented as a sum of sine and cosine functions on a single period: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𝑘𝑡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func>
                            <m:funcPr>
                              <m:ctrlPr>
                                <a:rPr lang="en-US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𝑘𝑡</m:t>
                                  </m:r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𝑘𝑡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CE8FC5-0ECC-4D9B-9837-9F39766224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095499"/>
                <a:ext cx="5334000" cy="4064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close up of a device&#10;&#10;Description generated with high confidence">
            <a:extLst>
              <a:ext uri="{FF2B5EF4-FFF2-40B4-BE49-F238E27FC236}">
                <a16:creationId xmlns:a16="http://schemas.microsoft.com/office/drawing/2014/main" id="{3057BA43-76D4-426B-93B0-176BCB4556A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2095500"/>
            <a:ext cx="5202247" cy="345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47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Illustration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C57C7C-DFE9-4A1E-B7A9-DF40E633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9650" y="20955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966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Complex Exponential Series: Background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B07B38-2F45-4E1D-B96F-62C8D8C8A9C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09600" y="2095500"/>
                <a:ext cx="5334000" cy="4064000"/>
              </a:xfrm>
            </p:spPr>
            <p:txBody>
              <a:bodyPr lIns="0" tIns="0" rIns="0" bIns="0" anchor="t">
                <a:noAutofit/>
              </a:bodyPr>
              <a:lstStyle/>
              <a:p>
                <a:r>
                  <a:rPr lang="en-US" sz="2100">
                    <a:solidFill>
                      <a:srgbClr val="000000"/>
                    </a:solidFill>
                  </a:rPr>
                  <a:t>In place of sine and cosine functions we can use a series of complex exponentials. </a:t>
                </a:r>
              </a:p>
              <a:p>
                <a:r>
                  <a:rPr lang="en-US" sz="2100">
                    <a:solidFill>
                      <a:srgbClr val="000000"/>
                    </a:solidFill>
                  </a:rPr>
                  <a:t>Recall Euler’s equations: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1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1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1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sz="21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1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func>
                        <m:funcPr>
                          <m:ctrlPr>
                            <a:rPr lang="en-US" sz="21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10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sz="21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func>
                        <m:funcPr>
                          <m:ctrlPr>
                            <a:rPr lang="en-US" sz="2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2100">
                  <a:solidFill>
                    <a:srgbClr val="000000"/>
                  </a:solidFill>
                </a:endParaRPr>
              </a:p>
              <a:p>
                <a:r>
                  <a:rPr lang="en-US" sz="2100">
                    <a:solidFill>
                      <a:srgbClr val="000000"/>
                    </a:solidFill>
                  </a:rPr>
                  <a:t>From these two equations: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1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1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sz="21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10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210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1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100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sz="21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den>
                      </m:f>
                      <m:d>
                        <m:dPr>
                          <m:ctrlPr>
                            <a:rPr lang="en-US" sz="2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21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1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10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210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B07B38-2F45-4E1D-B96F-62C8D8C8A9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095500"/>
                <a:ext cx="5334000" cy="4064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591E0B4-CDD7-498C-BEBC-2B707A2B3DB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375400" y="2095500"/>
                <a:ext cx="5212194" cy="2852683"/>
              </a:xfrm>
            </p:spPr>
            <p:txBody>
              <a:bodyPr>
                <a:normAutofit/>
              </a:bodyPr>
              <a:lstStyle/>
              <a:p>
                <a:r>
                  <a:rPr lang="en-US" sz="2000"/>
                  <a:t>Also,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000" b="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0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/>
              </a:p>
              <a:p>
                <a:r>
                  <a:rPr lang="en-US" sz="2000"/>
                  <a:t>If displayed in a complex plane,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000"/>
                  <a:t> is a rotating phasor</a:t>
                </a:r>
              </a:p>
              <a:p>
                <a:r>
                  <a:rPr lang="en-US" sz="2000"/>
                  <a:t>For illustration, see </a:t>
                </a:r>
              </a:p>
              <a:p>
                <a:pPr marL="0" indent="0">
                  <a:buNone/>
                </a:pPr>
                <a:r>
                  <a:rPr lang="en-US" sz="2000">
                    <a:hlinkClick r:id="rId3"/>
                  </a:rPr>
                  <a:t>http://spfirst.gatech.edu/chapters/02sines/demos/phasors/index.html</a:t>
                </a:r>
                <a:r>
                  <a:rPr lang="en-US" sz="2000"/>
                  <a:t> </a:t>
                </a:r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591E0B4-CDD7-498C-BEBC-2B707A2B3D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400" y="2095500"/>
                <a:ext cx="5212194" cy="2852683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180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Complex Exponential Series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35960" y="2438399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7CA55C-FC97-4926-BC70-44A44BB3537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386944" y="2095500"/>
                <a:ext cx="3585108" cy="3444304"/>
              </a:xfrm>
            </p:spPr>
            <p:txBody>
              <a:bodyPr>
                <a:normAutofit/>
              </a:bodyPr>
              <a:lstStyle/>
              <a:p>
                <a:r>
                  <a:rPr lang="en-US" sz="1600" dirty="0"/>
                  <a:t>On a single period a real values function can be represented as a series of complex exponential functions</a:t>
                </a:r>
              </a:p>
              <a:p>
                <a:pPr marL="0" indent="0">
                  <a:buNone/>
                </a:pPr>
                <a:r>
                  <a:rPr lang="en-US" sz="1600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sSub>
                                <m:sSubPr>
                                  <m:ctrlPr>
                                    <a:rPr lang="en-US" sz="16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600" b="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𝑘𝑡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𝑘𝑡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7CA55C-FC97-4926-BC70-44A44BB353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6944" y="2095500"/>
                <a:ext cx="3585108" cy="3444304"/>
              </a:xfrm>
              <a:blipFill>
                <a:blip r:embed="rId2"/>
                <a:stretch>
                  <a:fillRect l="-1531" t="-1536" r="-1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8CC7C1A-D69A-4EE5-8FAA-25234EEB16C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299864" y="2095500"/>
                <a:ext cx="3505192" cy="280416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600" dirty="0"/>
                  <a:t> tell us how much the k-</a:t>
                </a:r>
                <a:r>
                  <a:rPr lang="en-US" sz="1600" dirty="0" err="1"/>
                  <a:t>th</a:t>
                </a:r>
                <a:r>
                  <a:rPr lang="en-US" sz="1600" dirty="0"/>
                  <a:t> discrete frequency contributes to signal’s representation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6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60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1600" dirty="0"/>
                  <a:t> are related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𝑅𝑒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600" b="0" i="1">
                          <a:latin typeface="Cambria Math" panose="02040503050406030204" pitchFamily="18" charset="0"/>
                        </a:rPr>
                        <m:t>𝐼𝑚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/>
              </a:p>
              <a:p>
                <a:r>
                  <a:rPr lang="en-US" sz="1600" dirty="0"/>
                  <a:t>Fast Fourier Transform (FFT) is based on complex exponentials</a:t>
                </a:r>
              </a:p>
              <a:p>
                <a:pPr marL="0" indent="0"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8CC7C1A-D69A-4EE5-8FAA-25234EEB16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864" y="2095500"/>
                <a:ext cx="3505192" cy="2804160"/>
              </a:xfrm>
              <a:blipFill>
                <a:blip r:embed="rId3"/>
                <a:stretch>
                  <a:fillRect l="-1565" t="-1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2701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Illustration: Radio Astronomy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B5C702D-5870-49BC-9FCA-465DA5D20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20732" y="2095500"/>
            <a:ext cx="4064000" cy="4064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ADB0677-0A99-4F7E-AA1B-D4179B3497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07268" y="3594119"/>
            <a:ext cx="1066762" cy="106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6962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283</Words>
  <Application>Microsoft Office PowerPoint</Application>
  <PresentationFormat>Widescreen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Cambria Math</vt:lpstr>
      <vt:lpstr>ChatGPT</vt:lpstr>
      <vt:lpstr>Periodic and non-periodic signals</vt:lpstr>
      <vt:lpstr>Signal decomposition</vt:lpstr>
      <vt:lpstr>Trigonometric Series</vt:lpstr>
      <vt:lpstr>Illustration</vt:lpstr>
      <vt:lpstr>Complex Exponential Series: Background</vt:lpstr>
      <vt:lpstr>Complex Exponential Series</vt:lpstr>
      <vt:lpstr>Illustration: Radio Astronomy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Fourier series (2018 edition)</dc:title>
  <dc:creator>Natalia Schmid</dc:creator>
  <cp:lastModifiedBy>Dylan Gormley</cp:lastModifiedBy>
  <cp:revision>15</cp:revision>
  <dcterms:created xsi:type="dcterms:W3CDTF">2018-06-25T12:19:06Z</dcterms:created>
  <dcterms:modified xsi:type="dcterms:W3CDTF">2026-09-27T00:48:20Z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