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6"/>
  </p:notesMasterIdLst>
  <p:sldIdLst>
    <p:sldId id="262" r:id="rId5"/>
    <p:sldId id="257" r:id="rId6"/>
    <p:sldId id="258" r:id="rId7"/>
    <p:sldId id="260" r:id="rId8"/>
    <p:sldId id="259" r:id="rId9"/>
    <p:sldId id="261" r:id="rId10"/>
    <p:sldId id="263" r:id="rId11"/>
    <p:sldId id="265" r:id="rId12"/>
    <p:sldId id="266" r:id="rId13"/>
    <p:sldId id="267" r:id="rId14"/>
    <p:sldId id="268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4660"/>
  </p:normalViewPr>
  <p:slideViewPr>
    <p:cSldViewPr snapToGrid="0">
      <p:cViewPr varScale="1">
        <p:scale>
          <a:sx n="120" d="100"/>
          <a:sy n="120" d="100"/>
        </p:scale>
        <p:origin x="120" y="2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58F1AD-2A82-44CC-BB96-EC82FBB5D855}" type="datetimeFigureOut">
              <a:rPr lang="en-US" smtClean="0"/>
              <a:t>9/26/2026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CB1974-F376-4AE4-AB54-E4AB8E7DBE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10627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ess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esson title title 0">
            <a:extLst>
              <a:ext uri="{FF2B5EF4-FFF2-40B4-BE49-F238E27FC236}">
                <a16:creationId xmlns:a16="http://schemas.microsoft.com/office/drawing/2014/main" id="{D0D053A8-BBDF-4114-AC0C-F41E42B0FC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695450"/>
            <a:ext cx="10972800" cy="1333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435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435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435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435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435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435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435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435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435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435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pPr>
            <a:r>
              <a:rPr sz="4350" b="1">
                <a:solidFill>
                  <a:srgbClr val="002855"/>
                </a:solidFill>
                <a:latin typeface="Arial"/>
                <a:ea typeface="Arial"/>
                <a:cs typeface="Arial"/>
              </a:rPr>
              <a:t>[Lesson title]</a:t>
            </a:r>
          </a:p>
        </p:txBody>
      </p:sp>
      <p:sp>
        <p:nvSpPr>
          <p:cNvPr id="2" name="Lesson title subtitle 1">
            <a:extLst>
              <a:ext uri="{FF2B5EF4-FFF2-40B4-BE49-F238E27FC236}">
                <a16:creationId xmlns:a16="http://schemas.microsoft.com/office/drawing/2014/main" id="{ACBDC2AF-F434-4371-8E2A-17CCF7344C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600" y="3219450"/>
            <a:ext cx="10668000" cy="8572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[A short description of the investigation]</a:t>
            </a:r>
          </a:p>
        </p:txBody>
      </p:sp>
      <p:sp>
        <p:nvSpPr>
          <p:cNvPr id="3" name="Lesson title body 2">
            <a:extLst>
              <a:ext uri="{FF2B5EF4-FFF2-40B4-BE49-F238E27FC236}">
                <a16:creationId xmlns:a16="http://schemas.microsoft.com/office/drawing/2014/main" id="{D8956F49-2416-4C96-921B-614B43DC6BB2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09600" y="4591050"/>
            <a:ext cx="10572750" cy="10287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18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1pPr>
            <a:lvl2pPr>
              <a:defRPr sz="18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2pPr>
            <a:lvl3pPr>
              <a:defRPr sz="18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3pPr>
            <a:lvl4pPr>
              <a:defRPr sz="18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4pPr>
            <a:lvl5pPr>
              <a:defRPr sz="18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5pPr>
            <a:lvl6pPr>
              <a:defRPr sz="18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6pPr>
            <a:lvl7pPr>
              <a:defRPr sz="18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7pPr>
            <a:lvl8pPr>
              <a:defRPr sz="18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8pPr>
            <a:lvl9pPr>
              <a:defRPr sz="18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18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[Teacher or school]</a:t>
            </a:r>
          </a:p>
          <a:p>
            <a:pPr>
              <a:defRPr sz="18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[Course / grade level]   [Date]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estion and goa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Question and goals title 0">
            <a:extLst>
              <a:ext uri="{FF2B5EF4-FFF2-40B4-BE49-F238E27FC236}">
                <a16:creationId xmlns:a16="http://schemas.microsoft.com/office/drawing/2014/main" id="{D08231EE-6C7C-42AD-8215-BCBB995F2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002855"/>
                </a:solidFill>
                <a:latin typeface="Arial"/>
                <a:ea typeface="Arial"/>
                <a:cs typeface="Arial"/>
              </a:rPr>
              <a:t>Our investigation</a:t>
            </a:r>
          </a:p>
        </p:txBody>
      </p:sp>
      <p:sp>
        <p:nvSpPr>
          <p:cNvPr id="2" name="Question and goals body 1">
            <a:extLst>
              <a:ext uri="{FF2B5EF4-FFF2-40B4-BE49-F238E27FC236}">
                <a16:creationId xmlns:a16="http://schemas.microsoft.com/office/drawing/2014/main" id="{5A4E4205-F64E-4654-BD6B-D200175018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2133600"/>
            <a:ext cx="5162550" cy="34480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1pPr>
            <a:lvl2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2pPr>
            <a:lvl3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3pPr>
            <a:lvl4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4pPr>
            <a:lvl5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5pPr>
            <a:lvl6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6pPr>
            <a:lvl7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7pPr>
            <a:lvl8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8pPr>
            <a:lvl9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Essential question</a:t>
            </a:r>
          </a:p>
          <a:p>
            <a:endParaRPr sz="240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  <a:p>
            <a: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[What will students investigate?]</a:t>
            </a:r>
          </a:p>
        </p:txBody>
      </p:sp>
      <p:sp>
        <p:nvSpPr>
          <p:cNvPr id="3" name="Question and goals body 2">
            <a:extLst>
              <a:ext uri="{FF2B5EF4-FFF2-40B4-BE49-F238E27FC236}">
                <a16:creationId xmlns:a16="http://schemas.microsoft.com/office/drawing/2014/main" id="{BF9EAF2D-1060-4815-9524-5F06F4856FB7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419850" y="2133600"/>
            <a:ext cx="5162550" cy="34480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1pPr>
            <a:lvl2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2pPr>
            <a:lvl3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3pPr>
            <a:lvl4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4pPr>
            <a:lvl5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5pPr>
            <a:lvl6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6pPr>
            <a:lvl7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7pPr>
            <a:lvl8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8pPr>
            <a:lvl9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Learning goals</a:t>
            </a:r>
          </a:p>
          <a:p>
            <a:endParaRPr sz="240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  <a:p>
            <a: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[What will students be able to explain or do?]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xplanation and fig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xplanation and figure title 0">
            <a:extLst>
              <a:ext uri="{FF2B5EF4-FFF2-40B4-BE49-F238E27FC236}">
                <a16:creationId xmlns:a16="http://schemas.microsoft.com/office/drawing/2014/main" id="{C54DEB96-2C44-49CE-960C-EEA88B04E1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002855"/>
                </a:solidFill>
                <a:latin typeface="Arial"/>
                <a:ea typeface="Arial"/>
                <a:cs typeface="Arial"/>
              </a:rPr>
              <a:t>[Key idea]</a:t>
            </a:r>
          </a:p>
        </p:txBody>
      </p:sp>
      <p:sp>
        <p:nvSpPr>
          <p:cNvPr id="2" name="Explanation and figure body 1">
            <a:extLst>
              <a:ext uri="{FF2B5EF4-FFF2-40B4-BE49-F238E27FC236}">
                <a16:creationId xmlns:a16="http://schemas.microsoft.com/office/drawing/2014/main" id="{74965947-62A8-4AED-A214-D22E1DB50E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2105025"/>
            <a:ext cx="4524375" cy="34004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1pPr>
            <a:lvl2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2pPr>
            <a:lvl3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3pPr>
            <a:lvl4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4pPr>
            <a:lvl5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5pPr>
            <a:lvl6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6pPr>
            <a:lvl7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7pPr>
            <a:lvl8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8pPr>
            <a:lvl9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[Explain the main idea.]</a:t>
            </a:r>
          </a:p>
          <a:p>
            <a:endParaRPr sz="240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  <a:p>
            <a: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[Define a new term or connect it to prior learning.]</a:t>
            </a:r>
          </a:p>
        </p:txBody>
      </p:sp>
      <p:sp>
        <p:nvSpPr>
          <p:cNvPr id="3" name="Explanation and figure content 2">
            <a:extLst>
              <a:ext uri="{FF2B5EF4-FFF2-40B4-BE49-F238E27FC236}">
                <a16:creationId xmlns:a16="http://schemas.microsoft.com/office/drawing/2014/main" id="{93F0CF8A-0D56-484D-8008-C069FB2AFB4E}"/>
              </a:ext>
            </a:extLst>
          </p:cNvPr>
          <p:cNvSpPr>
            <a:spLocks noGrp="1"/>
          </p:cNvSpPr>
          <p:nvPr>
            <p:ph idx="2"/>
          </p:nvPr>
        </p:nvSpPr>
        <p:spPr>
          <a:xfrm>
            <a:off x="5591175" y="2114550"/>
            <a:ext cx="5991225" cy="3124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21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1pPr>
            <a:lvl2pPr>
              <a:defRPr sz="21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2pPr>
            <a:lvl3pPr>
              <a:defRPr sz="21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3pPr>
            <a:lvl4pPr>
              <a:defRPr sz="21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4pPr>
            <a:lvl5pPr>
              <a:defRPr sz="21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5pPr>
            <a:lvl6pPr>
              <a:defRPr sz="21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6pPr>
            <a:lvl7pPr>
              <a:defRPr sz="21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7pPr>
            <a:lvl8pPr>
              <a:defRPr sz="21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8pPr>
            <a:lvl9pPr>
              <a:defRPr sz="21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1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[Insert a figure or diagram]</a:t>
            </a:r>
          </a:p>
        </p:txBody>
      </p:sp>
      <p:sp>
        <p:nvSpPr>
          <p:cNvPr id="4" name="Explanation and figure body 3">
            <a:extLst>
              <a:ext uri="{FF2B5EF4-FFF2-40B4-BE49-F238E27FC236}">
                <a16:creationId xmlns:a16="http://schemas.microsoft.com/office/drawing/2014/main" id="{B76FA5E4-B6C8-43B1-871F-4C2029154E84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5591175" y="5353050"/>
            <a:ext cx="5991225" cy="5429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15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1pPr>
            <a:lvl2pPr>
              <a:defRPr sz="15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2pPr>
            <a:lvl3pPr>
              <a:defRPr sz="15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3pPr>
            <a:lvl4pPr>
              <a:defRPr sz="15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4pPr>
            <a:lvl5pPr>
              <a:defRPr sz="15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5pPr>
            <a:lvl6pPr>
              <a:defRPr sz="15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6pPr>
            <a:lvl7pPr>
              <a:defRPr sz="15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7pPr>
            <a:lvl8pPr>
              <a:defRPr sz="15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8pPr>
            <a:lvl9pPr>
              <a:defRPr sz="15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15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[Figure caption and source credit]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ctivity step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ctivity steps title 0">
            <a:extLst>
              <a:ext uri="{FF2B5EF4-FFF2-40B4-BE49-F238E27FC236}">
                <a16:creationId xmlns:a16="http://schemas.microsoft.com/office/drawing/2014/main" id="{4A75A923-A588-498D-8C3D-05C7B27BD6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002855"/>
                </a:solidFill>
                <a:latin typeface="Arial"/>
                <a:ea typeface="Arial"/>
                <a:cs typeface="Arial"/>
              </a:rPr>
              <a:t>[Activity title]</a:t>
            </a:r>
          </a:p>
        </p:txBody>
      </p:sp>
      <p:sp>
        <p:nvSpPr>
          <p:cNvPr id="2" name="Activity steps body 1">
            <a:extLst>
              <a:ext uri="{FF2B5EF4-FFF2-40B4-BE49-F238E27FC236}">
                <a16:creationId xmlns:a16="http://schemas.microsoft.com/office/drawing/2014/main" id="{F15A3904-D261-4581-891D-0D974E46F6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2124075"/>
            <a:ext cx="10972800" cy="3333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1pPr>
            <a:lvl2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2pPr>
            <a:lvl3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3pPr>
            <a:lvl4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4pPr>
            <a:lvl5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5pPr>
            <a:lvl6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6pPr>
            <a:lvl7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7pPr>
            <a:lvl8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8pPr>
            <a:lvl9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[Describe the setup.]</a:t>
            </a:r>
          </a:p>
          <a:p>
            <a:endParaRPr sz="240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  <a:p>
            <a: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[Describe the measurement and units.]</a:t>
            </a:r>
          </a:p>
          <a:p>
            <a:endParaRPr sz="240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  <a:p>
            <a: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[Explain how to record the result.]</a:t>
            </a:r>
          </a:p>
        </p:txBody>
      </p:sp>
      <p:sp>
        <p:nvSpPr>
          <p:cNvPr id="3" name="Activity steps body 2">
            <a:extLst>
              <a:ext uri="{FF2B5EF4-FFF2-40B4-BE49-F238E27FC236}">
                <a16:creationId xmlns:a16="http://schemas.microsoft.com/office/drawing/2014/main" id="{332D626C-8C62-4762-8A19-77DFBBDD378F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09600" y="5581650"/>
            <a:ext cx="10972800" cy="4476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1pPr>
            <a:lvl2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2pPr>
            <a:lvl3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3pPr>
            <a:lvl4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4pPr>
            <a:lvl5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5pPr>
            <a:lvl6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6pPr>
            <a:lvl7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7pPr>
            <a:lvl8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8pPr>
            <a:lvl9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[Add relevant safety or supervision instructions.]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ta or visu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a or visual title 0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002855"/>
                </a:solidFill>
                <a:latin typeface="Arial"/>
                <a:ea typeface="Arial"/>
                <a:cs typeface="Arial"/>
              </a:rPr>
              <a:t>[Observation or result]</a:t>
            </a:r>
          </a:p>
        </p:txBody>
      </p:sp>
      <p:sp>
        <p:nvSpPr>
          <p:cNvPr id="2" name="Data or visual content 1">
            <a:extLst>
              <a:ext uri="{FF2B5EF4-FFF2-40B4-BE49-F238E27FC236}">
                <a16:creationId xmlns:a16="http://schemas.microsoft.com/office/drawing/2014/main" id="{3A617E8B-975F-4DBD-9A97-0A174C2767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2095500"/>
            <a:ext cx="10972800" cy="32194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[Insert a graph, table, or image]</a:t>
            </a:r>
          </a:p>
        </p:txBody>
      </p:sp>
      <p:sp>
        <p:nvSpPr>
          <p:cNvPr id="3" name="Data or visual body 2">
            <a:extLst>
              <a:ext uri="{FF2B5EF4-FFF2-40B4-BE49-F238E27FC236}">
                <a16:creationId xmlns:a16="http://schemas.microsoft.com/office/drawing/2014/main" id="{DFE3AC5B-7812-46A8-BB38-963FC170FFF5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09600" y="5457825"/>
            <a:ext cx="10972800" cy="571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1pPr>
            <a:lvl2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2pPr>
            <a:lvl3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3pPr>
            <a:lvl4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4pPr>
            <a:lvl5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5pPr>
            <a:lvl6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6pPr>
            <a:lvl7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7pPr>
            <a:lvl8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8pPr>
            <a:lvl9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[Describe the evidence. Include units, a caption, and source credits.]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cussion and refl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iscussion and reflection title 0">
            <a:extLst>
              <a:ext uri="{FF2B5EF4-FFF2-40B4-BE49-F238E27FC236}">
                <a16:creationId xmlns:a16="http://schemas.microsoft.com/office/drawing/2014/main" id="{1A0C5B13-4DC7-4BB2-8032-5A84198325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002855"/>
                </a:solidFill>
                <a:latin typeface="Arial"/>
                <a:ea typeface="Arial"/>
                <a:cs typeface="Arial"/>
              </a:rPr>
              <a:t>What did we learn?</a:t>
            </a:r>
          </a:p>
        </p:txBody>
      </p:sp>
      <p:sp>
        <p:nvSpPr>
          <p:cNvPr id="2" name="Discussion and reflection body 1">
            <a:extLst>
              <a:ext uri="{FF2B5EF4-FFF2-40B4-BE49-F238E27FC236}">
                <a16:creationId xmlns:a16="http://schemas.microsoft.com/office/drawing/2014/main" id="{73737ED5-7D24-4242-A1DB-9FC8EF99D3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2124075"/>
            <a:ext cx="10972800" cy="34671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1pPr>
            <a:lvl2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2pPr>
            <a:lvl3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3pPr>
            <a:lvl4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4pPr>
            <a:lvl5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5pPr>
            <a:lvl6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6pPr>
            <a:lvl7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7pPr>
            <a:lvl8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8pPr>
            <a:lvl9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[What pattern do the results show?]</a:t>
            </a:r>
          </a:p>
          <a:p>
            <a:endParaRPr sz="240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  <a:p>
            <a: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[What evidence supports your explanation?]</a:t>
            </a:r>
          </a:p>
          <a:p>
            <a:endParaRPr sz="240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  <a:p>
            <a: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[What would you investigate next?]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WVU DSPIRA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WVU navy banner">
            <a:extLst>
              <a:ext uri="{FF2B5EF4-FFF2-40B4-BE49-F238E27FC236}">
                <a16:creationId xmlns:a16="http://schemas.microsoft.com/office/drawing/2014/main" id="{6D4F5CCA-FF43-4F29-8399-ACE93C08BCE7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552450"/>
          </a:xfrm>
          <a:prstGeom prst="rect">
            <a:avLst/>
          </a:prstGeom>
          <a:solidFill>
            <a:srgbClr val="002855"/>
          </a:solidFill>
          <a:ln w="0">
            <a:noFill/>
          </a:ln>
        </p:spPr>
      </p:sp>
      <p:sp>
        <p:nvSpPr>
          <p:cNvPr id="2" name="WVU gold rule">
            <a:extLst>
              <a:ext uri="{FF2B5EF4-FFF2-40B4-BE49-F238E27FC236}">
                <a16:creationId xmlns:a16="http://schemas.microsoft.com/office/drawing/2014/main" id="{B7F9BFBD-7E36-451D-96E5-BC2ED296FC2E}"/>
              </a:ext>
            </a:extLst>
          </p:cNvPr>
          <p:cNvSpPr>
            <a:spLocks noGrp="1"/>
          </p:cNvSpPr>
          <p:nvPr/>
        </p:nvSpPr>
        <p:spPr>
          <a:xfrm>
            <a:off x="0" y="552450"/>
            <a:ext cx="12192000" cy="38100"/>
          </a:xfrm>
          <a:prstGeom prst="rect">
            <a:avLst/>
          </a:prstGeom>
          <a:solidFill>
            <a:srgbClr val="EEAA00"/>
          </a:solidFill>
          <a:ln w="0">
            <a:noFill/>
          </a:ln>
        </p:spPr>
      </p:sp>
      <p:sp>
        <p:nvSpPr>
          <p:cNvPr id="3" name="WVU DSPIRA brand">
            <a:extLst>
              <a:ext uri="{FF2B5EF4-FFF2-40B4-BE49-F238E27FC236}">
                <a16:creationId xmlns:a16="http://schemas.microsoft.com/office/drawing/2014/main" id="{81DC7FEE-6B94-4036-9AF5-8A342A05842A}"/>
              </a:ext>
            </a:extLst>
          </p:cNvPr>
          <p:cNvSpPr>
            <a:spLocks noGrp="1"/>
          </p:cNvSpPr>
          <p:nvPr/>
        </p:nvSpPr>
        <p:spPr>
          <a:xfrm>
            <a:off x="457200" y="76200"/>
            <a:ext cx="3810000" cy="4000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 algn="l">
              <a:defRPr sz="21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WVU DSPIRA</a:t>
            </a:r>
          </a:p>
        </p:txBody>
      </p:sp>
      <p:sp>
        <p:nvSpPr>
          <p:cNvPr id="4" name="University name">
            <a:extLst>
              <a:ext uri="{FF2B5EF4-FFF2-40B4-BE49-F238E27FC236}">
                <a16:creationId xmlns:a16="http://schemas.microsoft.com/office/drawing/2014/main" id="{86DE04A2-939A-456D-B0E1-0BD64EC5EF56}"/>
              </a:ext>
            </a:extLst>
          </p:cNvPr>
          <p:cNvSpPr>
            <a:spLocks noGrp="1"/>
          </p:cNvSpPr>
          <p:nvPr/>
        </p:nvSpPr>
        <p:spPr>
          <a:xfrm>
            <a:off x="7715250" y="161925"/>
            <a:ext cx="4019550" cy="30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 algn="r">
              <a:defRPr sz="13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WEST VIRGINIA UNIVERSITY</a:t>
            </a:r>
          </a:p>
        </p:txBody>
      </p:sp>
      <p:sp>
        <p:nvSpPr>
          <p:cNvPr id="5" name="Website">
            <a:extLst>
              <a:ext uri="{FF2B5EF4-FFF2-40B4-BE49-F238E27FC236}">
                <a16:creationId xmlns:a16="http://schemas.microsoft.com/office/drawing/2014/main" id="{1895C86C-2B15-4605-AD65-E205FDC66179}"/>
              </a:ext>
            </a:extLst>
          </p:cNvPr>
          <p:cNvSpPr>
            <a:spLocks noGrp="1"/>
          </p:cNvSpPr>
          <p:nvPr/>
        </p:nvSpPr>
        <p:spPr>
          <a:xfrm>
            <a:off x="457200" y="6372225"/>
            <a:ext cx="4095750" cy="285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 algn="l">
              <a:defRPr sz="1200" b="0">
                <a:solidFill>
                  <a:srgbClr val="454545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454545"/>
                </a:solidFill>
                <a:latin typeface="Arial"/>
                <a:ea typeface="Arial"/>
                <a:cs typeface="Arial"/>
              </a:rPr>
              <a:t>wvurail.org/dspira</a:t>
            </a:r>
          </a:p>
        </p:txBody>
      </p:sp>
      <p:sp>
        <p:nvSpPr>
          <p:cNvPr id="6" name="Automatic slide number">
            <a:extLst>
              <a:ext uri="{FF2B5EF4-FFF2-40B4-BE49-F238E27FC236}">
                <a16:creationId xmlns:a16="http://schemas.microsoft.com/office/drawing/2014/main" id="{4AD0E30E-B026-44BD-ABE4-8BF1D7897EFE}"/>
              </a:ext>
            </a:extLst>
          </p:cNvPr>
          <p:cNvSpPr>
            <a:spLocks noGrp="1"/>
          </p:cNvSpPr>
          <p:nvPr/>
        </p:nvSpPr>
        <p:spPr>
          <a:xfrm>
            <a:off x="10953750" y="6372225"/>
            <a:ext cx="781050" cy="285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 algn="r">
              <a:defRPr sz="1200" b="0">
                <a:solidFill>
                  <a:srgbClr val="454545"/>
                </a:solidFill>
                <a:latin typeface="Arial"/>
                <a:ea typeface="Arial"/>
                <a:cs typeface="Arial"/>
              </a:defRPr>
            </a:pPr>
            <a:fld id="{018D423B-F0A3-4876-8334-4B6CD5BE88A3}" type="slidenum">
              <a:rPr sz="1200" b="0">
                <a:solidFill>
                  <a:srgbClr val="454545"/>
                </a:solidFill>
                <a:latin typeface="Arial"/>
                <a:ea typeface="Arial"/>
                <a:cs typeface="Arial"/>
              </a:rPr>
              <a:t>‹#›</a:t>
            </a:fld>
            <a:endParaRPr sz="1200" b="0">
              <a:solidFill>
                <a:srgbClr val="454545"/>
              </a:solidFill>
              <a:latin typeface="Arial"/>
              <a:ea typeface="Arial"/>
              <a:cs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Sound = pressure wave</a:t>
            </a:r>
          </a:p>
        </p:txBody>
      </p:sp>
    </p:spTree>
    <p:extLst>
      <p:ext uri="{BB962C8B-B14F-4D97-AF65-F5344CB8AC3E}">
        <p14:creationId xmlns:p14="http://schemas.microsoft.com/office/powerpoint/2010/main" val="19282166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Filters</a:t>
            </a:r>
          </a:p>
        </p:txBody>
      </p:sp>
      <p:pic>
        <p:nvPicPr>
          <p:cNvPr id="5" name="Picture 4" descr="A picture containing cake, table, paper, indoor&#10;&#10;Description generated with very high confidence">
            <a:extLst>
              <a:ext uri="{FF2B5EF4-FFF2-40B4-BE49-F238E27FC236}">
                <a16:creationId xmlns:a16="http://schemas.microsoft.com/office/drawing/2014/main" id="{F796D42B-ABF7-4675-9360-7A52923A3E44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5400" y="2095500"/>
            <a:ext cx="2514711" cy="157169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6E933A7-400E-4F21-A110-A12E17D2A0FB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8992" y="3829463"/>
            <a:ext cx="1747527" cy="2330037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297A96-02C7-47C4-AAA1-9C054BF8D4EB}"/>
              </a:ext>
            </a:extLst>
          </p:cNvPr>
          <p:cNvSpPr>
            <a:spLocks noGrp="1"/>
          </p:cNvSpPr>
          <p:nvPr/>
        </p:nvSpPr>
        <p:spPr>
          <a:xfrm>
            <a:off x="609600" y="2095499"/>
            <a:ext cx="5334000" cy="4064000"/>
          </a:xfrm>
        </p:spPr>
        <p:txBody>
          <a:bodyPr lIns="0" tIns="0" rIns="0" bIns="0" anchor="t">
            <a:normAutofit/>
          </a:bodyPr>
          <a:lstStyle/>
          <a:p>
            <a:pPr>
              <a:defRPr sz="1320">
                <a:latin typeface="Arial"/>
              </a:defRPr>
            </a:pPr>
            <a:r>
              <a:rPr lang="en-US" sz="2200" dirty="0">
                <a:solidFill>
                  <a:srgbClr val="000000"/>
                </a:solidFill>
              </a:rPr>
              <a:t>Coffee filter</a:t>
            </a:r>
          </a:p>
          <a:p>
            <a:pPr>
              <a:defRPr sz="1320">
                <a:latin typeface="Arial"/>
              </a:defRPr>
            </a:pPr>
            <a:r>
              <a:rPr lang="en-US" sz="2200" dirty="0">
                <a:solidFill>
                  <a:srgbClr val="000000"/>
                </a:solidFill>
              </a:rPr>
              <a:t>Particle filter (to measure pollutions)</a:t>
            </a:r>
          </a:p>
          <a:p>
            <a:pPr>
              <a:defRPr sz="1320">
                <a:latin typeface="Arial"/>
              </a:defRPr>
            </a:pPr>
            <a:r>
              <a:rPr lang="en-US" sz="2200" dirty="0">
                <a:solidFill>
                  <a:srgbClr val="000000"/>
                </a:solidFill>
              </a:rPr>
              <a:t>Filters in Signal Processing (remove or attenuate some frequencies while keeping the others without any change) </a:t>
            </a:r>
          </a:p>
        </p:txBody>
      </p:sp>
    </p:spTree>
    <p:extLst>
      <p:ext uri="{BB962C8B-B14F-4D97-AF65-F5344CB8AC3E}">
        <p14:creationId xmlns:p14="http://schemas.microsoft.com/office/powerpoint/2010/main" val="42065816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Recall (Lecture 3)</a:t>
            </a:r>
          </a:p>
        </p:txBody>
      </p:sp>
      <p:pic>
        <p:nvPicPr>
          <p:cNvPr id="7" name="Picture 6" descr="A circuit board&#10;&#10;Description generated with high confidence">
            <a:extLst>
              <a:ext uri="{FF2B5EF4-FFF2-40B4-BE49-F238E27FC236}">
                <a16:creationId xmlns:a16="http://schemas.microsoft.com/office/drawing/2014/main" id="{9BFE1F5C-F1C4-4C19-A616-2133D621B193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4562" y="4164739"/>
            <a:ext cx="2403326" cy="1994761"/>
          </a:xfrm>
          <a:prstGeom prst="rect">
            <a:avLst/>
          </a:prstGeom>
        </p:spPr>
      </p:pic>
      <p:pic>
        <p:nvPicPr>
          <p:cNvPr id="5" name="Picture 4" descr="A close up of a map&#10;&#10;Description generated with very high confidence">
            <a:extLst>
              <a:ext uri="{FF2B5EF4-FFF2-40B4-BE49-F238E27FC236}">
                <a16:creationId xmlns:a16="http://schemas.microsoft.com/office/drawing/2014/main" id="{88E2D340-89CD-41D7-8332-899838C7E723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5400" y="2095500"/>
            <a:ext cx="2493060" cy="2069239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6F8701E-0405-489D-82D8-F8744EA855B1}"/>
                  </a:ext>
                </a:extLst>
              </p:cNvPr>
              <p:cNvSpPr>
                <a:spLocks noGrp="1"/>
              </p:cNvSpPr>
              <p:nvPr/>
            </p:nvSpPr>
            <p:spPr>
              <a:xfrm>
                <a:off x="609600" y="2095499"/>
                <a:ext cx="5334000" cy="4064000"/>
              </a:xfrm>
            </p:spPr>
            <p:txBody>
              <a:bodyPr lIns="0" tIns="0" rIns="0" bIns="0" anchor="t">
                <a:normAutofit/>
              </a:bodyPr>
              <a:lstStyle/>
              <a:p>
                <a:pPr marL="0" indent="0">
                  <a:buNone/>
                </a:pPr>
                <a:r>
                  <a:rPr lang="en-US" sz="2200" dirty="0">
                    <a:solidFill>
                      <a:srgbClr val="000000"/>
                    </a:solidFill>
                  </a:rPr>
                  <a:t>A signal can be presented as a mixture of sines and cosines (complex exponentials) </a:t>
                </a:r>
              </a:p>
              <a:p>
                <a:endParaRPr lang="en-US" sz="2200" dirty="0">
                  <a:solidFill>
                    <a:srgbClr val="000000"/>
                  </a:solidFill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nary>
                        <m:naryPr>
                          <m:limLoc m:val="undOvr"/>
                          <m:ctrlPr>
                            <a:rPr lang="en-US" sz="2200" b="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4"/>
                            </m:rPr>
                            <a:rPr lang="en-US" sz="2200" b="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200" b="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∞</m:t>
                          </m:r>
                        </m:sub>
                        <m:sup>
                          <m:r>
                            <a:rPr lang="en-US" sz="2200" b="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200" b="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∞</m:t>
                          </m:r>
                        </m:sup>
                        <m:e>
                          <m:r>
                            <a:rPr lang="en-US" sz="2200" b="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  <m:d>
                            <m:dPr>
                              <m:ctrlPr>
                                <a:rPr lang="en-US" sz="2200" b="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200" b="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</m:d>
                          <m:sSup>
                            <m:sSupPr>
                              <m:ctrlPr>
                                <a:rPr lang="en-US" sz="2200" b="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200" b="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2200" b="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2200" b="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a:rPr lang="en-US" sz="2200" b="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2200" b="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  <m:r>
                                <a:rPr lang="en-US" sz="2200" b="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𝑓𝑡</m:t>
                              </m:r>
                            </m:sup>
                          </m:sSup>
                        </m:e>
                      </m:nary>
                      <m:r>
                        <a:rPr lang="en-US" sz="2200" b="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𝑑𝑓</m:t>
                      </m:r>
                      <m:r>
                        <a:rPr lang="en-US" sz="2200" b="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200" b="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200" b="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200" b="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sz="2200" b="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200" dirty="0">
                  <a:solidFill>
                    <a:srgbClr val="000000"/>
                  </a:solidFill>
                </a:endParaRPr>
              </a:p>
              <a:p>
                <a:pPr marL="0" indent="0">
                  <a:buNone/>
                </a:pPr>
                <a:endParaRPr lang="en-US" sz="2200" dirty="0">
                  <a:solidFill>
                    <a:srgbClr val="000000"/>
                  </a:solidFill>
                </a:endParaRP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US" sz="2200" b="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sz="2200" b="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200" b="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2200" b="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200" dirty="0">
                    <a:solidFill>
                      <a:srgbClr val="000000"/>
                    </a:solidFill>
                  </a:rPr>
                  <a:t> tell us how much each frequency contributes</a:t>
                </a:r>
              </a:p>
              <a:p>
                <a:pPr marL="0" indent="0">
                  <a:buNone/>
                </a:pPr>
                <a:endParaRPr lang="en-US" sz="22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6F8701E-0405-489D-82D8-F8744EA855B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" y="2095499"/>
                <a:ext cx="5334000" cy="4064000"/>
              </a:xfr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468964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Illustration</a:t>
            </a:r>
          </a:p>
        </p:txBody>
      </p:sp>
      <p:pic>
        <p:nvPicPr>
          <p:cNvPr id="4" name="Picture 3" descr="A close up of a map&#10;&#10;Description generated with very high confidence">
            <a:extLst>
              <a:ext uri="{FF2B5EF4-FFF2-40B4-BE49-F238E27FC236}">
                <a16:creationId xmlns:a16="http://schemas.microsoft.com/office/drawing/2014/main" id="{64639481-D3A7-41A3-BE0F-779B08FED2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7807" y="2095500"/>
            <a:ext cx="4896386" cy="406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10181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Illustration</a:t>
            </a:r>
          </a:p>
        </p:txBody>
      </p:sp>
      <p:pic>
        <p:nvPicPr>
          <p:cNvPr id="4" name="Picture 3" descr="A circuit board&#10;&#10;Description generated with high confidence">
            <a:extLst>
              <a:ext uri="{FF2B5EF4-FFF2-40B4-BE49-F238E27FC236}">
                <a16:creationId xmlns:a16="http://schemas.microsoft.com/office/drawing/2014/main" id="{5F660CBA-E6CB-4CB7-9E83-8D092EFD49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7807" y="2095500"/>
            <a:ext cx="4896386" cy="406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13240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How are filters applied?</a:t>
            </a:r>
          </a:p>
        </p:txBody>
      </p:sp>
      <p:pic>
        <p:nvPicPr>
          <p:cNvPr id="6" name="Picture 5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22EE81FE-0101-40D9-97BD-FE4DCB86C686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5400" y="2095500"/>
            <a:ext cx="4896388" cy="4064000"/>
          </a:xfrm>
          <a:prstGeom prst="rect">
            <a:avLst/>
          </a:prstGeom>
          <a:effectLst/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D9F8FA4-5843-4EEC-8453-58B6C039A574}"/>
                  </a:ext>
                </a:extLst>
              </p:cNvPr>
              <p:cNvSpPr>
                <a:spLocks noGrp="1"/>
              </p:cNvSpPr>
              <p:nvPr/>
            </p:nvSpPr>
            <p:spPr>
              <a:xfrm>
                <a:off x="609600" y="2095500"/>
                <a:ext cx="5334000" cy="4064000"/>
              </a:xfrm>
            </p:spPr>
            <p:txBody>
              <a:bodyPr vert="horz" lIns="0" tIns="0" rIns="0" bIns="0" rtlCol="0" anchor="t">
                <a:noAutofit/>
              </a:bodyPr>
              <a:lstStyle/>
              <a:p>
                <a14:m>
                  <m:oMathPara xmlns:m="http://schemas.openxmlformats.org/officeDocument/2006/math">
                    <m:oMath>
                      <m:r>
                        <a:rPr lang="en-US" sz="22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d>
                        <m:dPr>
                          <m:ctrlPr>
                            <a:rPr lang="en-US" sz="2200" b="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200" b="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groupChr>
                        <m:groupChrPr>
                          <m:chr m:val="⇔"/>
                          <m:pos m:val="bot"/>
                          <m:vertJc m:val="bot"/>
                          <m:ctrlPr>
                            <a:rPr lang="en-US" sz="2200" b="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m:rPr>
                              <m:brk m:alnAt="2"/>
                            </m:rPr>
                            <a:rPr lang="en-US" sz="2200" b="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  <m:r>
                            <a:rPr lang="en-US" sz="2200" b="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</m:groupChr>
                      <m:r>
                        <a:rPr lang="en-US" sz="2200" b="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𝑋</m:t>
                      </m:r>
                      <m:d>
                        <m:dPr>
                          <m:ctrlPr>
                            <a:rPr lang="en-US" sz="2200" b="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200" b="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</m:d>
                    </m:oMath>
                  </m:oMathPara>
                </a14:m>
                <a:endParaRPr lang="en-US" sz="2200" b="0">
                  <a:solidFill>
                    <a:srgbClr val="000000"/>
                  </a:solidFill>
                </a:endParaRPr>
              </a:p>
              <a:p>
                <a:r>
                  <a:rPr lang="en-US" sz="2200">
                    <a:solidFill>
                      <a:srgbClr val="000000"/>
                    </a:solidFill>
                  </a:rPr>
                  <a:t>Filter response </a:t>
                </a:r>
                <a14:m>
                  <m:oMath xmlns:m="http://schemas.openxmlformats.org/officeDocument/2006/math">
                    <m:r>
                      <a:rPr lang="en-US" sz="2200" b="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ℎ</m:t>
                    </m:r>
                    <m:r>
                      <a:rPr lang="en-US" sz="2200" b="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200" b="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2200" b="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200">
                    <a:solidFill>
                      <a:srgbClr val="000000"/>
                    </a:solidFill>
                  </a:rPr>
                  <a:t> to a narrow pulse on the input (think of it as a delta-function)</a:t>
                </a:r>
              </a:p>
              <a:p>
                <a14:m>
                  <m:oMathPara xmlns:m="http://schemas.openxmlformats.org/officeDocument/2006/math">
                    <m:oMath>
                      <m:r>
                        <a:rPr lang="en-US" sz="2200" b="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ℎ</m:t>
                      </m:r>
                      <m:r>
                        <a:rPr lang="en-US" sz="2200" b="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200" b="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sz="2200" b="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  <m:groupChr>
                        <m:groupChrPr>
                          <m:chr m:val="⇔"/>
                          <m:pos m:val="bot"/>
                          <m:vertJc m:val="bot"/>
                          <m:ctrlPr>
                            <a:rPr lang="en-US" sz="2200" b="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m:rPr>
                              <m:brk m:alnAt="2"/>
                            </m:rPr>
                            <a:rPr lang="en-US" sz="2200" b="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  <m:r>
                            <a:rPr lang="en-US" sz="2200" b="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</m:groupChr>
                      <m:r>
                        <a:rPr lang="en-US" sz="2200" b="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𝐻</m:t>
                      </m:r>
                      <m:r>
                        <a:rPr lang="en-US" sz="2200" b="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200" b="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sz="2200" b="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200">
                  <a:solidFill>
                    <a:srgbClr val="000000"/>
                  </a:solidFill>
                </a:endParaRPr>
              </a:p>
              <a:p>
                <a:r>
                  <a:rPr lang="en-US" sz="2200">
                    <a:solidFill>
                      <a:srgbClr val="000000"/>
                    </a:solidFill>
                  </a:rPr>
                  <a:t>The response of filter on a composed input </a:t>
                </a:r>
                <a14:m>
                  <m:oMath xmlns:m="http://schemas.openxmlformats.org/officeDocument/2006/math">
                    <m:r>
                      <a:rPr lang="en-US" sz="2200" b="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200" b="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200" b="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2200" b="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200">
                    <a:solidFill>
                      <a:srgbClr val="000000"/>
                    </a:solidFill>
                  </a:rPr>
                  <a:t> is a correlation of </a:t>
                </a:r>
                <a14:m>
                  <m:oMath xmlns:m="http://schemas.openxmlformats.org/officeDocument/2006/math">
                    <m:r>
                      <a:rPr lang="en-US" sz="2200" b="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200" b="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200" b="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2200" b="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200">
                    <a:solidFill>
                      <a:srgbClr val="000000"/>
                    </a:solidFill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2200" b="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ℎ</m:t>
                    </m:r>
                    <m:r>
                      <a:rPr lang="en-US" sz="2200" b="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(−</m:t>
                    </m:r>
                    <m:r>
                      <a:rPr lang="en-US" sz="2200" b="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2200" b="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200">
                    <a:solidFill>
                      <a:srgbClr val="000000"/>
                    </a:solidFill>
                  </a:rPr>
                  <a:t> </a:t>
                </a:r>
              </a:p>
              <a:p>
                <a:r>
                  <a:rPr lang="en-US" sz="2200">
                    <a:solidFill>
                      <a:srgbClr val="000000"/>
                    </a:solidFill>
                  </a:rPr>
                  <a:t>By Correlation Theorem: </a:t>
                </a:r>
              </a:p>
              <a:p>
                <a:pPr marL="0"/>
                <a14:m>
                  <m:oMathPara xmlns:m="http://schemas.openxmlformats.org/officeDocument/2006/math">
                    <m:oMath>
                      <m:r>
                        <a:rPr lang="en-US" sz="2200" b="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𝑌</m:t>
                      </m:r>
                      <m:d>
                        <m:dPr>
                          <m:ctrlPr>
                            <a:rPr lang="en-US" sz="2200" b="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200" b="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</m:d>
                      <m:r>
                        <a:rPr lang="en-US" sz="2200" b="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200" b="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𝑋</m:t>
                      </m:r>
                      <m:d>
                        <m:dPr>
                          <m:ctrlPr>
                            <a:rPr lang="en-US" sz="2200" b="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200" b="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</m:d>
                      <m:r>
                        <a:rPr lang="en-US" sz="2200" b="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𝐻</m:t>
                      </m:r>
                      <m:r>
                        <a:rPr lang="en-US" sz="2200" b="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200" b="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sz="2200" b="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200">
                  <a:solidFill>
                    <a:srgbClr val="000000"/>
                  </a:solidFill>
                </a:endParaRPr>
              </a:p>
              <a:p>
                <a:pPr marL="0"/>
                <a14:m>
                  <m:oMath xmlns:m="http://schemas.openxmlformats.org/officeDocument/2006/math">
                    <m:r>
                      <a:rPr lang="en-US" sz="2200" b="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200" b="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200" b="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2200" b="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200">
                    <a:solidFill>
                      <a:srgbClr val="000000"/>
                    </a:solidFill>
                  </a:rPr>
                  <a:t> is the output of the filter. </a:t>
                </a: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D9F8FA4-5843-4EEC-8453-58B6C039A57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" y="2095500"/>
                <a:ext cx="5334000" cy="4064000"/>
              </a:xfr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645499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Four types of filters</a:t>
            </a:r>
          </a:p>
        </p:txBody>
      </p:sp>
      <p:pic>
        <p:nvPicPr>
          <p:cNvPr id="7" name="Picture 6" descr="A close up of a map&#10;&#10;Description generated with high confidence">
            <a:extLst>
              <a:ext uri="{FF2B5EF4-FFF2-40B4-BE49-F238E27FC236}">
                <a16:creationId xmlns:a16="http://schemas.microsoft.com/office/drawing/2014/main" id="{88C7049C-44C6-4CFC-BE30-84A7EAB3DD64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5400" y="2095500"/>
            <a:ext cx="5208717" cy="3906536"/>
          </a:xfrm>
          <a:prstGeom prst="rect">
            <a:avLst/>
          </a:prstGeom>
          <a:effectLst/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7F5EB8-85A4-41DF-AE05-679E3AA8CCCF}"/>
              </a:ext>
            </a:extLst>
          </p:cNvPr>
          <p:cNvSpPr>
            <a:spLocks noGrp="1"/>
          </p:cNvSpPr>
          <p:nvPr/>
        </p:nvSpPr>
        <p:spPr>
          <a:xfrm>
            <a:off x="609599" y="2095499"/>
            <a:ext cx="5334000" cy="4064000"/>
          </a:xfrm>
        </p:spPr>
        <p:txBody>
          <a:bodyPr vert="horz" lIns="0" tIns="0" rIns="0" bIns="0" rtlCol="0" anchor="t">
            <a:normAutofit/>
          </a:bodyPr>
          <a:lstStyle/>
          <a:p>
            <a:pPr>
              <a:defRPr sz="1917">
                <a:latin typeface="Arial"/>
              </a:defRPr>
            </a:pPr>
            <a:r>
              <a:rPr lang="en-US" sz="2200">
                <a:solidFill>
                  <a:srgbClr val="000000"/>
                </a:solidFill>
              </a:rPr>
              <a:t>Low pass = suppresses high frequencies, passes low frequencies</a:t>
            </a:r>
          </a:p>
          <a:p>
            <a:pPr>
              <a:defRPr sz="1917">
                <a:latin typeface="Arial"/>
              </a:defRPr>
            </a:pPr>
            <a:r>
              <a:rPr lang="en-US" sz="2200">
                <a:solidFill>
                  <a:srgbClr val="000000"/>
                </a:solidFill>
              </a:rPr>
              <a:t>High pass = passes high frequencies and suppresses low</a:t>
            </a:r>
          </a:p>
          <a:p>
            <a:pPr>
              <a:defRPr sz="1917">
                <a:latin typeface="Arial"/>
              </a:defRPr>
            </a:pPr>
            <a:r>
              <a:rPr lang="en-US" sz="2200">
                <a:solidFill>
                  <a:srgbClr val="000000"/>
                </a:solidFill>
              </a:rPr>
              <a:t>Band pass = passes medium frequencies, suppresses low and high</a:t>
            </a:r>
          </a:p>
          <a:p>
            <a:pPr>
              <a:defRPr sz="1917">
                <a:latin typeface="Arial"/>
              </a:defRPr>
            </a:pPr>
            <a:r>
              <a:rPr lang="en-US" sz="2200">
                <a:solidFill>
                  <a:srgbClr val="000000"/>
                </a:solidFill>
              </a:rPr>
              <a:t>Band stop</a:t>
            </a:r>
          </a:p>
        </p:txBody>
      </p:sp>
    </p:spTree>
    <p:extLst>
      <p:ext uri="{BB962C8B-B14F-4D97-AF65-F5344CB8AC3E}">
        <p14:creationId xmlns:p14="http://schemas.microsoft.com/office/powerpoint/2010/main" val="34537004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Illustration</a:t>
            </a:r>
          </a:p>
        </p:txBody>
      </p:sp>
      <p:pic>
        <p:nvPicPr>
          <p:cNvPr id="4" name="Picture 3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280C3480-A558-48E7-B663-5EDEFF9859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6666" y="2095500"/>
            <a:ext cx="5418668" cy="406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53535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Filters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38FB9660-F42F-4313-BBC4-47C007FE48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071070" y="4436021"/>
            <a:ext cx="2020930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0AEFAEDE-E3DE-4DA0-B87F-54DD2105E138}"/>
              </a:ext>
            </a:extLst>
          </p:cNvPr>
          <p:cNvSpPr>
            <a:spLocks noGrp="1"/>
          </p:cNvSpPr>
          <p:nvPr/>
        </p:nvSpPr>
        <p:spPr>
          <a:xfrm>
            <a:off x="4667250" y="2095500"/>
            <a:ext cx="2857500" cy="2255921"/>
          </a:xfrm>
        </p:spPr>
        <p:txBody>
          <a:bodyPr vert="horz" lIns="71438" tIns="35719" rIns="71438" bIns="35719" rtlCol="0" anchor="b">
            <a:normAutofit/>
          </a:bodyPr>
          <a:lstStyle/>
          <a:p>
            <a:pPr algn="ctr">
              <a:defRPr sz="3000">
                <a:latin typeface="Arial"/>
              </a:defRPr>
            </a:pPr>
            <a:r>
              <a:rPr lang="en-US" sz="3000" kern="1200" dirty="0">
                <a:solidFill>
                  <a:srgbClr val="000000"/>
                </a:solidFill>
                <a:latin typeface="Arial"/>
                <a:ea typeface="+mj-ea"/>
                <a:cs typeface="+mj-cs"/>
              </a:rPr>
              <a:t>Low pass filtering: the original signal and its FT</a:t>
            </a:r>
          </a:p>
        </p:txBody>
      </p:sp>
    </p:spTree>
    <p:extLst>
      <p:ext uri="{BB962C8B-B14F-4D97-AF65-F5344CB8AC3E}">
        <p14:creationId xmlns:p14="http://schemas.microsoft.com/office/powerpoint/2010/main" val="12206580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Signal and its FT after low pass filtering</a:t>
            </a:r>
          </a:p>
        </p:txBody>
      </p:sp>
      <p:pic>
        <p:nvPicPr>
          <p:cNvPr id="5" name="Picture 4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4E36A040-5224-4D10-ABC3-3D825481F6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8142" y="2095500"/>
            <a:ext cx="4896387" cy="4064000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38FB9660-F42F-4313-BBC4-47C007FE48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167471" y="4484105"/>
            <a:ext cx="1932683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437348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Filtering in 2D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5BDCFCA-BB1E-46D3-98B0-011509E89566}"/>
              </a:ext>
            </a:extLst>
          </p:cNvPr>
          <p:cNvPicPr>
            <a:picLocks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5" r="1206"/>
          <a:stretch/>
        </p:blipFill>
        <p:spPr>
          <a:xfrm>
            <a:off x="6375400" y="2095500"/>
            <a:ext cx="4702432" cy="4064000"/>
          </a:xfrm>
          <a:prstGeom prst="rect">
            <a:avLst/>
          </a:prstGeom>
          <a:effectLst/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4D8FEE-6C1C-4C7A-9365-BF0DEB275CB3}"/>
              </a:ext>
            </a:extLst>
          </p:cNvPr>
          <p:cNvSpPr>
            <a:spLocks noGrp="1"/>
          </p:cNvSpPr>
          <p:nvPr/>
        </p:nvSpPr>
        <p:spPr>
          <a:xfrm>
            <a:off x="609599" y="2095499"/>
            <a:ext cx="5334000" cy="4064000"/>
          </a:xfrm>
        </p:spPr>
        <p:txBody>
          <a:bodyPr vert="horz" lIns="0" tIns="0" rIns="0" bIns="0" rtlCol="0" anchor="t">
            <a:normAutofit/>
          </a:bodyPr>
          <a:lstStyle/>
          <a:p>
            <a:pPr>
              <a:defRPr sz="1133">
                <a:latin typeface="Arial"/>
              </a:defRPr>
            </a:pPr>
            <a:r>
              <a:rPr lang="en-US" sz="2200" dirty="0">
                <a:solidFill>
                  <a:srgbClr val="000000"/>
                </a:solidFill>
              </a:rPr>
              <a:t>Simulated pulse in filter-bank format (image)</a:t>
            </a:r>
          </a:p>
          <a:p>
            <a:pPr>
              <a:defRPr sz="1133">
                <a:latin typeface="Arial"/>
              </a:defRPr>
            </a:pPr>
            <a:r>
              <a:rPr lang="en-US" sz="2200" dirty="0">
                <a:solidFill>
                  <a:srgbClr val="000000"/>
                </a:solidFill>
              </a:rPr>
              <a:t>DM = 375</a:t>
            </a:r>
          </a:p>
          <a:p>
            <a:pPr>
              <a:defRPr sz="1133">
                <a:latin typeface="Arial"/>
              </a:defRPr>
            </a:pPr>
            <a:r>
              <a:rPr lang="en-US" sz="2200" dirty="0">
                <a:solidFill>
                  <a:srgbClr val="000000"/>
                </a:solidFill>
              </a:rPr>
              <a:t>S/N = 25</a:t>
            </a:r>
          </a:p>
          <a:p>
            <a:pPr>
              <a:defRPr sz="1133">
                <a:latin typeface="Arial"/>
              </a:defRPr>
            </a:pPr>
            <a:r>
              <a:rPr lang="en-US" sz="2200" dirty="0">
                <a:solidFill>
                  <a:srgbClr val="000000"/>
                </a:solidFill>
              </a:rPr>
              <a:t>Pulse width T = 50 </a:t>
            </a:r>
            <a:r>
              <a:rPr lang="en-US" sz="2200" dirty="0" err="1">
                <a:solidFill>
                  <a:srgbClr val="000000"/>
                </a:solidFill>
              </a:rPr>
              <a:t>ms</a:t>
            </a:r>
            <a:endParaRPr lang="en-US" sz="2200" dirty="0">
              <a:solidFill>
                <a:srgbClr val="000000"/>
              </a:solidFill>
            </a:endParaRPr>
          </a:p>
          <a:p>
            <a:pPr>
              <a:defRPr sz="1133">
                <a:latin typeface="Arial"/>
              </a:defRPr>
            </a:pPr>
            <a:r>
              <a:rPr lang="en-US" sz="2200" dirty="0">
                <a:solidFill>
                  <a:srgbClr val="000000"/>
                </a:solidFill>
              </a:rPr>
              <a:t>Apply low-pass filter in 2d FT space</a:t>
            </a:r>
          </a:p>
        </p:txBody>
      </p:sp>
    </p:spTree>
    <p:extLst>
      <p:ext uri="{BB962C8B-B14F-4D97-AF65-F5344CB8AC3E}">
        <p14:creationId xmlns:p14="http://schemas.microsoft.com/office/powerpoint/2010/main" val="3259302665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des-ready.pptx" id="{6D5A5D80-B59F-47FE-A006-FBFC2926142F}" vid="{69CEE3E8-36C9-43B0-A0FB-27FA92D72A34}"/>
    </a:ext>
  </a:extLst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957</TotalTime>
  <Words>251</Words>
  <Application>Microsoft Office PowerPoint</Application>
  <PresentationFormat>Widescreen</PresentationFormat>
  <Paragraphs>36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Cambria Math</vt:lpstr>
      <vt:lpstr>ChatGPT</vt:lpstr>
      <vt:lpstr>Sound = pressure wave</vt:lpstr>
      <vt:lpstr>Filters</vt:lpstr>
      <vt:lpstr>Recall (Lecture 3)</vt:lpstr>
      <vt:lpstr>Illustration</vt:lpstr>
      <vt:lpstr>Illustration</vt:lpstr>
      <vt:lpstr>How are filters applied?</vt:lpstr>
      <vt:lpstr>Four types of filters</vt:lpstr>
      <vt:lpstr>Illustration</vt:lpstr>
      <vt:lpstr>Filters</vt:lpstr>
      <vt:lpstr>Signal and its FT after low pass filtering</vt:lpstr>
      <vt:lpstr>Filtering in 2D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Filters (2018 edition)</dc:title>
  <dc:creator>Natalia Schmid</dc:creator>
  <cp:lastModifiedBy>Dylan Gormley</cp:lastModifiedBy>
  <cp:revision>14</cp:revision>
  <dcterms:created xsi:type="dcterms:W3CDTF">2018-07-07T21:53:37Z</dcterms:created>
  <dcterms:modified xsi:type="dcterms:W3CDTF">2026-09-27T00:47:12Z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0x01010016C36F108F9F92488C988DDF36346911</vt:lpwstr>
  </property>
</Properties>
</file>