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d6d6b06b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d6d6b06b8_0_0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d6d6b06b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d6d6b06b8_0_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d6d6b06b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d6d6b06b8_0_11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d6d6b06b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d6d6b06b8_0_17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6d6b06b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d6d6b06b8_0_22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d6d6b06b8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d6d6b06b8_0_29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6d6b06b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d6d6b06b8_0_3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6d6b06b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d6d6b06b8_0_40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6d6b06b8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d6d6b06b8_0_47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d6d6b06b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d6d6b06b8_0_54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6d6b06b8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d6d6b06b8_0_62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6d6b06b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d6d6b06b8_0_73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6d6b06b8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d6d6b06b8_0_78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6d6b06b8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d6d6b06b8_0_83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6d6b06b8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d6d6b06b8_0_93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d6d6b06b8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d6d6b06b8_0_105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d6d6b06b8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d6d6b06b8_0_116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6d6b06b8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d6d6b06b8_0_121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d6d6b06b8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54063"/>
            <a:ext cx="67056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d6d6b06b8_0_126:notes"/>
          <p:cNvSpPr txBox="1">
            <a:spLocks noGrp="1"/>
          </p:cNvSpPr>
          <p:nvPr>
            <p:ph type="body" idx="1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435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435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cs typeface="Arial"/>
              </a:rPr>
              <a:t>Click to edit Master subtitle style</a:t>
            </a: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9620008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9903766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1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438074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  <a:p>
            <a:pPr lvl="3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Fourth level</a:t>
            </a:r>
          </a:p>
          <a:p>
            <a:pPr lvl="4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Fifth level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937094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20832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  <a:p>
            <a:pPr lvl="3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Fourth level</a:t>
            </a:r>
          </a:p>
          <a:p>
            <a:pPr lvl="4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Fifth level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078703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Title,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504000" y="6442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504000" y="21119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40" b="0" i="0" u="none" strike="noStrike" cap="none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334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979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wu.edu/skywise/skymobile/skywatch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wu.edu/skywise/skymobile/skywatch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b.nrao.edu/GBT/setups/radvelcalc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b.nrao.edu/GBT/setups/radvelcalc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Your Observations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566009-E8B0-BCAB-C35D-2BF637310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1B65A-1436-1A39-DE6D-463E555D341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are we measuring?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528738-0B36-09B6-3D6A-DE27E323F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4D4FB-16B3-E58C-14E5-F7A6E5BE19F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68" name="Google Shape;68;p15"/>
          <p:cNvSpPr txBox="1"/>
          <p:nvPr/>
        </p:nvSpPr>
        <p:spPr>
          <a:xfrm>
            <a:off x="609600" y="2095500"/>
            <a:ext cx="53340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7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Your telescopes are sensitive to neutral hydrogen emission.  We call this “HI”.</a:t>
            </a:r>
            <a:endParaRPr sz="20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70">
                <a:latin typeface="Arial"/>
              </a:defRPr>
            </a:pPr>
            <a:endParaRPr sz="20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7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HI emits at 1420MHz, or 21cm.  It is one of the brightest lines in the Universe, and was the first spectral line measured in outer space.</a:t>
            </a:r>
            <a:endParaRPr sz="20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70">
                <a:latin typeface="Arial"/>
              </a:defRPr>
            </a:pPr>
            <a:endParaRPr sz="20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07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The 21cm line is due to a “spin-flip” transition.  The electron and proton’s spin can be aligned or antialigned.  This is incredibly rare, but the line is bright because there is so much HI.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69" name="Google Shape;69;p15"/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0900" y="2875186"/>
            <a:ext cx="1256326" cy="1148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Why are we Measuring HI?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F8D499-7223-753B-3E21-EC0EDFB7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738A7-7332-A945-66B9-32AE1FC2D79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75" name="Google Shape;75;p16"/>
          <p:cNvSpPr txBox="1"/>
          <p:nvPr/>
        </p:nvSpPr>
        <p:spPr>
          <a:xfrm>
            <a:off x="609600" y="2095500"/>
            <a:ext cx="53340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11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HI has two main observational benefits:</a:t>
            </a:r>
            <a:endParaRPr sz="2200"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011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The 21cm line is at a frequency where electronics can be built relatively easily, and</a:t>
            </a:r>
            <a:endParaRPr sz="2200">
              <a:solidFill>
                <a:srgbClr val="000000"/>
              </a:solidFill>
            </a:endParaRPr>
          </a:p>
          <a:p>
            <a:pPr marL="457200" lvl="0" indent="-317500">
              <a:buSzPct val="100000"/>
              <a:buAutoNum type="arabicParenR"/>
              <a:defRPr sz="1011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there is HI everywhere!  It can be observed in every direction on the sky.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76" name="Google Shape;76;p16"/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2789" y="2437909"/>
            <a:ext cx="3172222" cy="1586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Should we Observe?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89F7D0-556C-6487-C770-5489F0DFA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B2FB1-6428-BD29-FBD0-B113936B43C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82" name="Google Shape;82;p17"/>
          <p:cNvSpPr txBox="1"/>
          <p:nvPr/>
        </p:nvSpPr>
        <p:spPr>
          <a:xfrm>
            <a:off x="609600" y="2095500"/>
            <a:ext cx="109728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4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I don’t know!  There are a couple ways:</a:t>
            </a:r>
            <a:endParaRPr sz="2200"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44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Take data continuously as the sky passes overhead, or</a:t>
            </a:r>
            <a:endParaRPr sz="2200">
              <a:solidFill>
                <a:srgbClr val="000000"/>
              </a:solidFill>
            </a:endParaRPr>
          </a:p>
          <a:p>
            <a:pPr marL="457200" lvl="0" indent="-317500">
              <a:buSzPct val="100000"/>
              <a:buAutoNum type="arabicParenR"/>
              <a:defRPr sz="144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Target a specific part of the sky</a:t>
            </a:r>
            <a:endParaRPr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Drift Scans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B00B89-B27C-3F24-AA00-FE2C8EFD5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7CAD6-E7A4-A9EC-C833-CC08BB7CC9C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88" name="Google Shape;88;p18"/>
          <p:cNvSpPr txBox="1"/>
          <p:nvPr/>
        </p:nvSpPr>
        <p:spPr>
          <a:xfrm>
            <a:off x="609600" y="2095500"/>
            <a:ext cx="53340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927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Taking data continuously as the sky passes overhead is called a “drift scan.”</a:t>
            </a:r>
            <a:endParaRPr sz="22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927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927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If the telescope is pointed in one location, you will get data at one dec, but all RAs.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89" name="Google Shape;89;p18" descr="http://egg.astro.cornell.edu/alfalfa/grads/ims13/gal_coord.gif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103" b="1006"/>
          <a:stretch/>
        </p:blipFill>
        <p:spPr>
          <a:xfrm>
            <a:off x="7536497" y="2592906"/>
            <a:ext cx="2815684" cy="1431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 descr="https://dept.astro.lsa.umich.edu/ugactivities/Labs/coords/coord_transit.gif"/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1447" y="2095501"/>
            <a:ext cx="1279856" cy="925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to do Drift Scans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DB2C71-8786-7911-5D02-916FA0CE8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EEF88-4AD3-1F0F-55B1-B858B176793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96" name="Google Shape;96;p19"/>
          <p:cNvSpPr txBox="1"/>
          <p:nvPr/>
        </p:nvSpPr>
        <p:spPr>
          <a:xfrm>
            <a:off x="609600" y="2095500"/>
            <a:ext cx="109728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The easy way:</a:t>
            </a:r>
            <a:endParaRPr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Point the telescope somewhere and collect data for as long as you want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4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The harder way:</a:t>
            </a:r>
            <a:endParaRPr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Pick a portion of the Galaxy you want to observe and determine its RA and Dec using</a:t>
            </a:r>
            <a:endParaRPr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the graph from last slide or </a:t>
            </a:r>
            <a:endParaRPr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this converter: heasarc.nasa.gov/cgi-bin/Tools/convcoord/convcoord.pl</a:t>
            </a:r>
            <a:endParaRPr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Determine the current LST and use this to find when the source transits.  Find the LST with:</a:t>
            </a:r>
            <a:endParaRPr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the Sun (very approximate) or</a:t>
            </a:r>
            <a:endParaRPr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this calculator </a:t>
            </a:r>
            <a:r>
              <a:rPr lang="en-US" u="sng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http://www.wwu.edu/skywise/skymobile/skywatch.html</a:t>
            </a:r>
            <a:endParaRPr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Point your telescope and collect data!  You’ll need to determine the altitude using:</a:t>
            </a:r>
            <a:endParaRPr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the fact that the altitude of Dec = 90deg is your latitude on Earth or</a:t>
            </a:r>
            <a:endParaRPr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this equation: sin(alt) = sin(Dec) sin(lat) + cos(Dec) cos(HA) cos(lat), with HA = 0.  For Lat = 39deg., alt = sin</a:t>
            </a:r>
            <a:r>
              <a:rPr lang="en-US" baseline="30000">
                <a:solidFill>
                  <a:srgbClr val="000000"/>
                </a:solidFill>
              </a:rPr>
              <a:t>-1</a:t>
            </a:r>
            <a:r>
              <a:rPr lang="en-US">
                <a:solidFill>
                  <a:srgbClr val="000000"/>
                </a:solidFill>
              </a:rPr>
              <a:t> (0.63 sin(Dec) + 0.78 cos(Dec))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Pointed Observations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896369-06BD-BC3C-0D6F-8393212DB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3E96-8553-3B18-E867-471F6683022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02" name="Google Shape;102;p20"/>
          <p:cNvSpPr txBox="1"/>
          <p:nvPr/>
        </p:nvSpPr>
        <p:spPr>
          <a:xfrm>
            <a:off x="609600" y="2095500"/>
            <a:ext cx="109728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The is the same as the harder drift scan method.  If there is a particular portion of the sky you want to observe:</a:t>
            </a:r>
            <a:endParaRPr sz="2000"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Determine its longitude and latitude and convert that to RA and Dec using</a:t>
            </a:r>
            <a:endParaRPr sz="2000"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the graph from last slide or </a:t>
            </a:r>
            <a:endParaRPr sz="2000"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this converter: heasarc.nasa.gov/cgi-bin/Tools/convcoord/convcoord.pl</a:t>
            </a:r>
            <a:endParaRPr sz="2000"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Determine the current LST and use this to find when the source transits.  Find the LST with:</a:t>
            </a:r>
            <a:endParaRPr sz="2000"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the Sun (very approximate) or</a:t>
            </a:r>
            <a:endParaRPr sz="2000"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this calculator </a:t>
            </a:r>
            <a:r>
              <a:rPr lang="en-US" sz="2000" u="sng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http://www.wwu.edu/skywise/skymobile/skywatch.html</a:t>
            </a:r>
            <a:endParaRPr sz="2000">
              <a:solidFill>
                <a:srgbClr val="000000"/>
              </a:solidFill>
            </a:endParaRPr>
          </a:p>
          <a:p>
            <a:pPr marL="457200" lvl="0" indent="-317500" rtl="0">
              <a:buSzPct val="100000"/>
              <a:buAutoNum type="arabi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Point your telescope and collect data!  You’ll need to determine the altitude using:</a:t>
            </a:r>
            <a:endParaRPr sz="2000"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the fact that Dec = 90deg is your latitude on Earth or</a:t>
            </a:r>
            <a:endParaRPr sz="2000">
              <a:solidFill>
                <a:srgbClr val="000000"/>
              </a:solidFill>
            </a:endParaRPr>
          </a:p>
          <a:p>
            <a:pPr marL="914400" lvl="1" indent="-317500" rtl="0">
              <a:buSzPct val="100000"/>
              <a:buAutoNum type="alphaLcParenR"/>
              <a:defRPr sz="1440">
                <a:latin typeface="Arial"/>
              </a:defRPr>
            </a:pPr>
            <a:r>
              <a:rPr lang="en-US" sz="2000">
                <a:solidFill>
                  <a:srgbClr val="000000"/>
                </a:solidFill>
              </a:rPr>
              <a:t>this equation: sin(alt) = sin(Dec) sin(lat) + cos(Dec) cos(HA) cos(lat), with HA = 0.  For Lat = 39deg., alt = sin</a:t>
            </a:r>
            <a:r>
              <a:rPr lang="en-US" sz="2000" baseline="30000">
                <a:solidFill>
                  <a:srgbClr val="000000"/>
                </a:solidFill>
              </a:rPr>
              <a:t>-1</a:t>
            </a:r>
            <a:r>
              <a:rPr lang="en-US" sz="2000">
                <a:solidFill>
                  <a:srgbClr val="000000"/>
                </a:solidFill>
              </a:rPr>
              <a:t> (0.63 sin(Dec) + 0.78 cos(Dec))</a:t>
            </a:r>
            <a:endParaRPr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Turning into Velocities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598AEE-CEBF-1ADA-9EE3-5A18F1EFF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BA941-0EF0-CB98-2F3D-0025A54F83C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08" name="Google Shape;108;p21"/>
          <p:cNvSpPr txBox="1"/>
          <p:nvPr/>
        </p:nvSpPr>
        <p:spPr>
          <a:xfrm>
            <a:off x="609600" y="2095500"/>
            <a:ext cx="53340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95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Now you have data!  YAY!  Let’s put it into velocity using the Doppler correction:</a:t>
            </a:r>
            <a:endParaRPr sz="22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095">
                <a:latin typeface="Arial"/>
              </a:defRPr>
            </a:pPr>
            <a:r>
              <a:rPr lang="en-US" sz="2200">
                <a:solidFill>
                  <a:srgbClr val="000000"/>
                </a:solidFill>
                <a:latin typeface="Arial"/>
                <a:ea typeface="Times New Roman"/>
                <a:cs typeface="Times New Roman"/>
                <a:sym typeface="Times New Roman"/>
              </a:rPr>
              <a:t>v = (ν</a:t>
            </a:r>
            <a:r>
              <a:rPr lang="en-US" sz="2200" baseline="-25000">
                <a:solidFill>
                  <a:srgbClr val="000000"/>
                </a:solidFill>
                <a:latin typeface="Arial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200" baseline="30000">
                <a:solidFill>
                  <a:srgbClr val="000000"/>
                </a:solidFill>
                <a:latin typeface="Arial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200">
                <a:solidFill>
                  <a:srgbClr val="000000"/>
                </a:solidFill>
                <a:latin typeface="Arial"/>
                <a:ea typeface="Times New Roman"/>
                <a:cs typeface="Times New Roman"/>
                <a:sym typeface="Times New Roman"/>
              </a:rPr>
              <a:t>- ν)c/ν</a:t>
            </a:r>
            <a:r>
              <a:rPr lang="en-US" sz="2200" baseline="-25000">
                <a:solidFill>
                  <a:srgbClr val="000000"/>
                </a:solidFill>
                <a:latin typeface="Arial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200">
                <a:solidFill>
                  <a:srgbClr val="000000"/>
                </a:solidFill>
                <a:latin typeface="Arial"/>
                <a:ea typeface="Times New Roman"/>
                <a:cs typeface="Times New Roman"/>
                <a:sym typeface="Times New Roman"/>
              </a:rPr>
              <a:t> = Δνc/ν</a:t>
            </a:r>
            <a:r>
              <a:rPr lang="en-US" sz="2200" baseline="-25000">
                <a:solidFill>
                  <a:srgbClr val="000000"/>
                </a:solidFill>
                <a:latin typeface="Arial"/>
                <a:ea typeface="Times New Roman"/>
                <a:cs typeface="Times New Roman"/>
                <a:sym typeface="Times New Roman"/>
              </a:rPr>
              <a:t>0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09" name="Google Shape;109;p21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396" y="2534765"/>
            <a:ext cx="2000569" cy="14892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" name="Google Shape;110;p21"/>
          <p:cNvCxnSpPr>
            <a:cxnSpLocks/>
          </p:cNvCxnSpPr>
          <p:nvPr/>
        </p:nvCxnSpPr>
        <p:spPr>
          <a:xfrm>
            <a:off x="9098625" y="2613856"/>
            <a:ext cx="4006" cy="1069922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Turning into Velocities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39638C-3778-E6FA-95BA-801D01196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F3D6F-7D20-BE00-FBA4-8942F83F05E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16" name="Google Shape;116;p22"/>
          <p:cNvSpPr txBox="1"/>
          <p:nvPr/>
        </p:nvSpPr>
        <p:spPr>
          <a:xfrm>
            <a:off x="609600" y="2095500"/>
            <a:ext cx="53340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6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Let’s take Δν = 0.1MHz = 1e5Hz and v = 1e5Hz * 3e5 km/s / 1420.4e6 Hz = 21 km/s.  This sets our scale….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17" name="Google Shape;117;p22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396" y="2534765"/>
            <a:ext cx="2000569" cy="14892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22"/>
          <p:cNvCxnSpPr>
            <a:cxnSpLocks/>
          </p:cNvCxnSpPr>
          <p:nvPr/>
        </p:nvCxnSpPr>
        <p:spPr>
          <a:xfrm>
            <a:off x="9098625" y="2613856"/>
            <a:ext cx="4006" cy="1069922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Turning into Velocities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FB6247-C8A1-B08F-8CFF-E64DA05A4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2B193-ABFC-7698-E7C8-A79C6AC7B35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24" name="Google Shape;124;p23"/>
          <p:cNvSpPr txBox="1"/>
          <p:nvPr/>
        </p:nvSpPr>
        <p:spPr>
          <a:xfrm>
            <a:off x="609600" y="2095500"/>
            <a:ext cx="53340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26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Let’s take Δν = 0.1MHz = 1e5Hz and v = 1e5Hz * 3e5 km/s / 1420.4e6 Hz = 21 km/s.  This sets our scale….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25" name="Google Shape;125;p23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124" y="2524401"/>
            <a:ext cx="1953364" cy="1454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23"/>
          <p:cNvCxnSpPr>
            <a:cxnSpLocks/>
          </p:cNvCxnSpPr>
          <p:nvPr/>
        </p:nvCxnSpPr>
        <p:spPr>
          <a:xfrm>
            <a:off x="8755199" y="2601625"/>
            <a:ext cx="3911" cy="1044677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7" name="Google Shape;127;p23"/>
          <p:cNvSpPr txBox="1">
            <a:spLocks/>
          </p:cNvSpPr>
          <p:nvPr/>
        </p:nvSpPr>
        <p:spPr>
          <a:xfrm>
            <a:off x="8697379" y="3657692"/>
            <a:ext cx="2220321" cy="2120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7884" tIns="67884" rIns="67884" bIns="67884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040">
                <a:latin typeface="Arial"/>
              </a:defRPr>
            </a:pPr>
            <a:r>
              <a:rPr lang="en-US" sz="1000" b="1">
                <a:solidFill>
                  <a:srgbClr val="FF0000"/>
                </a:solidFill>
              </a:rPr>
              <a:t>0   -21     -63      -105    -147</a:t>
            </a:r>
            <a:endParaRPr sz="1000" b="1">
              <a:solidFill>
                <a:srgbClr val="FF0000"/>
              </a:solidFill>
            </a:endParaRPr>
          </a:p>
        </p:txBody>
      </p:sp>
      <p:sp>
        <p:nvSpPr>
          <p:cNvPr id="128" name="Google Shape;128;p23"/>
          <p:cNvSpPr txBox="1">
            <a:spLocks/>
          </p:cNvSpPr>
          <p:nvPr/>
        </p:nvSpPr>
        <p:spPr>
          <a:xfrm>
            <a:off x="8250232" y="3858274"/>
            <a:ext cx="932841" cy="165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Turning into Velocities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4CF38E-21CD-95A9-3457-A3800FB64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43F92-CFED-156F-4814-9DE44102782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34" name="Google Shape;134;p24"/>
          <p:cNvSpPr txBox="1"/>
          <p:nvPr/>
        </p:nvSpPr>
        <p:spPr>
          <a:xfrm>
            <a:off x="609600" y="2095500"/>
            <a:ext cx="53340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Let’s take Δν = 0.1MHz = 1e5Hz and v = 1e5Hz * 3e5 km/s / 1420.4e6 Hz = 21 km/s.  This sets our scale….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35" name="Google Shape;135;p24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4656" y="2516825"/>
            <a:ext cx="1918858" cy="14284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4"/>
          <p:cNvCxnSpPr>
            <a:cxnSpLocks/>
          </p:cNvCxnSpPr>
          <p:nvPr/>
        </p:nvCxnSpPr>
        <p:spPr>
          <a:xfrm>
            <a:off x="8759151" y="2592684"/>
            <a:ext cx="3842" cy="1026222"/>
          </a:xfrm>
          <a:prstGeom prst="straightConnector1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7" name="Google Shape;137;p24"/>
          <p:cNvSpPr txBox="1">
            <a:spLocks/>
          </p:cNvSpPr>
          <p:nvPr/>
        </p:nvSpPr>
        <p:spPr>
          <a:xfrm>
            <a:off x="8702352" y="3630096"/>
            <a:ext cx="2181099" cy="2082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6685" tIns="66685" rIns="66685" bIns="6668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21">
                <a:latin typeface="Arial"/>
              </a:defRPr>
            </a:pPr>
            <a:r>
              <a:rPr lang="en-US" sz="1000" b="1"/>
              <a:t>0</a:t>
            </a:r>
            <a:r>
              <a:rPr lang="en-US" sz="1000" b="1">
                <a:solidFill>
                  <a:srgbClr val="FF0000"/>
                </a:solidFill>
              </a:rPr>
              <a:t>   </a:t>
            </a:r>
            <a:r>
              <a:rPr lang="en-US" sz="1000" b="1">
                <a:solidFill>
                  <a:srgbClr val="0000FF"/>
                </a:solidFill>
              </a:rPr>
              <a:t>-21     -63      -105    -147</a:t>
            </a:r>
            <a:endParaRPr sz="1000" b="1">
              <a:solidFill>
                <a:srgbClr val="0000FF"/>
              </a:solidFill>
            </a:endParaRPr>
          </a:p>
        </p:txBody>
      </p:sp>
      <p:sp>
        <p:nvSpPr>
          <p:cNvPr id="138" name="Google Shape;138;p24"/>
          <p:cNvSpPr txBox="1">
            <a:spLocks/>
          </p:cNvSpPr>
          <p:nvPr/>
        </p:nvSpPr>
        <p:spPr>
          <a:xfrm>
            <a:off x="7623155" y="3633885"/>
            <a:ext cx="1109500" cy="1817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6685" tIns="66685" rIns="66685" bIns="6668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021">
                <a:latin typeface="Arial"/>
              </a:defRPr>
            </a:pPr>
            <a:r>
              <a:rPr lang="en-US" sz="1000" b="1">
                <a:solidFill>
                  <a:srgbClr val="FF0000"/>
                </a:solidFill>
              </a:rPr>
              <a:t>          +182   +147   +105    +63    +21</a:t>
            </a:r>
            <a:endParaRPr sz="1000" b="1">
              <a:solidFill>
                <a:srgbClr val="FF0000"/>
              </a:solidFill>
            </a:endParaRPr>
          </a:p>
        </p:txBody>
      </p:sp>
      <p:sp>
        <p:nvSpPr>
          <p:cNvPr id="139" name="Google Shape;139;p24"/>
          <p:cNvSpPr txBox="1">
            <a:spLocks/>
          </p:cNvSpPr>
          <p:nvPr/>
        </p:nvSpPr>
        <p:spPr>
          <a:xfrm>
            <a:off x="8213875" y="3762765"/>
            <a:ext cx="973162" cy="2612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6685" tIns="66685" rIns="66685" bIns="6668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 sz="1050">
                <a:latin typeface="Arial"/>
              </a:defRPr>
            </a:pPr>
            <a:r>
              <a:rPr lang="en-US" sz="1000" b="1">
                <a:solidFill>
                  <a:srgbClr val="FF0000"/>
                </a:solidFill>
              </a:rPr>
              <a:t>Velocity (km/s)</a:t>
            </a:r>
            <a:endParaRPr sz="1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Correcting to the LSR Velocity Frame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23ACDB-6AB4-DC83-C077-4FF0E77D3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A7EBB-3993-0F50-F93B-594934B395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45" name="Google Shape;145;p25"/>
          <p:cNvSpPr txBox="1"/>
          <p:nvPr/>
        </p:nvSpPr>
        <p:spPr>
          <a:xfrm>
            <a:off x="609600" y="2095500"/>
            <a:ext cx="109728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Let’s assume our observations were taken now, toward Orion at (RA, Dec) = (+5:35:17, -5:23:28).</a:t>
            </a:r>
            <a:endParaRPr sz="22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 sz="2200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http://www.gb.nrao.edu/GBT/setups/radvelcalc.html</a:t>
            </a: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Correcting to the LSR Velocity Frame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79A7C4-7E05-E77E-30B0-F67FBC9CA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28D10-C5D6-F32D-E2AB-DCA034ADF9A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51" name="Google Shape;151;p26"/>
          <p:cNvSpPr txBox="1"/>
          <p:nvPr/>
        </p:nvSpPr>
        <p:spPr>
          <a:xfrm>
            <a:off x="609600" y="2095500"/>
            <a:ext cx="109728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Let’s assume our observations were taken now, toward (RA, Dec) = (+19h, +15deg.), or (l, b) = (</a:t>
            </a:r>
            <a:r>
              <a:rPr lang="en-US">
                <a:solidFill>
                  <a:srgbClr val="000000"/>
                </a:solidFill>
                <a:highlight>
                  <a:srgbClr val="FFFFFF"/>
                </a:highlight>
              </a:rPr>
              <a:t>47.3,  4.9)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http://www.gb.nrao.edu/GBT/setups/radvelcalc.html</a:t>
            </a: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I get:</a:t>
            </a: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v_helio = +0.34 km/s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v_lsr = -18.5 km/s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So the LSR velocity frame is moving toward us at 18.5 km/s.  We must add 18.5 km/s to our velocity axis.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Turning into Velocities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4026ED-717D-6B3D-6AC5-7009172A4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CBD78-33CB-2404-DBFB-A102CC0287F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57" name="Google Shape;157;p27"/>
          <p:cNvSpPr txBox="1"/>
          <p:nvPr/>
        </p:nvSpPr>
        <p:spPr>
          <a:xfrm>
            <a:off x="609600" y="2095500"/>
            <a:ext cx="53340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Let’s take Δν = 0.1MHz = 1e5Hz and v = 1e5Hz * 3e5 km/s / 1420.4e6 Hz = 21 km/s.  This sets our scale….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58" name="Google Shape;158;p27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1031" y="2516825"/>
            <a:ext cx="1918858" cy="14284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27"/>
          <p:cNvCxnSpPr>
            <a:cxnSpLocks/>
          </p:cNvCxnSpPr>
          <p:nvPr/>
        </p:nvCxnSpPr>
        <p:spPr>
          <a:xfrm>
            <a:off x="8785525" y="2592684"/>
            <a:ext cx="3842" cy="1026222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0" name="Google Shape;160;p27"/>
          <p:cNvSpPr txBox="1">
            <a:spLocks/>
          </p:cNvSpPr>
          <p:nvPr/>
        </p:nvSpPr>
        <p:spPr>
          <a:xfrm>
            <a:off x="8675977" y="3630096"/>
            <a:ext cx="2181099" cy="2082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6685" tIns="66685" rIns="66685" bIns="6668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21">
                <a:latin typeface="Arial"/>
              </a:defRPr>
            </a:pPr>
            <a:r>
              <a:rPr lang="en-US" sz="1000" b="1">
                <a:solidFill>
                  <a:srgbClr val="FF0000"/>
                </a:solidFill>
              </a:rPr>
              <a:t>   18  -3     -45      -87     -129</a:t>
            </a:r>
            <a:endParaRPr sz="1000" b="1">
              <a:solidFill>
                <a:srgbClr val="FF0000"/>
              </a:solidFill>
            </a:endParaRPr>
          </a:p>
        </p:txBody>
      </p:sp>
      <p:sp>
        <p:nvSpPr>
          <p:cNvPr id="161" name="Google Shape;161;p27"/>
          <p:cNvSpPr txBox="1">
            <a:spLocks/>
          </p:cNvSpPr>
          <p:nvPr/>
        </p:nvSpPr>
        <p:spPr>
          <a:xfrm>
            <a:off x="7623155" y="3633885"/>
            <a:ext cx="1109500" cy="1817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33388" tIns="66685" rIns="0" bIns="6668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21">
                <a:latin typeface="Arial"/>
              </a:defRPr>
            </a:pPr>
            <a:r>
              <a:rPr lang="en-US" sz="1000" b="1">
                <a:solidFill>
                  <a:srgbClr val="FF0000"/>
                </a:solidFill>
              </a:rPr>
              <a:t>          +200   +165   +123    +81    +39</a:t>
            </a:r>
            <a:endParaRPr sz="1000" b="1">
              <a:solidFill>
                <a:srgbClr val="FF0000"/>
              </a:solidFill>
            </a:endParaRPr>
          </a:p>
        </p:txBody>
      </p:sp>
      <p:sp>
        <p:nvSpPr>
          <p:cNvPr id="162" name="Google Shape;162;p27"/>
          <p:cNvSpPr txBox="1">
            <a:spLocks/>
          </p:cNvSpPr>
          <p:nvPr/>
        </p:nvSpPr>
        <p:spPr>
          <a:xfrm>
            <a:off x="8240251" y="3762765"/>
            <a:ext cx="973162" cy="2612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6685" tIns="66685" rIns="66685" bIns="6668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sz="1050">
                <a:latin typeface="Arial"/>
              </a:defRPr>
            </a:pPr>
            <a:r>
              <a:rPr lang="en-US" sz="1000" b="1">
                <a:solidFill>
                  <a:srgbClr val="FF0000"/>
                </a:solidFill>
              </a:rPr>
              <a:t>Velocity (km/s)</a:t>
            </a:r>
            <a:endParaRPr sz="1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Results!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6339A9-B723-08C8-B07E-16E1C2FAE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41DBB5-D475-FF6F-26A7-ED88FE208FA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68" name="Google Shape;168;p28"/>
          <p:cNvSpPr txBox="1">
            <a:spLocks/>
          </p:cNvSpPr>
          <p:nvPr/>
        </p:nvSpPr>
        <p:spPr>
          <a:xfrm>
            <a:off x="7100725" y="2095500"/>
            <a:ext cx="3139931" cy="23104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50">
                <a:latin typeface="Arial"/>
              </a:defRPr>
            </a:pPr>
            <a:r>
              <a:rPr lang="en-US" sz="1000"/>
              <a:t>We have peaks at:</a:t>
            </a:r>
            <a:endParaRPr sz="10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Arial"/>
              </a:defRPr>
            </a:pPr>
            <a:r>
              <a:rPr lang="en-US" sz="1000"/>
              <a:t>+39, +70, and +100 km/s</a:t>
            </a:r>
            <a:endParaRPr sz="1000"/>
          </a:p>
        </p:txBody>
      </p:sp>
      <p:pic>
        <p:nvPicPr>
          <p:cNvPr id="169" name="Google Shape;169;p28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1031" y="2516825"/>
            <a:ext cx="1918858" cy="14284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" name="Google Shape;170;p28"/>
          <p:cNvCxnSpPr>
            <a:cxnSpLocks/>
          </p:cNvCxnSpPr>
          <p:nvPr/>
        </p:nvCxnSpPr>
        <p:spPr>
          <a:xfrm>
            <a:off x="8785525" y="2592684"/>
            <a:ext cx="3842" cy="1026222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" name="Google Shape;171;p28"/>
          <p:cNvSpPr txBox="1">
            <a:spLocks/>
          </p:cNvSpPr>
          <p:nvPr/>
        </p:nvSpPr>
        <p:spPr>
          <a:xfrm>
            <a:off x="8675977" y="3630096"/>
            <a:ext cx="2181099" cy="2082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6685" tIns="66685" rIns="66685" bIns="6668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21">
                <a:latin typeface="Arial"/>
              </a:defRPr>
            </a:pPr>
            <a:r>
              <a:rPr lang="en-US" sz="1000" b="1">
                <a:solidFill>
                  <a:srgbClr val="FF0000"/>
                </a:solidFill>
              </a:rPr>
              <a:t>   18  -3     -45      -87     -129</a:t>
            </a:r>
            <a:endParaRPr sz="1000" b="1">
              <a:solidFill>
                <a:srgbClr val="FF0000"/>
              </a:solidFill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609600" y="2095499"/>
            <a:ext cx="5334000" cy="406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021">
                <a:latin typeface="Arial"/>
              </a:defRPr>
            </a:pPr>
            <a:r>
              <a:rPr lang="en-US" sz="2200" b="1">
                <a:solidFill>
                  <a:srgbClr val="000000"/>
                </a:solidFill>
              </a:rPr>
              <a:t>          +200   +165   +123    +81    +39</a:t>
            </a:r>
            <a:endParaRPr sz="2200" b="1">
              <a:solidFill>
                <a:srgbClr val="000000"/>
              </a:solidFill>
            </a:endParaRPr>
          </a:p>
        </p:txBody>
      </p:sp>
      <p:sp>
        <p:nvSpPr>
          <p:cNvPr id="173" name="Google Shape;173;p28"/>
          <p:cNvSpPr txBox="1">
            <a:spLocks/>
          </p:cNvSpPr>
          <p:nvPr/>
        </p:nvSpPr>
        <p:spPr>
          <a:xfrm>
            <a:off x="8240251" y="3762765"/>
            <a:ext cx="973162" cy="2612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6685" tIns="66685" rIns="66685" bIns="6668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sz="1050">
                <a:latin typeface="Arial"/>
              </a:defRPr>
            </a:pPr>
            <a:r>
              <a:rPr lang="en-US" sz="1000" b="1">
                <a:solidFill>
                  <a:srgbClr val="FF0000"/>
                </a:solidFill>
              </a:rPr>
              <a:t>Velocity (km/s)</a:t>
            </a:r>
            <a:endParaRPr sz="1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Your observations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D82F0C-0D9C-1643-4F93-B39782FD7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5914C-3F53-3597-2561-16179B6AC6E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2057" y="2095500"/>
            <a:ext cx="4707885" cy="406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29"/>
          <p:cNvCxnSpPr/>
          <p:nvPr/>
        </p:nvCxnSpPr>
        <p:spPr>
          <a:xfrm>
            <a:off x="5775160" y="2377433"/>
            <a:ext cx="6574" cy="317359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2" name="Google Shape;182;p29"/>
          <p:cNvSpPr/>
          <p:nvPr/>
        </p:nvSpPr>
        <p:spPr>
          <a:xfrm>
            <a:off x="5631108" y="3652796"/>
            <a:ext cx="294679" cy="294679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9"/>
          <p:cNvSpPr/>
          <p:nvPr/>
        </p:nvSpPr>
        <p:spPr>
          <a:xfrm>
            <a:off x="5631108" y="3505457"/>
            <a:ext cx="294679" cy="294679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9"/>
          <p:cNvSpPr/>
          <p:nvPr/>
        </p:nvSpPr>
        <p:spPr>
          <a:xfrm>
            <a:off x="5631108" y="3358117"/>
            <a:ext cx="294679" cy="294679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Where is this gas?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2F4C14-9DAA-22EF-9B7C-0E8812E8F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0F80B-0912-700A-3077-6A4A6229F7D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90" name="Google Shape;190;p30"/>
          <p:cNvSpPr txBox="1"/>
          <p:nvPr/>
        </p:nvSpPr>
        <p:spPr>
          <a:xfrm>
            <a:off x="609600" y="2095500"/>
            <a:ext cx="109728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V</a:t>
            </a:r>
            <a:r>
              <a:rPr lang="en-US" baseline="-25000">
                <a:solidFill>
                  <a:srgbClr val="000000"/>
                </a:solidFill>
              </a:rPr>
              <a:t>rad</a:t>
            </a:r>
            <a:r>
              <a:rPr lang="en-US">
                <a:solidFill>
                  <a:srgbClr val="000000"/>
                </a:solidFill>
              </a:rPr>
              <a:t>= (ω-ω</a:t>
            </a:r>
            <a:r>
              <a:rPr lang="en-US" baseline="-25000">
                <a:solidFill>
                  <a:srgbClr val="000000"/>
                </a:solidFill>
              </a:rPr>
              <a:t>0</a:t>
            </a:r>
            <a:r>
              <a:rPr lang="en-US">
                <a:solidFill>
                  <a:srgbClr val="000000"/>
                </a:solidFill>
              </a:rPr>
              <a:t>) R</a:t>
            </a:r>
            <a:r>
              <a:rPr lang="en-US" baseline="-25000">
                <a:solidFill>
                  <a:srgbClr val="000000"/>
                </a:solidFill>
              </a:rPr>
              <a:t>0</a:t>
            </a:r>
            <a:r>
              <a:rPr lang="en-US">
                <a:solidFill>
                  <a:srgbClr val="000000"/>
                </a:solidFill>
              </a:rPr>
              <a:t> sin l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where ω is the angular velocity defined as v/R, R is the distance from the center of the Galaxy, l is the Galactic longitude, and the “0” subscripts denote Solar quantities.  R</a:t>
            </a:r>
            <a:r>
              <a:rPr lang="en-US" baseline="-25000">
                <a:solidFill>
                  <a:srgbClr val="000000"/>
                </a:solidFill>
              </a:rPr>
              <a:t>0</a:t>
            </a:r>
            <a:r>
              <a:rPr lang="en-US">
                <a:solidFill>
                  <a:srgbClr val="000000"/>
                </a:solidFill>
              </a:rPr>
              <a:t> = 8.3kpc and ω</a:t>
            </a:r>
            <a:r>
              <a:rPr lang="en-US" baseline="-25000">
                <a:solidFill>
                  <a:srgbClr val="000000"/>
                </a:solidFill>
              </a:rPr>
              <a:t>0</a:t>
            </a:r>
            <a:r>
              <a:rPr lang="en-US">
                <a:solidFill>
                  <a:srgbClr val="000000"/>
                </a:solidFill>
              </a:rPr>
              <a:t> = 29 (km/s)/kpc.</a:t>
            </a: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Let’s assume the rotation curve is completely flat, so v = 230km/s everywhere.  Then, ω = 230 km/s / R</a:t>
            </a: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Rearranging,</a:t>
            </a:r>
            <a:endParaRPr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ω = V</a:t>
            </a:r>
            <a:r>
              <a:rPr lang="en-US" baseline="-25000">
                <a:solidFill>
                  <a:srgbClr val="000000"/>
                </a:solidFill>
              </a:rPr>
              <a:t>rad</a:t>
            </a:r>
            <a:r>
              <a:rPr lang="en-US" baseline="30000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/ (R</a:t>
            </a:r>
            <a:r>
              <a:rPr lang="en-US" baseline="-25000">
                <a:solidFill>
                  <a:srgbClr val="000000"/>
                </a:solidFill>
              </a:rPr>
              <a:t>0</a:t>
            </a:r>
            <a:r>
              <a:rPr lang="en-US">
                <a:solidFill>
                  <a:srgbClr val="000000"/>
                </a:solidFill>
              </a:rPr>
              <a:t>sin l) + ω</a:t>
            </a:r>
            <a:r>
              <a:rPr lang="en-US" baseline="-25000">
                <a:solidFill>
                  <a:srgbClr val="000000"/>
                </a:solidFill>
              </a:rPr>
              <a:t>0</a:t>
            </a:r>
            <a:r>
              <a:rPr lang="en-US">
                <a:solidFill>
                  <a:srgbClr val="000000"/>
                </a:solidFill>
              </a:rPr>
              <a:t> = 230 km/s / R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or</a:t>
            </a:r>
            <a:endParaRPr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>
                <a:solidFill>
                  <a:srgbClr val="000000"/>
                </a:solidFill>
              </a:rPr>
              <a:t>R = 230 km/s / (V</a:t>
            </a:r>
            <a:r>
              <a:rPr lang="en-US" baseline="-25000">
                <a:solidFill>
                  <a:srgbClr val="000000"/>
                </a:solidFill>
              </a:rPr>
              <a:t>rad</a:t>
            </a:r>
            <a:r>
              <a:rPr lang="en-US">
                <a:solidFill>
                  <a:srgbClr val="000000"/>
                </a:solidFill>
              </a:rPr>
              <a:t> / (8.3kpc sin l) + 29 (km/s) / kpc) </a:t>
            </a:r>
            <a:endParaRPr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Where is this gas?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601E12-E8EF-E865-6308-0BFE6512C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400" y="2095500"/>
            <a:ext cx="5207000" cy="152774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E9B85-1874-6E4F-5EE0-23D6176033B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75400" y="3691048"/>
            <a:ext cx="5207000" cy="271198"/>
          </a:xfrm>
        </p:spPr>
        <p:txBody>
          <a:bodyPr/>
          <a:lstStyle/>
          <a:p>
            <a:endParaRPr lang="en-US"/>
          </a:p>
        </p:txBody>
      </p:sp>
      <p:sp>
        <p:nvSpPr>
          <p:cNvPr id="196" name="Google Shape;196;p31"/>
          <p:cNvSpPr txBox="1"/>
          <p:nvPr/>
        </p:nvSpPr>
        <p:spPr>
          <a:xfrm>
            <a:off x="609600" y="2095500"/>
            <a:ext cx="10972800" cy="406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R = 230 km/s / (V</a:t>
            </a:r>
            <a:r>
              <a:rPr lang="en-US" sz="2200" baseline="-25000">
                <a:solidFill>
                  <a:srgbClr val="000000"/>
                </a:solidFill>
              </a:rPr>
              <a:t>rad</a:t>
            </a:r>
            <a:r>
              <a:rPr lang="en-US" sz="2200">
                <a:solidFill>
                  <a:srgbClr val="000000"/>
                </a:solidFill>
              </a:rPr>
              <a:t> / (8.3 kpc sin l) + 29 (km/s) / kpc)</a:t>
            </a:r>
            <a:endParaRPr sz="22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So for V</a:t>
            </a:r>
            <a:r>
              <a:rPr lang="en-US" sz="2200" baseline="-25000">
                <a:solidFill>
                  <a:srgbClr val="000000"/>
                </a:solidFill>
              </a:rPr>
              <a:t>rad</a:t>
            </a:r>
            <a:r>
              <a:rPr lang="en-US" sz="2200">
                <a:solidFill>
                  <a:srgbClr val="000000"/>
                </a:solidFill>
              </a:rPr>
              <a:t> = +30, +70, +100 km/s at l= 47deg,</a:t>
            </a:r>
            <a:endParaRPr sz="22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R = 6.8, 5.7, 5.1 kpc</a:t>
            </a:r>
            <a:endParaRPr sz="22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Arial"/>
              </a:defRPr>
            </a:pPr>
            <a:endParaRPr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Your observations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68D2DC-90CE-A6F9-AFF7-4D7E4B876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4172C9-9EA1-8DA5-72EE-25FB5788B25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3" name="Google Shape;20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5549" y="2095500"/>
            <a:ext cx="4300901" cy="406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32"/>
          <p:cNvCxnSpPr/>
          <p:nvPr/>
        </p:nvCxnSpPr>
        <p:spPr>
          <a:xfrm rot="10800000">
            <a:off x="4091317" y="2781975"/>
            <a:ext cx="2009992" cy="229013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05" name="Google Shape;205;p32"/>
          <p:cNvCxnSpPr/>
          <p:nvPr/>
        </p:nvCxnSpPr>
        <p:spPr>
          <a:xfrm flipH="1">
            <a:off x="5920048" y="4248316"/>
            <a:ext cx="192242" cy="609626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" name="Google Shape;206;p32"/>
          <p:cNvCxnSpPr/>
          <p:nvPr/>
        </p:nvCxnSpPr>
        <p:spPr>
          <a:xfrm flipH="1">
            <a:off x="5480730" y="4242833"/>
            <a:ext cx="631560" cy="104346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wvu-dspira-presentation-template</Template>
  <TotalTime>0</TotalTime>
  <Words>1214</Words>
  <Application>Microsoft Office PowerPoint</Application>
  <PresentationFormat>Widescreen</PresentationFormat>
  <Paragraphs>104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ChatGPT</vt:lpstr>
      <vt:lpstr>Your Observations</vt:lpstr>
      <vt:lpstr>What are we measuring?</vt:lpstr>
      <vt:lpstr>Why are we Measuring HI?</vt:lpstr>
      <vt:lpstr>How Should we Observe?</vt:lpstr>
      <vt:lpstr>Drift Scans</vt:lpstr>
      <vt:lpstr>How to do Drift Scans</vt:lpstr>
      <vt:lpstr>Pointed Observations</vt:lpstr>
      <vt:lpstr>Turning into Velocities</vt:lpstr>
      <vt:lpstr>Turning into Velocities</vt:lpstr>
      <vt:lpstr>Turning into Velocities</vt:lpstr>
      <vt:lpstr>Turning into Velocities</vt:lpstr>
      <vt:lpstr>Correcting to the LSR Velocity Frame</vt:lpstr>
      <vt:lpstr>Correcting to the LSR Velocity Frame</vt:lpstr>
      <vt:lpstr>Turning into Velocities</vt:lpstr>
      <vt:lpstr>Results!</vt:lpstr>
      <vt:lpstr>Your observations</vt:lpstr>
      <vt:lpstr>Where is this gas?</vt:lpstr>
      <vt:lpstr>Where is this gas?</vt:lpstr>
      <vt:lpstr>Your observations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observations (2018 edition)</dc:title>
  <cp:lastModifiedBy>Dylan Gormley</cp:lastModifiedBy>
  <cp:revision>3</cp:revision>
  <dcterms:modified xsi:type="dcterms:W3CDTF">2026-09-27T00:53:41Z</dcterms:modified>
</cp:coreProperties>
</file>