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14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endParaRPr lang="en-US"/>
          </a:p>
          <a:p>
            <a:r>
              <a:rPr lang="en-US"/>
              <a:t>Source figure: original slide 2.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The figure-eight path reflects changing solar declination and apparent solar time. Original photo and chart retained. https://aa.usno.navy.mil/faq/eqtime</a:t>
            </a:r>
          </a:p>
          <a:p>
            <a:r>
              <a:rPr lang="en-US"/>
              <a:t>Source figure: original slide 3.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https://aa.usno.navy.mil/faq/eqtime The relevant projection is the Sun’s motion along the celestial equator.</a:t>
            </a:r>
          </a:p>
          <a:p>
            <a:r>
              <a:rPr lang="en-US"/>
              <a:t>Source figure: original slide 4.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https://aa.usno.navy.mil/faq/eqtime The original plot had an unexplained day-of-year phase offset. It is replaced by an explicit definition; do not use civil time directly without longitude and time-zone corrections.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Relative to distant stars, Earth completes a turn in about 23h56m. It then turns farther to bring the Sun back to the meridian because Earth has moved along its orbit. https://aa.usno.navy.mil/faq/eqtime</a:t>
            </a:r>
          </a:p>
          <a:p>
            <a:r>
              <a:rPr lang="en-US"/>
              <a:t>Source figure: original slide 6.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Use matching coordinate epochs and mean/apparent conventions for precision work. https://aa.usno.navy.mil/data/siderealtime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https://aa.usno.navy.mil/faq/eqtime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Start with Greenwich to remove longitude from the example. Apparent solar noon is not generally 12:00 civil time. These examples do not make sidereal and civil time identical. https://aa.usno.navy.mil/faq/eqtime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https://aa.usno.navy.mil/data/siderealtime The calculator accepts longitude in degrees east; western longitudes are negative. For classroom scheduling UTC approximates UT1 within a second.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Original lecture credited to Loren Anderson. References: https://aa.usno.navy.mil/data/siderealtime ; https://aa.usno.navy.mil/faq/eqtime ; https://stellarium.org/guide/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Loren Anderson.</a:t>
            </a:r>
          </a:p>
          <a:p>
            <a:r>
              <a:rPr lang="en-US"/>
              <a:t>Original photos and scientific diagrams are retained from the source lecture. Existing figure rights remain in effect. Source records: https://github.com/WVURAIL/dspira/blob/main/assets/lessons/lectures/SOURCE-NOTICE.txt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435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435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cs typeface="Arial"/>
              </a:rPr>
              <a:t>Click to edit Master subtitle style</a:t>
            </a: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1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  <a:p>
            <a:pPr lvl="3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Fourth level</a:t>
            </a:r>
          </a:p>
          <a:p>
            <a:pPr lvl="4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Fifth level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  <a:p>
            <a:pPr lvl="3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Fourth level</a:t>
            </a:r>
          </a:p>
          <a:p>
            <a:pPr lvl="4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Fifth level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a.usno.navy.mil/data/siderealtim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a.usno.navy.mil/data/siderealtim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stellarium.org/guide/" TargetMode="External"/><Relationship Id="rId4" Type="http://schemas.openxmlformats.org/officeDocument/2006/relationships/hyperlink" Target="https://aa.usno.navy.mil/faq/eqti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Time and planning observations</a:t>
            </a:r>
            <a:endParaRPr sz="435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Connect the clock to the sky</a:t>
            </a: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WVU DSPIRA astronomy</a:t>
            </a:r>
          </a:p>
          <a:p>
            <a:pPr marL="0" indent="0">
              <a:buNone/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Adapted from lecture material credited to Loren Anderson</a:t>
            </a:r>
            <a:endParaRPr sz="18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1602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Two reference planes in the sky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celestial equator extends Earth’s equator onto the sky.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ecliptic traces the Sun’s apparent annual path.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Earth’s tilted axis separates these planes.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Earth’s equator and the ecliptic define different planes.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Earth’s equator and the ecliptic define different planes.">
            <a:extLst>
              <a:ext uri="{FF2B5EF4-FFF2-40B4-BE49-F238E27FC236}">
                <a16:creationId xmlns:a16="http://schemas.microsoft.com/office/drawing/2014/main" id="{64ED6F12-C9EB-BE0F-053A-9CF7514CD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3386" r="10317"/>
          <a:stretch>
            <a:fillRect/>
          </a:stretch>
        </p:blipFill>
        <p:spPr>
          <a:xfrm>
            <a:off x="6892944" y="2114550"/>
            <a:ext cx="3387687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70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analemma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Record the Sun from one location at the same mean solar time throughout a year.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Record the Sun from one location at the same mean solar time throughout a year.">
            <a:extLst>
              <a:ext uri="{FF2B5EF4-FFF2-40B4-BE49-F238E27FC236}">
                <a16:creationId xmlns:a16="http://schemas.microsoft.com/office/drawing/2014/main" id="{0837FA5D-F33A-6A26-B427-9715F350F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15132" r="8492" b="27302"/>
          <a:stretch>
            <a:fillRect/>
          </a:stretch>
        </p:blipFill>
        <p:spPr>
          <a:xfrm>
            <a:off x="2861755" y="2095500"/>
            <a:ext cx="646849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48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Why the analemma forms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Earth’s orbital speed varies.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Axial tilt changes the projection of solar motion.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Both effects change apparent solar time.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Orbital eccentricity and axial tilt combine to produce the analemma.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Orbital eccentricity and axial tilt combine to produce the analemma.">
            <a:extLst>
              <a:ext uri="{FF2B5EF4-FFF2-40B4-BE49-F238E27FC236}">
                <a16:creationId xmlns:a16="http://schemas.microsoft.com/office/drawing/2014/main" id="{DE8B14BD-D0A7-2957-F7F6-3366E330F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27" t="21481" r="5317" b="22751"/>
          <a:stretch>
            <a:fillRect/>
          </a:stretch>
        </p:blipFill>
        <p:spPr>
          <a:xfrm>
            <a:off x="6511892" y="2114550"/>
            <a:ext cx="4149792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1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equation of time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Apparent solar time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Tracks the real Sun.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Apparent noon occurs when the Sun crosses the local meridian.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Mean solar time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Uses a uniform solar clock.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Equation of time =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apparent solar time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− mean solar time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0696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A sidereal day follows the stars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 sidereal day is about 23 hours 56 minutes. A mean solar day is 24 hours.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A sidereal day is about 23 hours 56 minutes. A mean solar day is 24 hours.">
            <a:extLst>
              <a:ext uri="{FF2B5EF4-FFF2-40B4-BE49-F238E27FC236}">
                <a16:creationId xmlns:a16="http://schemas.microsoft.com/office/drawing/2014/main" id="{99424E74-366F-1927-64C0-7CA51790F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15979" r="5556" b="29524"/>
          <a:stretch>
            <a:fillRect/>
          </a:stretch>
        </p:blipFill>
        <p:spPr>
          <a:xfrm>
            <a:off x="2563981" y="2095500"/>
            <a:ext cx="7064038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28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Local sidereal time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Read the sky clock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Local sidereal time is the right ascension crossing the upper meridian.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It depends on both time and longitude.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Use hour angle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HA = LST − RA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At upper transit, HA = 0.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An object transits when LST equals its RA.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4666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Practice with hour angle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Hour angle increases as Earth rotates. Upper transit is usually a useful time to observe a visible target.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6B2EB62-7BB4-F645-6C08-46D551388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694307"/>
              </p:ext>
            </p:extLst>
          </p:nvPr>
        </p:nvGraphicFramePr>
        <p:xfrm>
          <a:off x="609600" y="2095500"/>
          <a:ext cx="10972800" cy="321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42770598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274473446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454800208"/>
                    </a:ext>
                  </a:extLst>
                </a:gridCol>
              </a:tblGrid>
              <a:tr h="804863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Local sidereal time</a:t>
                      </a:r>
                    </a:p>
                  </a:txBody>
                  <a:tcPr marL="152400" marR="152400" marT="63500" marB="63500" anchor="ctr">
                    <a:solidFill>
                      <a:srgbClr val="00285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Target RA</a:t>
                      </a:r>
                    </a:p>
                  </a:txBody>
                  <a:tcPr marL="152400" marR="152400" marT="63500" marB="63500" anchor="ctr">
                    <a:solidFill>
                      <a:srgbClr val="00285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Hour angle</a:t>
                      </a:r>
                    </a:p>
                  </a:txBody>
                  <a:tcPr marL="152400" marR="152400" marT="63500" marB="63500" anchor="ctr">
                    <a:solidFill>
                      <a:srgbClr val="0028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593629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 hours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 hours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−2 hours: east of meridian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104694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 hours</a:t>
                      </a:r>
                    </a:p>
                  </a:txBody>
                  <a:tcPr marL="152400" marR="1524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 hours</a:t>
                      </a:r>
                    </a:p>
                  </a:txBody>
                  <a:tcPr marL="152400" marR="1524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0 hours: upper transit</a:t>
                      </a:r>
                    </a:p>
                  </a:txBody>
                  <a:tcPr marL="152400" marR="1524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223746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8 hours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 hours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+2 hours: west of meridian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601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8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Compare the equinoxes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March equinox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Sun’s RA is approximately 0 hours.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At local apparent noon, LST is approximately 0 hours.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September equinox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Sun’s RA is approximately 12 hours.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At local apparent noon, LST is approximately 12 hours.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3064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Calculate local sidereal time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1. Enter the observing date and UT1 time.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2. Enter longitude using the calculator’s sign convention.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3. Find LST and compare it with your target’s RA.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4. Check altitude and obstructions in Stellarium.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 u="sng">
                <a:solidFill>
                  <a:srgbClr val="222222"/>
                </a:solidFill>
                <a:latin typeface="Arial"/>
                <a:ea typeface="Arial"/>
                <a:cs typeface="Arial"/>
                <a:hlinkClick r:id="rId3"/>
              </a:rPr>
              <a:t>Open the U.S. Naval Observatory sidereal-time calculator</a:t>
            </a:r>
            <a:endParaRPr sz="1650" b="0" u="sng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8859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Plan an observation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Choose the target and record its coordinates.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Find a time when it is above your local horizon.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Record the site, date, time zone, azimuth, and elevation.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Check that your clock settings match your observing plan.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7245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Reference tools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 u="sng">
                <a:solidFill>
                  <a:srgbClr val="222222"/>
                </a:solidFill>
                <a:latin typeface="Arial"/>
                <a:ea typeface="Arial"/>
                <a:cs typeface="Arial"/>
                <a:hlinkClick r:id="rId3"/>
              </a:rPr>
              <a:t>U.S. Naval Observatory sidereal-time calculator</a:t>
            </a:r>
            <a:endParaRPr lang="en-US" sz="2400" b="0" u="sng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 u="sng">
                <a:solidFill>
                  <a:srgbClr val="222222"/>
                </a:solidFill>
                <a:latin typeface="Arial"/>
                <a:ea typeface="Arial"/>
                <a:cs typeface="Arial"/>
                <a:hlinkClick r:id="rId4"/>
              </a:rPr>
              <a:t>U.S. Naval Observatory equation of time guide</a:t>
            </a:r>
            <a:endParaRPr lang="en-US" sz="2400" b="0" u="sng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 u="sng">
                <a:solidFill>
                  <a:srgbClr val="222222"/>
                </a:solidFill>
                <a:latin typeface="Arial"/>
                <a:ea typeface="Arial"/>
                <a:cs typeface="Arial"/>
                <a:hlinkClick r:id="rId5"/>
              </a:rPr>
              <a:t>Stellarium user guide</a:t>
            </a:r>
            <a:endParaRPr lang="en-US" sz="2400" b="0" u="sng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Original lecture: Loren Anderson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766583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wvu-dspira-presentation-template</Template>
  <TotalTime>0</TotalTime>
  <Words>997</Words>
  <Application>Microsoft Office PowerPoint</Application>
  <DocSecurity>0</DocSecurity>
  <PresentationFormat>Widescreen</PresentationFormat>
  <Paragraphs>125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ChatGPT</vt:lpstr>
      <vt:lpstr>Time and planning observations</vt:lpstr>
      <vt:lpstr>Two reference planes in the sky</vt:lpstr>
      <vt:lpstr>The analemma</vt:lpstr>
      <vt:lpstr>Why the analemma forms</vt:lpstr>
      <vt:lpstr>The equation of time</vt:lpstr>
      <vt:lpstr>A sidereal day follows the stars</vt:lpstr>
      <vt:lpstr>Local sidereal time</vt:lpstr>
      <vt:lpstr>Practice with hour angle</vt:lpstr>
      <vt:lpstr>Compare the equinoxes</vt:lpstr>
      <vt:lpstr>Calculate local sidereal time</vt:lpstr>
      <vt:lpstr>Plan an observation</vt:lpstr>
      <vt:lpstr>Reference tools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and planning observations</dc:title>
  <dc:creator>WVU DSPIRA</dc:creator>
  <cp:lastModifiedBy>WVU DSPIRA</cp:lastModifiedBy>
  <cp:revision>1</cp:revision>
  <dcterms:created xsi:type="dcterms:W3CDTF">2026-09-27T04:04:37Z</dcterms:created>
  <dcterms:modified xsi:type="dcterms:W3CDTF">2026-09-27T04:04:38Z</dcterms:modified>
  <dc:description>Adapted from lecture material credited to Loren Anderson.</dc:description>
</cp:coreProperties>
</file>