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82987928f64909" /><Relationship Type="http://schemas.openxmlformats.org/officeDocument/2006/relationships/extended-properties" Target="/docProps/app.xml" Id="R79d53fb2dd80420b" /><Relationship Type="http://schemas.openxmlformats.org/officeDocument/2006/relationships/officeDocument" Target="/ppt/presentation.xml" Id="Ra3e64eeb2873428f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cf97185289bb41b0"/>
  </p:notesMasterIdLst>
  <p:sldIdLst>
    <p:sldId xmlns:r="http://schemas.openxmlformats.org/officeDocument/2006/relationships" id="256" r:id="Rf540d3a6ee8d48e7"/>
    <p:sldId xmlns:r="http://schemas.openxmlformats.org/officeDocument/2006/relationships" id="257" r:id="R018a689a0ef84b27"/>
    <p:sldId xmlns:r="http://schemas.openxmlformats.org/officeDocument/2006/relationships" id="258" r:id="Ra9df34a8b1974883"/>
    <p:sldId xmlns:r="http://schemas.openxmlformats.org/officeDocument/2006/relationships" id="259" r:id="R8038d80114594a0b"/>
    <p:sldId xmlns:r="http://schemas.openxmlformats.org/officeDocument/2006/relationships" id="260" r:id="R673ad40d2a2d4aea"/>
    <p:sldId xmlns:r="http://schemas.openxmlformats.org/officeDocument/2006/relationships" id="261" r:id="Rf6d56485645d4721"/>
    <p:sldId xmlns:r="http://schemas.openxmlformats.org/officeDocument/2006/relationships" id="262" r:id="Refb73229a8b54c7e"/>
    <p:sldId xmlns:r="http://schemas.openxmlformats.org/officeDocument/2006/relationships" id="263" r:id="Rea2dce902f954a87"/>
    <p:sldId xmlns:r="http://schemas.openxmlformats.org/officeDocument/2006/relationships" id="264" r:id="R844e7d6c728e4f0a"/>
    <p:sldId xmlns:r="http://schemas.openxmlformats.org/officeDocument/2006/relationships" id="265" r:id="Raa331da163bc4b9f"/>
    <p:sldId xmlns:r="http://schemas.openxmlformats.org/officeDocument/2006/relationships" id="266" r:id="R12e490dd684d488a"/>
    <p:sldId xmlns:r="http://schemas.openxmlformats.org/officeDocument/2006/relationships" id="267" r:id="Rfcb4261179a345a6"/>
    <p:sldId xmlns:r="http://schemas.openxmlformats.org/officeDocument/2006/relationships" id="268" r:id="Raf57298db5ed4ee9"/>
    <p:sldId xmlns:r="http://schemas.openxmlformats.org/officeDocument/2006/relationships" id="269" r:id="R85c625c42eaa4b38"/>
    <p:sldId xmlns:r="http://schemas.openxmlformats.org/officeDocument/2006/relationships" id="270" r:id="R4e923a7180504d9a"/>
    <p:sldId xmlns:r="http://schemas.openxmlformats.org/officeDocument/2006/relationships" id="271" r:id="Rc1867a833c124a2c"/>
    <p:sldId xmlns:r="http://schemas.openxmlformats.org/officeDocument/2006/relationships" id="272" r:id="Rbd70d92ba06f467b"/>
    <p:sldId xmlns:r="http://schemas.openxmlformats.org/officeDocument/2006/relationships" id="273" r:id="R08caaf4b72d14b4f"/>
    <p:sldId xmlns:r="http://schemas.openxmlformats.org/officeDocument/2006/relationships" id="274" r:id="R6ee4bad096fd4f74"/>
    <p:sldId xmlns:r="http://schemas.openxmlformats.org/officeDocument/2006/relationships" id="275" r:id="R4fa4a91775144f41"/>
    <p:sldId xmlns:r="http://schemas.openxmlformats.org/officeDocument/2006/relationships" id="276" r:id="R009c47626d0b48c4"/>
    <p:sldId xmlns:r="http://schemas.openxmlformats.org/officeDocument/2006/relationships" id="277" r:id="Rdb5e295203fe4e19"/>
    <p:sldId xmlns:r="http://schemas.openxmlformats.org/officeDocument/2006/relationships" id="278" r:id="R0ab46a5ce5414d3b"/>
    <p:sldId xmlns:r="http://schemas.openxmlformats.org/officeDocument/2006/relationships" id="279" r:id="R7c613d010ef149e6"/>
    <p:sldId xmlns:r="http://schemas.openxmlformats.org/officeDocument/2006/relationships" id="280" r:id="Rbbd45a1ac5ef4263"/>
    <p:sldId xmlns:r="http://schemas.openxmlformats.org/officeDocument/2006/relationships" id="281" r:id="R101a12b89a9f41fe"/>
    <p:sldId xmlns:r="http://schemas.openxmlformats.org/officeDocument/2006/relationships" id="282" r:id="Raef09274cd94477e"/>
    <p:sldId xmlns:r="http://schemas.openxmlformats.org/officeDocument/2006/relationships" id="283" r:id="R2e0f27d897cd4eee"/>
    <p:sldId xmlns:r="http://schemas.openxmlformats.org/officeDocument/2006/relationships" id="284" r:id="Re8d8c2f534fe494c"/>
    <p:sldId xmlns:r="http://schemas.openxmlformats.org/officeDocument/2006/relationships" id="285" r:id="R3fba71568b454562"/>
    <p:sldId xmlns:r="http://schemas.openxmlformats.org/officeDocument/2006/relationships" id="286" r:id="R2c61bf64ca284eb5"/>
    <p:sldId xmlns:r="http://schemas.openxmlformats.org/officeDocument/2006/relationships" id="287" r:id="Rf3179adf32fc4a47"/>
    <p:sldId xmlns:r="http://schemas.openxmlformats.org/officeDocument/2006/relationships" id="288" r:id="R552c72369cec44e1"/>
    <p:sldId xmlns:r="http://schemas.openxmlformats.org/officeDocument/2006/relationships" id="289" r:id="Ra099047b3ff24e45"/>
    <p:sldId xmlns:r="http://schemas.openxmlformats.org/officeDocument/2006/relationships" id="290" r:id="R30d7a41c33434730"/>
    <p:sldId xmlns:r="http://schemas.openxmlformats.org/officeDocument/2006/relationships" id="291" r:id="R5bb1c9c09e4041e3"/>
    <p:sldId xmlns:r="http://schemas.openxmlformats.org/officeDocument/2006/relationships" id="292" r:id="R8f0210c0fdd040e4"/>
    <p:sldId xmlns:r="http://schemas.openxmlformats.org/officeDocument/2006/relationships" id="293" r:id="Rdef12b4270aa489a"/>
    <p:sldId xmlns:r="http://schemas.openxmlformats.org/officeDocument/2006/relationships" id="294" r:id="R5b17df0538fd4286"/>
    <p:sldId xmlns:r="http://schemas.openxmlformats.org/officeDocument/2006/relationships" id="295" r:id="Re4e2bdfa09c549d5"/>
    <p:sldId xmlns:r="http://schemas.openxmlformats.org/officeDocument/2006/relationships" id="296" r:id="R113fd286077742e1"/>
    <p:sldId xmlns:r="http://schemas.openxmlformats.org/officeDocument/2006/relationships" id="297" r:id="Rfbf51db55ca64df3"/>
    <p:sldId xmlns:r="http://schemas.openxmlformats.org/officeDocument/2006/relationships" id="298" r:id="Rb6524df6af9d46d4"/>
    <p:sldId xmlns:r="http://schemas.openxmlformats.org/officeDocument/2006/relationships" id="299" r:id="Rab9b75628f4746bb"/>
    <p:sldId xmlns:r="http://schemas.openxmlformats.org/officeDocument/2006/relationships" id="300" r:id="Rc5a1f4558d45403e"/>
    <p:sldId xmlns:r="http://schemas.openxmlformats.org/officeDocument/2006/relationships" id="301" r:id="Re818f1368a8c49b6"/>
    <p:sldId xmlns:r="http://schemas.openxmlformats.org/officeDocument/2006/relationships" id="302" r:id="R76b1b15048214d17"/>
    <p:sldId xmlns:r="http://schemas.openxmlformats.org/officeDocument/2006/relationships" id="303" r:id="Recbf521c42f24288"/>
    <p:sldId xmlns:r="http://schemas.openxmlformats.org/officeDocument/2006/relationships" id="304" r:id="R6a866a6a730b44ff"/>
    <p:sldId xmlns:r="http://schemas.openxmlformats.org/officeDocument/2006/relationships" id="305" r:id="Rf0d63186eb64444e"/>
    <p:sldId xmlns:r="http://schemas.openxmlformats.org/officeDocument/2006/relationships" id="306" r:id="R089f583088bc4b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8e755d5c2813404c"/><Relationship Type="http://schemas.openxmlformats.org/officeDocument/2006/relationships/notesMaster" Target="/ppt/notesMasters/notesMaster1.xml" Id="Rcf97185289bb41b0"/><Relationship Type="http://schemas.openxmlformats.org/officeDocument/2006/relationships/presProps" Target="/ppt/presProps.xml" Id="Rfe4a9334532e4f1a"/><Relationship Type="http://schemas.openxmlformats.org/officeDocument/2006/relationships/tableStyles" Target="/ppt/tableStyles.xml" Id="R1655ee34f7c34874"/><Relationship Type="http://schemas.openxmlformats.org/officeDocument/2006/relationships/slide" Target="/ppt/slides/slide1.xml" Id="Rf540d3a6ee8d48e7"/><Relationship Type="http://schemas.openxmlformats.org/officeDocument/2006/relationships/slide" Target="/ppt/slides/slide2.xml" Id="R018a689a0ef84b27"/><Relationship Type="http://schemas.openxmlformats.org/officeDocument/2006/relationships/slide" Target="/ppt/slides/slide3.xml" Id="Ra9df34a8b1974883"/><Relationship Type="http://schemas.openxmlformats.org/officeDocument/2006/relationships/slide" Target="/ppt/slides/slide4.xml" Id="R8038d80114594a0b"/><Relationship Type="http://schemas.openxmlformats.org/officeDocument/2006/relationships/slide" Target="/ppt/slides/slide5.xml" Id="R673ad40d2a2d4aea"/><Relationship Type="http://schemas.openxmlformats.org/officeDocument/2006/relationships/slide" Target="/ppt/slides/slide6.xml" Id="Rf6d56485645d4721"/><Relationship Type="http://schemas.openxmlformats.org/officeDocument/2006/relationships/slide" Target="/ppt/slides/slide7.xml" Id="Refb73229a8b54c7e"/><Relationship Type="http://schemas.openxmlformats.org/officeDocument/2006/relationships/slide" Target="/ppt/slides/slide8.xml" Id="Rea2dce902f954a87"/><Relationship Type="http://schemas.openxmlformats.org/officeDocument/2006/relationships/slide" Target="/ppt/slides/slide9.xml" Id="R844e7d6c728e4f0a"/><Relationship Type="http://schemas.openxmlformats.org/officeDocument/2006/relationships/slide" Target="/ppt/slides/slide10.xml" Id="Raa331da163bc4b9f"/><Relationship Type="http://schemas.openxmlformats.org/officeDocument/2006/relationships/slide" Target="/ppt/slides/slide11.xml" Id="R12e490dd684d488a"/><Relationship Type="http://schemas.openxmlformats.org/officeDocument/2006/relationships/slide" Target="/ppt/slides/slide12.xml" Id="Rfcb4261179a345a6"/><Relationship Type="http://schemas.openxmlformats.org/officeDocument/2006/relationships/slide" Target="/ppt/slides/slide13.xml" Id="Raf57298db5ed4ee9"/><Relationship Type="http://schemas.openxmlformats.org/officeDocument/2006/relationships/slide" Target="/ppt/slides/slide14.xml" Id="R85c625c42eaa4b38"/><Relationship Type="http://schemas.openxmlformats.org/officeDocument/2006/relationships/slide" Target="/ppt/slides/slide15.xml" Id="R4e923a7180504d9a"/><Relationship Type="http://schemas.openxmlformats.org/officeDocument/2006/relationships/slide" Target="/ppt/slides/slide16.xml" Id="Rc1867a833c124a2c"/><Relationship Type="http://schemas.openxmlformats.org/officeDocument/2006/relationships/slide" Target="/ppt/slides/slide17.xml" Id="Rbd70d92ba06f467b"/><Relationship Type="http://schemas.openxmlformats.org/officeDocument/2006/relationships/slide" Target="/ppt/slides/slide18.xml" Id="R08caaf4b72d14b4f"/><Relationship Type="http://schemas.openxmlformats.org/officeDocument/2006/relationships/slide" Target="/ppt/slides/slide19.xml" Id="R6ee4bad096fd4f74"/><Relationship Type="http://schemas.openxmlformats.org/officeDocument/2006/relationships/slide" Target="/ppt/slides/slide20.xml" Id="R4fa4a91775144f41"/><Relationship Type="http://schemas.openxmlformats.org/officeDocument/2006/relationships/slide" Target="/ppt/slides/slide21.xml" Id="R009c47626d0b48c4"/><Relationship Type="http://schemas.openxmlformats.org/officeDocument/2006/relationships/slide" Target="/ppt/slides/slide22.xml" Id="Rdb5e295203fe4e19"/><Relationship Type="http://schemas.openxmlformats.org/officeDocument/2006/relationships/slide" Target="/ppt/slides/slide23.xml" Id="R0ab46a5ce5414d3b"/><Relationship Type="http://schemas.openxmlformats.org/officeDocument/2006/relationships/slide" Target="/ppt/slides/slide24.xml" Id="R7c613d010ef149e6"/><Relationship Type="http://schemas.openxmlformats.org/officeDocument/2006/relationships/slide" Target="/ppt/slides/slide25.xml" Id="Rbbd45a1ac5ef4263"/><Relationship Type="http://schemas.openxmlformats.org/officeDocument/2006/relationships/slide" Target="/ppt/slides/slide26.xml" Id="R101a12b89a9f41fe"/><Relationship Type="http://schemas.openxmlformats.org/officeDocument/2006/relationships/slide" Target="/ppt/slides/slide27.xml" Id="Raef09274cd94477e"/><Relationship Type="http://schemas.openxmlformats.org/officeDocument/2006/relationships/slide" Target="/ppt/slides/slide28.xml" Id="R2e0f27d897cd4eee"/><Relationship Type="http://schemas.openxmlformats.org/officeDocument/2006/relationships/slide" Target="/ppt/slides/slide29.xml" Id="Re8d8c2f534fe494c"/><Relationship Type="http://schemas.openxmlformats.org/officeDocument/2006/relationships/slide" Target="/ppt/slides/slide30.xml" Id="R3fba71568b454562"/><Relationship Type="http://schemas.openxmlformats.org/officeDocument/2006/relationships/slide" Target="/ppt/slides/slide31.xml" Id="R2c61bf64ca284eb5"/><Relationship Type="http://schemas.openxmlformats.org/officeDocument/2006/relationships/slide" Target="/ppt/slides/slide32.xml" Id="Rf3179adf32fc4a47"/><Relationship Type="http://schemas.openxmlformats.org/officeDocument/2006/relationships/slide" Target="/ppt/slides/slide33.xml" Id="R552c72369cec44e1"/><Relationship Type="http://schemas.openxmlformats.org/officeDocument/2006/relationships/slide" Target="/ppt/slides/slide34.xml" Id="Ra099047b3ff24e45"/><Relationship Type="http://schemas.openxmlformats.org/officeDocument/2006/relationships/slide" Target="/ppt/slides/slide35.xml" Id="R30d7a41c33434730"/><Relationship Type="http://schemas.openxmlformats.org/officeDocument/2006/relationships/slide" Target="/ppt/slides/slide36.xml" Id="R5bb1c9c09e4041e3"/><Relationship Type="http://schemas.openxmlformats.org/officeDocument/2006/relationships/slide" Target="/ppt/slides/slide37.xml" Id="R8f0210c0fdd040e4"/><Relationship Type="http://schemas.openxmlformats.org/officeDocument/2006/relationships/slide" Target="/ppt/slides/slide38.xml" Id="Rdef12b4270aa489a"/><Relationship Type="http://schemas.openxmlformats.org/officeDocument/2006/relationships/slide" Target="/ppt/slides/slide39.xml" Id="R5b17df0538fd4286"/><Relationship Type="http://schemas.openxmlformats.org/officeDocument/2006/relationships/slide" Target="/ppt/slides/slide40.xml" Id="Re4e2bdfa09c549d5"/><Relationship Type="http://schemas.openxmlformats.org/officeDocument/2006/relationships/slide" Target="/ppt/slides/slide41.xml" Id="R113fd286077742e1"/><Relationship Type="http://schemas.openxmlformats.org/officeDocument/2006/relationships/slide" Target="/ppt/slides/slide42.xml" Id="Rfbf51db55ca64df3"/><Relationship Type="http://schemas.openxmlformats.org/officeDocument/2006/relationships/slide" Target="/ppt/slides/slide43.xml" Id="Rb6524df6af9d46d4"/><Relationship Type="http://schemas.openxmlformats.org/officeDocument/2006/relationships/slide" Target="/ppt/slides/slide44.xml" Id="Rab9b75628f4746bb"/><Relationship Type="http://schemas.openxmlformats.org/officeDocument/2006/relationships/slide" Target="/ppt/slides/slide45.xml" Id="Rc5a1f4558d45403e"/><Relationship Type="http://schemas.openxmlformats.org/officeDocument/2006/relationships/slide" Target="/ppt/slides/slide46.xml" Id="Re818f1368a8c49b6"/><Relationship Type="http://schemas.openxmlformats.org/officeDocument/2006/relationships/slide" Target="/ppt/slides/slide47.xml" Id="R76b1b15048214d17"/><Relationship Type="http://schemas.openxmlformats.org/officeDocument/2006/relationships/slide" Target="/ppt/slides/slide48.xml" Id="Recbf521c42f24288"/><Relationship Type="http://schemas.openxmlformats.org/officeDocument/2006/relationships/slide" Target="/ppt/slides/slide49.xml" Id="R6a866a6a730b44ff"/><Relationship Type="http://schemas.openxmlformats.org/officeDocument/2006/relationships/slide" Target="/ppt/slides/slide50.xml" Id="Rf0d63186eb64444e"/><Relationship Type="http://schemas.openxmlformats.org/officeDocument/2006/relationships/slide" Target="/ppt/slides/slide51.xml" Id="R089f583088bc4b48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361823640441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2cbef1c8424c5d" /><Relationship Type="http://schemas.openxmlformats.org/officeDocument/2006/relationships/notesMaster" Target="/ppt/notesMasters/notesMaster1.xml" Id="R35061c0c4fde49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340c2d93944f2b" /><Relationship Type="http://schemas.openxmlformats.org/officeDocument/2006/relationships/notesMaster" Target="/ppt/notesMasters/notesMaster1.xml" Id="R6f29a971cd6d46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c2c5b532a94d4e" /><Relationship Type="http://schemas.openxmlformats.org/officeDocument/2006/relationships/notesMaster" Target="/ppt/notesMasters/notesMaster1.xml" Id="Ree4e46258f974e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fa7c0a3e4045ee" /><Relationship Type="http://schemas.openxmlformats.org/officeDocument/2006/relationships/notesMaster" Target="/ppt/notesMasters/notesMaster1.xml" Id="R008b80b5122c43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663a8da9c146de" /><Relationship Type="http://schemas.openxmlformats.org/officeDocument/2006/relationships/notesMaster" Target="/ppt/notesMasters/notesMaster1.xml" Id="R6d33f2da25464f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6e6754c4ca4f36" /><Relationship Type="http://schemas.openxmlformats.org/officeDocument/2006/relationships/notesMaster" Target="/ppt/notesMasters/notesMaster1.xml" Id="Rdda3e7f6953140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477e43489840f0" /><Relationship Type="http://schemas.openxmlformats.org/officeDocument/2006/relationships/notesMaster" Target="/ppt/notesMasters/notesMaster1.xml" Id="R92b5dadb7a1a4c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23392f1aa84576" /><Relationship Type="http://schemas.openxmlformats.org/officeDocument/2006/relationships/notesMaster" Target="/ppt/notesMasters/notesMaster1.xml" Id="R386e63382d9041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806809afbb4042" /><Relationship Type="http://schemas.openxmlformats.org/officeDocument/2006/relationships/notesMaster" Target="/ppt/notesMasters/notesMaster1.xml" Id="R7e27bd50c80943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72270484b343b9" /><Relationship Type="http://schemas.openxmlformats.org/officeDocument/2006/relationships/notesMaster" Target="/ppt/notesMasters/notesMaster1.xml" Id="Re1440db587fb4d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49fecf7a0b4672" /><Relationship Type="http://schemas.openxmlformats.org/officeDocument/2006/relationships/notesMaster" Target="/ppt/notesMasters/notesMaster1.xml" Id="R16455eabfc9c4c6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00e8e92972482c" /><Relationship Type="http://schemas.openxmlformats.org/officeDocument/2006/relationships/notesMaster" Target="/ppt/notesMasters/notesMaster1.xml" Id="Rb588ddbeb377491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f097ac5dfb74d59" /><Relationship Type="http://schemas.openxmlformats.org/officeDocument/2006/relationships/notesMaster" Target="/ppt/notesMasters/notesMaster1.xml" Id="R9adf5164cfd3412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660252545fe4317" /><Relationship Type="http://schemas.openxmlformats.org/officeDocument/2006/relationships/notesMaster" Target="/ppt/notesMasters/notesMaster1.xml" Id="R89e8c61317e541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854c70b67374c31" /><Relationship Type="http://schemas.openxmlformats.org/officeDocument/2006/relationships/notesMaster" Target="/ppt/notesMasters/notesMaster1.xml" Id="Ref3094a630ae41a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d114fe9ec284733" /><Relationship Type="http://schemas.openxmlformats.org/officeDocument/2006/relationships/notesMaster" Target="/ppt/notesMasters/notesMaster1.xml" Id="R61b7becc4abd4c9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473f21c2274022" /><Relationship Type="http://schemas.openxmlformats.org/officeDocument/2006/relationships/notesMaster" Target="/ppt/notesMasters/notesMaster1.xml" Id="Rdd64893125d44e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4e98e458fe94417" /><Relationship Type="http://schemas.openxmlformats.org/officeDocument/2006/relationships/notesMaster" Target="/ppt/notesMasters/notesMaster1.xml" Id="R5f9fd1bb9fad474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5129d4d46df4731" /><Relationship Type="http://schemas.openxmlformats.org/officeDocument/2006/relationships/notesMaster" Target="/ppt/notesMasters/notesMaster1.xml" Id="Rf07023d0fc1f457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040a8cd9f7b48dc" /><Relationship Type="http://schemas.openxmlformats.org/officeDocument/2006/relationships/notesMaster" Target="/ppt/notesMasters/notesMaster1.xml" Id="R0abf63a7c8ff44b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b5330c6cb094102" /><Relationship Type="http://schemas.openxmlformats.org/officeDocument/2006/relationships/notesMaster" Target="/ppt/notesMasters/notesMaster1.xml" Id="Rea5a95e6c17c4e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b7b8b6268874680" /><Relationship Type="http://schemas.openxmlformats.org/officeDocument/2006/relationships/notesMaster" Target="/ppt/notesMasters/notesMaster1.xml" Id="Re8566fadd14348d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c8d9f186334121" /><Relationship Type="http://schemas.openxmlformats.org/officeDocument/2006/relationships/notesMaster" Target="/ppt/notesMasters/notesMaster1.xml" Id="R574fc6ac5d46491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343f11fe17f4476" /><Relationship Type="http://schemas.openxmlformats.org/officeDocument/2006/relationships/notesMaster" Target="/ppt/notesMasters/notesMaster1.xml" Id="R62855cfaf21546e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1900d2d3a0b44ea" /><Relationship Type="http://schemas.openxmlformats.org/officeDocument/2006/relationships/notesMaster" Target="/ppt/notesMasters/notesMaster1.xml" Id="R70fa1b2a504c46c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c2ea4db17c5457c" /><Relationship Type="http://schemas.openxmlformats.org/officeDocument/2006/relationships/notesMaster" Target="/ppt/notesMasters/notesMaster1.xml" Id="R5707c8d6d0634b6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ad876f4baa44dfa" /><Relationship Type="http://schemas.openxmlformats.org/officeDocument/2006/relationships/notesMaster" Target="/ppt/notesMasters/notesMaster1.xml" Id="Rb05d229ba54a4b2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50a436e0f884f6b" /><Relationship Type="http://schemas.openxmlformats.org/officeDocument/2006/relationships/notesMaster" Target="/ppt/notesMasters/notesMaster1.xml" Id="Rcf4f81a7668346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d50e18e03114fa5" /><Relationship Type="http://schemas.openxmlformats.org/officeDocument/2006/relationships/notesMaster" Target="/ppt/notesMasters/notesMaster1.xml" Id="R158c030d6c2f40d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a7c774744f0457a" /><Relationship Type="http://schemas.openxmlformats.org/officeDocument/2006/relationships/notesMaster" Target="/ppt/notesMasters/notesMaster1.xml" Id="R574fee2686bc4a6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3cb5c0c67b34c34" /><Relationship Type="http://schemas.openxmlformats.org/officeDocument/2006/relationships/notesMaster" Target="/ppt/notesMasters/notesMaster1.xml" Id="R866e51eae6f548c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1e9cc619aa742a6" /><Relationship Type="http://schemas.openxmlformats.org/officeDocument/2006/relationships/notesMaster" Target="/ppt/notesMasters/notesMaster1.xml" Id="R85c9d6d451384e2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6871f9ea2234e0f" /><Relationship Type="http://schemas.openxmlformats.org/officeDocument/2006/relationships/notesMaster" Target="/ppt/notesMasters/notesMaster1.xml" Id="R8eacfe20cb3245c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ced2edf442b4b6d" /><Relationship Type="http://schemas.openxmlformats.org/officeDocument/2006/relationships/notesMaster" Target="/ppt/notesMasters/notesMaster1.xml" Id="R9b3fd75277d945b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36b6771ddfb445f" /><Relationship Type="http://schemas.openxmlformats.org/officeDocument/2006/relationships/notesMaster" Target="/ppt/notesMasters/notesMaster1.xml" Id="Rb61dbba1094d48d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0ed4b40d91143c7" /><Relationship Type="http://schemas.openxmlformats.org/officeDocument/2006/relationships/notesMaster" Target="/ppt/notesMasters/notesMaster1.xml" Id="R47bee803ae7c422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7df06b570ec47be" /><Relationship Type="http://schemas.openxmlformats.org/officeDocument/2006/relationships/notesMaster" Target="/ppt/notesMasters/notesMaster1.xml" Id="R54a01b6f5ca846a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a93506cd0154a42" /><Relationship Type="http://schemas.openxmlformats.org/officeDocument/2006/relationships/notesMaster" Target="/ppt/notesMasters/notesMaster1.xml" Id="Rc96f9eb6a86c461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a87796d96e24588" /><Relationship Type="http://schemas.openxmlformats.org/officeDocument/2006/relationships/notesMaster" Target="/ppt/notesMasters/notesMaster1.xml" Id="R0e653d68e64e4b3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27462e5294c4e21" /><Relationship Type="http://schemas.openxmlformats.org/officeDocument/2006/relationships/notesMaster" Target="/ppt/notesMasters/notesMaster1.xml" Id="R7e00d39199a440e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faaab00eb7a46d6" /><Relationship Type="http://schemas.openxmlformats.org/officeDocument/2006/relationships/notesMaster" Target="/ppt/notesMasters/notesMaster1.xml" Id="Ra5d5d97ffbac445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83e91de1e384923" /><Relationship Type="http://schemas.openxmlformats.org/officeDocument/2006/relationships/notesMaster" Target="/ppt/notesMasters/notesMaster1.xml" Id="R0851e608d23f48f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865efff475a45e1" /><Relationship Type="http://schemas.openxmlformats.org/officeDocument/2006/relationships/notesMaster" Target="/ppt/notesMasters/notesMaster1.xml" Id="Rbc4d41fc3dc6408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764d4a4205844974" /><Relationship Type="http://schemas.openxmlformats.org/officeDocument/2006/relationships/notesMaster" Target="/ppt/notesMasters/notesMaster1.xml" Id="R0798b75d8273415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01150a7aa7e437e" /><Relationship Type="http://schemas.openxmlformats.org/officeDocument/2006/relationships/notesMaster" Target="/ppt/notesMasters/notesMaster1.xml" Id="R3025671061374df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c3ff4021234411a" /><Relationship Type="http://schemas.openxmlformats.org/officeDocument/2006/relationships/notesMaster" Target="/ppt/notesMasters/notesMaster1.xml" Id="R20db52237f07499d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5943ccead204390" /><Relationship Type="http://schemas.openxmlformats.org/officeDocument/2006/relationships/notesMaster" Target="/ppt/notesMasters/notesMaster1.xml" Id="R3e8c0108ee6d428a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dc68c7f7c41048cd" /><Relationship Type="http://schemas.openxmlformats.org/officeDocument/2006/relationships/notesMaster" Target="/ppt/notesMasters/notesMaster1.xml" Id="R33e790eca7ca46f3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4f83cea3b0840f5" /><Relationship Type="http://schemas.openxmlformats.org/officeDocument/2006/relationships/notesMaster" Target="/ppt/notesMasters/notesMaster1.xml" Id="R4d05b69399f24129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3d8c24452ee54018" /><Relationship Type="http://schemas.openxmlformats.org/officeDocument/2006/relationships/notesMaster" Target="/ppt/notesMasters/notesMaster1.xml" Id="R3511437027204f92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cb5af750124c4106" /><Relationship Type="http://schemas.openxmlformats.org/officeDocument/2006/relationships/notesMaster" Target="/ppt/notesMasters/notesMaster1.xml" Id="Rbec84182b2de4d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39.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49.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50.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assets/lessons/lectures/astronomy/stellar-evolution.pdf, page 51.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fca2c7a56b473e"/><Relationship Type="http://schemas.openxmlformats.org/officeDocument/2006/relationships/image" Target="/ppt/media/image.png" Id="Rc1fcb329dd394ab6"/><Relationship Type="http://schemas.openxmlformats.org/officeDocument/2006/relationships/notesSlide" Target="/ppt/notesSlides/notesSlide1.xml" Id="R881aa862ac274167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f8378621af541e9"/><Relationship Type="http://schemas.openxmlformats.org/officeDocument/2006/relationships/image" Target="/ppt/media/image2.png" Id="R23fc125ba9ef4278"/><Relationship Type="http://schemas.openxmlformats.org/officeDocument/2006/relationships/notesSlide" Target="/ppt/notesSlides/notesSlide2.xml" Id="Rdb6e2ac5a457483e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de0050184d44b7d"/><Relationship Type="http://schemas.openxmlformats.org/officeDocument/2006/relationships/image" Target="/ppt/media/image3.png" Id="R2c5781e2bbb24f51"/><Relationship Type="http://schemas.openxmlformats.org/officeDocument/2006/relationships/notesSlide" Target="/ppt/notesSlides/notesSlide3.xml" Id="R49c3832bc4f14bee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ed9d7c8eba44ff6"/><Relationship Type="http://schemas.openxmlformats.org/officeDocument/2006/relationships/image" Target="/ppt/media/image4.png" Id="Ra247c64afe114efe"/><Relationship Type="http://schemas.openxmlformats.org/officeDocument/2006/relationships/notesSlide" Target="/ppt/notesSlides/notesSlide4.xml" Id="Read33d47f8654114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cd7b09a861d426d"/><Relationship Type="http://schemas.openxmlformats.org/officeDocument/2006/relationships/image" Target="/ppt/media/image5.png" Id="R8378da533df2434b"/><Relationship Type="http://schemas.openxmlformats.org/officeDocument/2006/relationships/notesSlide" Target="/ppt/notesSlides/notesSlide5.xml" Id="Ra1f3a91aaf7846d3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8967fe49b484670"/><Relationship Type="http://schemas.openxmlformats.org/officeDocument/2006/relationships/image" Target="/ppt/media/image6.png" Id="R5b6366fd15eb462f"/><Relationship Type="http://schemas.openxmlformats.org/officeDocument/2006/relationships/notesSlide" Target="/ppt/notesSlides/notesSlide6.xml" Id="Rd26d52bfa8be4181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af988e8a5284269"/><Relationship Type="http://schemas.openxmlformats.org/officeDocument/2006/relationships/image" Target="/ppt/media/image7.png" Id="R8c145be6fd4849b6"/><Relationship Type="http://schemas.openxmlformats.org/officeDocument/2006/relationships/notesSlide" Target="/ppt/notesSlides/notesSlide7.xml" Id="R6ace0c22e4534b23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47b66a2743f4914"/><Relationship Type="http://schemas.openxmlformats.org/officeDocument/2006/relationships/image" Target="/ppt/media/image8.png" Id="Re327bd22502a4477"/><Relationship Type="http://schemas.openxmlformats.org/officeDocument/2006/relationships/notesSlide" Target="/ppt/notesSlides/notesSlide8.xml" Id="R730f5ecba051450e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57ba49f17644941"/><Relationship Type="http://schemas.openxmlformats.org/officeDocument/2006/relationships/image" Target="/ppt/media/image9.png" Id="Rf8530c2d78d24283"/><Relationship Type="http://schemas.openxmlformats.org/officeDocument/2006/relationships/notesSlide" Target="/ppt/notesSlides/notesSlide9.xml" Id="R58909e2963f149c2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05f0026910a4fda"/><Relationship Type="http://schemas.openxmlformats.org/officeDocument/2006/relationships/image" Target="/ppt/media/image10.png" Id="R1a009462e8f04ecf"/><Relationship Type="http://schemas.openxmlformats.org/officeDocument/2006/relationships/notesSlide" Target="/ppt/notesSlides/notesSlide10.xml" Id="Rfe74bbbb0408492a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29d33a2e0c64f1a"/><Relationship Type="http://schemas.openxmlformats.org/officeDocument/2006/relationships/image" Target="/ppt/media/image11.png" Id="Rd2392a510b274d2b"/><Relationship Type="http://schemas.openxmlformats.org/officeDocument/2006/relationships/notesSlide" Target="/ppt/notesSlides/notesSlide11.xml" Id="R3fae63f788ab4280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229647e38e64f27"/><Relationship Type="http://schemas.openxmlformats.org/officeDocument/2006/relationships/image" Target="/ppt/media/image12.png" Id="R0f5c9c57a82e40e6"/><Relationship Type="http://schemas.openxmlformats.org/officeDocument/2006/relationships/notesSlide" Target="/ppt/notesSlides/notesSlide12.xml" Id="Rce1846ead6924e41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8507d088d314027"/><Relationship Type="http://schemas.openxmlformats.org/officeDocument/2006/relationships/image" Target="/ppt/media/image13.png" Id="R30cf1173aee84e40"/><Relationship Type="http://schemas.openxmlformats.org/officeDocument/2006/relationships/notesSlide" Target="/ppt/notesSlides/notesSlide13.xml" Id="Rf4a528bda9a148ba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3c3980b4d548b3"/><Relationship Type="http://schemas.openxmlformats.org/officeDocument/2006/relationships/image" Target="/ppt/media/image14.png" Id="R23e0cd45b2274363"/><Relationship Type="http://schemas.openxmlformats.org/officeDocument/2006/relationships/notesSlide" Target="/ppt/notesSlides/notesSlide14.xml" Id="Rf99e60ecd48f4d55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a12ccd408c948a4"/><Relationship Type="http://schemas.openxmlformats.org/officeDocument/2006/relationships/image" Target="/ppt/media/image15.png" Id="R93982862d52147d2"/><Relationship Type="http://schemas.openxmlformats.org/officeDocument/2006/relationships/notesSlide" Target="/ppt/notesSlides/notesSlide15.xml" Id="R83ed18093546450e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e866ce11dcf4d91"/><Relationship Type="http://schemas.openxmlformats.org/officeDocument/2006/relationships/image" Target="/ppt/media/image16.png" Id="R8610c45c280743dc"/><Relationship Type="http://schemas.openxmlformats.org/officeDocument/2006/relationships/notesSlide" Target="/ppt/notesSlides/notesSlide16.xml" Id="R81bccb7a07c74d2b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8474d7afdb94130"/><Relationship Type="http://schemas.openxmlformats.org/officeDocument/2006/relationships/image" Target="/ppt/media/image17.png" Id="R9136c64a9402406e"/><Relationship Type="http://schemas.openxmlformats.org/officeDocument/2006/relationships/notesSlide" Target="/ppt/notesSlides/notesSlide17.xml" Id="R3fc5ab9193674209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5b9c72d426e4c08"/><Relationship Type="http://schemas.openxmlformats.org/officeDocument/2006/relationships/image" Target="/ppt/media/image18.png" Id="Rd60e505812ad48d5"/><Relationship Type="http://schemas.openxmlformats.org/officeDocument/2006/relationships/notesSlide" Target="/ppt/notesSlides/notesSlide18.xml" Id="R6ae2aff16fe84026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a49d8a4301b41ec"/><Relationship Type="http://schemas.openxmlformats.org/officeDocument/2006/relationships/image" Target="/ppt/media/image19.png" Id="R7fb0aa2f6c2f422b"/><Relationship Type="http://schemas.openxmlformats.org/officeDocument/2006/relationships/notesSlide" Target="/ppt/notesSlides/notesSlide19.xml" Id="R3fd1bb58e69a4580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e543c9e3fb149c8"/><Relationship Type="http://schemas.openxmlformats.org/officeDocument/2006/relationships/image" Target="/ppt/media/image20.png" Id="R7fe92b72f5884b49"/><Relationship Type="http://schemas.openxmlformats.org/officeDocument/2006/relationships/notesSlide" Target="/ppt/notesSlides/notesSlide20.xml" Id="R2b941e4ad73e40f0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4ab5e1fca97466f"/><Relationship Type="http://schemas.openxmlformats.org/officeDocument/2006/relationships/image" Target="/ppt/media/image21.png" Id="Rb507c82de4a448a8"/><Relationship Type="http://schemas.openxmlformats.org/officeDocument/2006/relationships/notesSlide" Target="/ppt/notesSlides/notesSlide21.xml" Id="R7fd2790006794811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83dea3319a14946"/><Relationship Type="http://schemas.openxmlformats.org/officeDocument/2006/relationships/image" Target="/ppt/media/image22.png" Id="Rc0ab931a6e4e4ab8"/><Relationship Type="http://schemas.openxmlformats.org/officeDocument/2006/relationships/notesSlide" Target="/ppt/notesSlides/notesSlide22.xml" Id="Rc0d8b50817ff4151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01562ae54fa4208"/><Relationship Type="http://schemas.openxmlformats.org/officeDocument/2006/relationships/image" Target="/ppt/media/image23.png" Id="Rca5267a9373143cc"/><Relationship Type="http://schemas.openxmlformats.org/officeDocument/2006/relationships/notesSlide" Target="/ppt/notesSlides/notesSlide23.xml" Id="R953e96b5cdef40b1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7c5518b2eca427d"/><Relationship Type="http://schemas.openxmlformats.org/officeDocument/2006/relationships/image" Target="/ppt/media/image24.png" Id="R1eabaede82ce4632"/><Relationship Type="http://schemas.openxmlformats.org/officeDocument/2006/relationships/notesSlide" Target="/ppt/notesSlides/notesSlide24.xml" Id="R8cbe552fb22b4dd9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e197560aba647bc"/><Relationship Type="http://schemas.openxmlformats.org/officeDocument/2006/relationships/image" Target="/ppt/media/image25.png" Id="R5fe15e6693fa4e71"/><Relationship Type="http://schemas.openxmlformats.org/officeDocument/2006/relationships/notesSlide" Target="/ppt/notesSlides/notesSlide25.xml" Id="Rcf74cb6330b34043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6d2bd88ec7146f5"/><Relationship Type="http://schemas.openxmlformats.org/officeDocument/2006/relationships/image" Target="/ppt/media/image26.png" Id="R556c20b16a3c4583"/><Relationship Type="http://schemas.openxmlformats.org/officeDocument/2006/relationships/notesSlide" Target="/ppt/notesSlides/notesSlide26.xml" Id="R95cd1571444b4ccb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f6b225a9f9a429b"/><Relationship Type="http://schemas.openxmlformats.org/officeDocument/2006/relationships/image" Target="/ppt/media/image27.png" Id="R629872024b9e4a48"/><Relationship Type="http://schemas.openxmlformats.org/officeDocument/2006/relationships/notesSlide" Target="/ppt/notesSlides/notesSlide27.xml" Id="R562c45c45540488f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a5fe84ff92c4e43"/><Relationship Type="http://schemas.openxmlformats.org/officeDocument/2006/relationships/image" Target="/ppt/media/image28.png" Id="R6a03d081f52d423f"/><Relationship Type="http://schemas.openxmlformats.org/officeDocument/2006/relationships/notesSlide" Target="/ppt/notesSlides/notesSlide28.xml" Id="R58d414969cb94be1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23e3bf36c6d49f7"/><Relationship Type="http://schemas.openxmlformats.org/officeDocument/2006/relationships/image" Target="/ppt/media/image29.png" Id="R013e7127093c409a"/><Relationship Type="http://schemas.openxmlformats.org/officeDocument/2006/relationships/notesSlide" Target="/ppt/notesSlides/notesSlide29.xml" Id="R71d40b70ed0d4716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e89ae2f0e3340d2"/><Relationship Type="http://schemas.openxmlformats.org/officeDocument/2006/relationships/image" Target="/ppt/media/image30.png" Id="Rbe5c9266814449b3"/><Relationship Type="http://schemas.openxmlformats.org/officeDocument/2006/relationships/notesSlide" Target="/ppt/notesSlides/notesSlide30.xml" Id="R23faa6cb03e544dc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6f029fa23994f87"/><Relationship Type="http://schemas.openxmlformats.org/officeDocument/2006/relationships/image" Target="/ppt/media/image31.png" Id="R0c984f50eccd4010"/><Relationship Type="http://schemas.openxmlformats.org/officeDocument/2006/relationships/notesSlide" Target="/ppt/notesSlides/notesSlide31.xml" Id="R241e93a606d44e63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cb6025f79784655"/><Relationship Type="http://schemas.openxmlformats.org/officeDocument/2006/relationships/image" Target="/ppt/media/image32.png" Id="R88c7751e139a4906"/><Relationship Type="http://schemas.openxmlformats.org/officeDocument/2006/relationships/notesSlide" Target="/ppt/notesSlides/notesSlide32.xml" Id="R8f22a684302f4d0a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c57b664dad74e1f"/><Relationship Type="http://schemas.openxmlformats.org/officeDocument/2006/relationships/image" Target="/ppt/media/image33.png" Id="R6a48ed484b384fc3"/><Relationship Type="http://schemas.openxmlformats.org/officeDocument/2006/relationships/notesSlide" Target="/ppt/notesSlides/notesSlide33.xml" Id="Rfa8e7ed5c7184d3c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0d3516734c74673"/><Relationship Type="http://schemas.openxmlformats.org/officeDocument/2006/relationships/image" Target="/ppt/media/image34.png" Id="R475e31a709544d83"/><Relationship Type="http://schemas.openxmlformats.org/officeDocument/2006/relationships/notesSlide" Target="/ppt/notesSlides/notesSlide34.xml" Id="R5c64071a0dbb4fca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f7a59ded05c47c1"/><Relationship Type="http://schemas.openxmlformats.org/officeDocument/2006/relationships/image" Target="/ppt/media/image35.png" Id="R9a4397ab1fc249eb"/><Relationship Type="http://schemas.openxmlformats.org/officeDocument/2006/relationships/notesSlide" Target="/ppt/notesSlides/notesSlide35.xml" Id="R34be8befe3cc4446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ccf9b3c3de64b18"/><Relationship Type="http://schemas.openxmlformats.org/officeDocument/2006/relationships/image" Target="/ppt/media/image36.png" Id="R533f3c3ff00d44a5"/><Relationship Type="http://schemas.openxmlformats.org/officeDocument/2006/relationships/notesSlide" Target="/ppt/notesSlides/notesSlide36.xml" Id="R96d1405f6a924a51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851b962064749db"/><Relationship Type="http://schemas.openxmlformats.org/officeDocument/2006/relationships/image" Target="/ppt/media/image37.png" Id="Rc0285931bcbd4ffa"/><Relationship Type="http://schemas.openxmlformats.org/officeDocument/2006/relationships/notesSlide" Target="/ppt/notesSlides/notesSlide37.xml" Id="R08c3c4c7aca34fbb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3fb42dfb96a4633"/><Relationship Type="http://schemas.openxmlformats.org/officeDocument/2006/relationships/image" Target="/ppt/media/image38.png" Id="R1e7b7e6e41e747c1"/><Relationship Type="http://schemas.openxmlformats.org/officeDocument/2006/relationships/notesSlide" Target="/ppt/notesSlides/notesSlide38.xml" Id="Rcea8bc5e1ef84682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c301aaf1a974d0a"/><Relationship Type="http://schemas.openxmlformats.org/officeDocument/2006/relationships/image" Target="/ppt/media/image39.png" Id="R0e3ec35c7ff14374"/><Relationship Type="http://schemas.openxmlformats.org/officeDocument/2006/relationships/notesSlide" Target="/ppt/notesSlides/notesSlide39.xml" Id="R6fdba796be3f40ad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5ba19162fa44eb4"/><Relationship Type="http://schemas.openxmlformats.org/officeDocument/2006/relationships/image" Target="/ppt/media/image40.png" Id="R1aa4f424ba4d4c32"/><Relationship Type="http://schemas.openxmlformats.org/officeDocument/2006/relationships/notesSlide" Target="/ppt/notesSlides/notesSlide40.xml" Id="Raf8e8062a2da46fa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6959e50de824f2d"/><Relationship Type="http://schemas.openxmlformats.org/officeDocument/2006/relationships/image" Target="/ppt/media/image41.png" Id="R4ecc57960f174b3c"/><Relationship Type="http://schemas.openxmlformats.org/officeDocument/2006/relationships/notesSlide" Target="/ppt/notesSlides/notesSlide41.xml" Id="R694f7d1e3168435e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4a9f174f2af4fff"/><Relationship Type="http://schemas.openxmlformats.org/officeDocument/2006/relationships/image" Target="/ppt/media/image42.png" Id="R53f53f78f5994bdf"/><Relationship Type="http://schemas.openxmlformats.org/officeDocument/2006/relationships/notesSlide" Target="/ppt/notesSlides/notesSlide42.xml" Id="Rbf3b33a67ba44763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66b650cee6c44c5"/><Relationship Type="http://schemas.openxmlformats.org/officeDocument/2006/relationships/image" Target="/ppt/media/image43.png" Id="R372f358cd7704ca7"/><Relationship Type="http://schemas.openxmlformats.org/officeDocument/2006/relationships/notesSlide" Target="/ppt/notesSlides/notesSlide43.xml" Id="Rfc64fd5349604586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097ac471aef494e"/><Relationship Type="http://schemas.openxmlformats.org/officeDocument/2006/relationships/image" Target="/ppt/media/image44.png" Id="R7265b5aa875643c9"/><Relationship Type="http://schemas.openxmlformats.org/officeDocument/2006/relationships/notesSlide" Target="/ppt/notesSlides/notesSlide44.xml" Id="Rcfd90d1521fa489a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e663a37585b47ff"/><Relationship Type="http://schemas.openxmlformats.org/officeDocument/2006/relationships/image" Target="/ppt/media/image45.png" Id="Ra37bf318033d4b47"/><Relationship Type="http://schemas.openxmlformats.org/officeDocument/2006/relationships/notesSlide" Target="/ppt/notesSlides/notesSlide45.xml" Id="R1153efae71b14c31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54fcd913399498f"/><Relationship Type="http://schemas.openxmlformats.org/officeDocument/2006/relationships/image" Target="/ppt/media/image46.png" Id="R766f8b8929c244ad"/><Relationship Type="http://schemas.openxmlformats.org/officeDocument/2006/relationships/notesSlide" Target="/ppt/notesSlides/notesSlide46.xml" Id="R0ed84bfb34824d6c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9bd1fb770414441"/><Relationship Type="http://schemas.openxmlformats.org/officeDocument/2006/relationships/image" Target="/ppt/media/image47.png" Id="R18c234f74cfc48c6"/><Relationship Type="http://schemas.openxmlformats.org/officeDocument/2006/relationships/notesSlide" Target="/ppt/notesSlides/notesSlide47.xml" Id="R978fd642375b40a5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850d41bc4744e3b"/><Relationship Type="http://schemas.openxmlformats.org/officeDocument/2006/relationships/image" Target="/ppt/media/image48.png" Id="R7d42e0b4c8f5491e"/><Relationship Type="http://schemas.openxmlformats.org/officeDocument/2006/relationships/notesSlide" Target="/ppt/notesSlides/notesSlide48.xml" Id="R7e66857046bc4c0c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74002470804b54"/><Relationship Type="http://schemas.openxmlformats.org/officeDocument/2006/relationships/image" Target="/ppt/media/image49.png" Id="R0c92cd436d47413f"/><Relationship Type="http://schemas.openxmlformats.org/officeDocument/2006/relationships/notesSlide" Target="/ppt/notesSlides/notesSlide49.xml" Id="R6c609eb9b4944a8b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91e0e8092e44417"/><Relationship Type="http://schemas.openxmlformats.org/officeDocument/2006/relationships/image" Target="/ppt/media/image50.png" Id="R9bfcb1cac52b4842"/><Relationship Type="http://schemas.openxmlformats.org/officeDocument/2006/relationships/notesSlide" Target="/ppt/notesSlides/notesSlide50.xml" Id="R31808d7d98a94fb5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9fc0cb102644738"/><Relationship Type="http://schemas.openxmlformats.org/officeDocument/2006/relationships/image" Target="/ppt/media/image51.png" Id="R7382ef4ad53a480f"/><Relationship Type="http://schemas.openxmlformats.org/officeDocument/2006/relationships/notesSlide" Target="/ppt/notesSlides/notesSlide51.xml" Id="R054235e9b00a4da3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02D36-E295-4840-9CB8-8D61E3DC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827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6595F-B9E5-4A65-B623-3674D95D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2073" y="2623571"/>
            <a:ext cx="5667853" cy="4578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Associate Professor of Physics &amp; Astronomy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AC110-BB61-4AB1-A419-1C49BBC9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6845" y="3033038"/>
            <a:ext cx="1738770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10, 2017</a:t>
            </a:r>
          </a:p>
        </p:txBody>
      </p:sp>
    </p:spTree>
    <p:extLst>
      <p:ext uri="{BB962C8B-B14F-4D97-AF65-F5344CB8AC3E}">
        <p14:creationId xmlns:p14="http://schemas.microsoft.com/office/powerpoint/2010/main" val="815597060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 Clusters: stellar nurseries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c125ba9ef4278"/>
          <ns0:srcRect xmlns:ns0="http://schemas.openxmlformats.org/drawingml/2006/main" l="45743" r="1299" t="25770" b="18021"/>
          <a:stretch xmlns:a="http://schemas.openxmlformats.org/drawingml/2006/main"/>
        </p:blipFill>
        <p:spPr>
          <a:xfrm xmlns:a="http://schemas.openxmlformats.org/drawingml/2006/main">
            <a:off x="5571261" y="2095500"/>
            <a:ext cx="4297677" cy="352479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010AA-E5AE-49CF-A2F7-1EE7D4BA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061" y="2115528"/>
            <a:ext cx="122787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62D1A-4B25-42DF-9E23-B3542B6F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521" y="2115567"/>
            <a:ext cx="2855840" cy="420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we saw in Orion and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3488D-86B6-43EC-8ADE-25F6F6D6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2398959"/>
            <a:ext cx="2202010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 simulations,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95F77-6A2B-4806-8222-31013E40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7500" y="2398959"/>
            <a:ext cx="731226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6B0A7-75B5-438F-A538-5F5257E2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2682500"/>
            <a:ext cx="2067993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 in clusters.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7C3558-FA4B-4F20-8D31-8396153B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061" y="3027435"/>
            <a:ext cx="122787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52968-E04C-412B-86DB-7E872DA7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9" y="3029541"/>
            <a:ext cx="2571574" cy="41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 clusters (right)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FC8349-D37D-4E1E-80C2-66048712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3310955"/>
            <a:ext cx="2520691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still forming stars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033AC-2DD4-4D61-9689-C8F9D3EB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3594407"/>
            <a:ext cx="2815296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remain surrounded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E981DD-D201-4C6E-9F09-E5079DE6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3877947"/>
            <a:ext cx="2389831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by hot gas and dust.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19375-918A-467F-84DD-4DE6F70A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061" y="4222862"/>
            <a:ext cx="122787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9FD66-1930-436F-B23F-0ACDFBBE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9" y="4222899"/>
            <a:ext cx="2782806" cy="4207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gas is an example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20AE35-FB4B-45E4-A9A1-E8DF3BFA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4506402"/>
            <a:ext cx="540316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a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E85E3F-4FA0-4E00-B636-983A3AC0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356" y="4506402"/>
            <a:ext cx="1926822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emission nebula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9CC110-14E2-4EB7-80E5-8E9E89C9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2082" y="4506402"/>
            <a:ext cx="465207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It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5A99CD-AF45-46D7-95BF-4A9E04BB5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4786453"/>
            <a:ext cx="2245674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red from ionized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99157-D692-45D0-888A-3B5A0712D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5069884"/>
            <a:ext cx="2959891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hydrogen (hydrogen that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4F6E51-443C-48E9-82D3-F2029636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7648" y="5353425"/>
            <a:ext cx="2433408" cy="42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has lost its electron).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60DB32-FE9E-423D-A994-7F3E3874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431" y="5634381"/>
            <a:ext cx="1063962" cy="2860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Dark Nebula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B4255C-5557-4622-BC88-A7A130F4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1189" y="5864997"/>
            <a:ext cx="1432164" cy="294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(molecular cloud)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4540D1-D1E1-437A-A117-39120A01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520" y="5635930"/>
            <a:ext cx="1349997" cy="2834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Emission Nebula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71CFC9-FF1C-4795-A7F6-62052704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520" y="5872802"/>
            <a:ext cx="1027730" cy="28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(ionized gas)</a:t>
            </a:r>
          </a:p>
        </p:txBody>
      </p:sp>
    </p:spTree>
    <p:extLst>
      <p:ext uri="{BB962C8B-B14F-4D97-AF65-F5344CB8AC3E}">
        <p14:creationId xmlns:p14="http://schemas.microsoft.com/office/powerpoint/2010/main" val="1876974420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 Clusters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5781e2bbb24f51"/>
          <ns0:srcRect xmlns:ns0="http://schemas.openxmlformats.org/drawingml/2006/main" l="46970" r="1299" t="24930" b="17740"/>
          <a:stretch xmlns:a="http://schemas.openxmlformats.org/drawingml/2006/main"/>
        </p:blipFill>
        <p:spPr>
          <a:xfrm xmlns:a="http://schemas.openxmlformats.org/drawingml/2006/main">
            <a:off x="5554877" y="2122273"/>
            <a:ext cx="4628789" cy="396384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31A647-AA9B-4321-AB34-130F5773F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8334" y="2095500"/>
            <a:ext cx="135383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4D414-6738-480C-992C-E8A422F4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2999" y="2095543"/>
            <a:ext cx="3148795" cy="4638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we saw in Orion and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9C398-3C1B-445D-969D-71F6A901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2441962"/>
            <a:ext cx="2427895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 simulations,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5E94A-9E54-425A-AA47-D6521C33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5577" y="2441962"/>
            <a:ext cx="806236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35B84-5524-4731-9AD3-D48EE9EE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2788418"/>
            <a:ext cx="2280130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 in clusters.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166EF-F367-4FE1-9B39-F261EF48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8334" y="3202670"/>
            <a:ext cx="135383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6E4084-E10F-4763-BA90-E85BAFF1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1" y="3202704"/>
            <a:ext cx="3132763" cy="4638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Pleiades (right)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0BF084-7EE6-45B9-BD55-6679595F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3549127"/>
            <a:ext cx="2750618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 million years old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014E1-FB5A-4F07-A2C4-2F4850DF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3895584"/>
            <a:ext cx="2749135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only have a little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3037BE-1DBC-4BF4-8F80-26AD336F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4242041"/>
            <a:ext cx="3119154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gas and dust remaining.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6C3E2A-2195-40DE-A948-B39B8476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8334" y="4656292"/>
            <a:ext cx="135383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9B06E-AD4E-47ED-BD38-2B1D9CAC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1" y="4656333"/>
            <a:ext cx="3068269" cy="4638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gas is an example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F8A4B7-92BC-46F6-8AF0-4BF89435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40" y="5002723"/>
            <a:ext cx="595742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a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29E68-7869-431D-98F3-1CBA73FE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4031" y="5002723"/>
            <a:ext cx="2156028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reflection nebula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38649B-21D6-49A1-AC7B-58A973AB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5800" y="5002723"/>
            <a:ext cx="512928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It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1B40C8-9EE5-46E1-8F2B-F39A62ED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39" y="5349184"/>
            <a:ext cx="2635514" cy="463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blue for the same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F67B05-A4F0-469B-9AB8-6E5D648A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139" y="5695786"/>
            <a:ext cx="2922222" cy="463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reason that the sky is. </a:t>
            </a:r>
          </a:p>
        </p:txBody>
      </p:sp>
    </p:spTree>
    <p:extLst>
      <p:ext uri="{BB962C8B-B14F-4D97-AF65-F5344CB8AC3E}">
        <p14:creationId xmlns:p14="http://schemas.microsoft.com/office/powerpoint/2010/main" val="1547038469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common are different stars?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47c64afe114efe"/>
          <ns0:srcRect xmlns:ns0="http://schemas.openxmlformats.org/drawingml/2006/main" l="49784" r="1299" t="24556" b="10831"/>
          <a:stretch xmlns:a="http://schemas.openxmlformats.org/drawingml/2006/main"/>
        </p:blipFill>
        <p:spPr>
          <a:xfrm xmlns:a="http://schemas.openxmlformats.org/drawingml/2006/main">
            <a:off x="5832779" y="2095500"/>
            <a:ext cx="398178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D4071-0D46-4B82-A230-36B4323B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2160379"/>
            <a:ext cx="153134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CBAFF-16AB-422C-AAFB-CC6747789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2160379"/>
            <a:ext cx="3159029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mass stars are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A6A750-6DA4-4F6A-BAC8-88007262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2581754"/>
            <a:ext cx="2771618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common. (K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62B93-8F10-4DA7-9DB6-2EB94EE9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3003150"/>
            <a:ext cx="2070409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M stars)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AF2161-6D5A-4FE0-A388-9D6FF69E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3506714"/>
            <a:ext cx="153134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9DEAD-2C85-4EF3-910A-3AA77D9C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3506714"/>
            <a:ext cx="2849497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Sun-like stars are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2EC1B-10E8-4FC5-94B2-3C5B0D52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3928121"/>
            <a:ext cx="2224644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rarer (G stars)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528FA-F36C-407E-AC80-F540928D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4431740"/>
            <a:ext cx="153134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199A3F-2F9A-4E7C-B062-71349EE7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4431740"/>
            <a:ext cx="2947289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 mass (O and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8022FB-6EF7-4E1F-B4A3-33D06674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4849648"/>
            <a:ext cx="2691349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 stars) are very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B6FB64-409B-4A02-B2F2-09D25398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917" y="5271023"/>
            <a:ext cx="748988" cy="55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rare.</a:t>
            </a:r>
          </a:p>
        </p:txBody>
      </p:sp>
    </p:spTree>
    <p:extLst>
      <p:ext uri="{BB962C8B-B14F-4D97-AF65-F5344CB8AC3E}">
        <p14:creationId xmlns:p14="http://schemas.microsoft.com/office/powerpoint/2010/main" val="1602732759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8da533df2434b"/>
          <ns0:srcRect xmlns:ns0="http://schemas.openxmlformats.org/drawingml/2006/main" l="3824" r="42713" t="39963" b="10924"/>
          <a:stretch xmlns:a="http://schemas.openxmlformats.org/drawingml/2006/main"/>
        </p:blipFill>
        <p:spPr>
          <a:xfrm xmlns:a="http://schemas.openxmlformats.org/drawingml/2006/main">
            <a:off x="2393360" y="3015039"/>
            <a:ext cx="4429744" cy="3144461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676CD-D9B8-4BE0-BECD-FA5E83D4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2025" y="2095500"/>
            <a:ext cx="6210699" cy="428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faster rate of fusion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F26A7-510B-4B6E-9FDC-7C4835C9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3536" y="2478331"/>
            <a:ext cx="261986" cy="429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=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6C0ACA-1D63-4F54-A5A7-E846EDF5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3295" y="2479021"/>
            <a:ext cx="4499853" cy="428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9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9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lifetime on Main Sequence!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AE937-EA4A-4E21-BB4B-3F41187C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3528888"/>
            <a:ext cx="2818891" cy="281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 Stars have 40x mass of Sun, live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15EBF-6F4F-4AA9-A937-76D808BE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3762311"/>
            <a:ext cx="1347075" cy="293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10,000x shorter.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5B9C9-DBD3-4FC3-8E60-B1053674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4490568"/>
            <a:ext cx="2684446" cy="282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stars have 3x mass of Sun, live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CA48E-4E35-48B8-BA2D-43D11A4D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4724393"/>
            <a:ext cx="992035" cy="294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20x shorter.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93807-CAF4-4F28-A5B7-8C09834C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5208765"/>
            <a:ext cx="2852312" cy="289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 stars have half the mass of Sun,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6F9BB-239D-49AC-881F-692CEB84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5448190"/>
            <a:ext cx="1497151" cy="2910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live 7x longer.</a:t>
            </a:r>
          </a:p>
        </p:txBody>
      </p:sp>
    </p:spTree>
    <p:extLst>
      <p:ext uri="{BB962C8B-B14F-4D97-AF65-F5344CB8AC3E}">
        <p14:creationId xmlns:p14="http://schemas.microsoft.com/office/powerpoint/2010/main" val="2085569279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evolution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22AC5-682C-4F93-A694-8B35DE1B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3309" y="2095500"/>
            <a:ext cx="2770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Stellar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3F78F-BAF0-40B4-B997-73BD5E3C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7059" y="3048389"/>
            <a:ext cx="3637882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happens after the main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4E37A-1CD9-4751-A95E-6B5962F6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783" y="3380750"/>
            <a:ext cx="1373411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sequence?</a:t>
            </a:r>
          </a:p>
        </p:txBody>
      </p:sp>
    </p:spTree>
    <p:extLst>
      <p:ext uri="{BB962C8B-B14F-4D97-AF65-F5344CB8AC3E}">
        <p14:creationId xmlns:p14="http://schemas.microsoft.com/office/powerpoint/2010/main" val="778669850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Evolution on the Main Sequence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45be6fd4849b6"/>
          <ns0:srcRect xmlns:ns0="http://schemas.openxmlformats.org/drawingml/2006/main" l="49784" r="5772" t="23623" b="12045"/>
          <a:stretch xmlns:a="http://schemas.openxmlformats.org/drawingml/2006/main"/>
        </p:blipFill>
        <p:spPr>
          <a:xfrm xmlns:a="http://schemas.openxmlformats.org/drawingml/2006/main">
            <a:off x="6012492" y="2095500"/>
            <a:ext cx="3633417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C5002-8DA3-4FC2-AF10-167557F8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8862" y="2845728"/>
            <a:ext cx="3408413" cy="495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main sequence stars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37416-0102-4D44-A522-E56620F7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6091" y="3213788"/>
            <a:ext cx="3513065" cy="495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consume their hydrogen,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19976-1287-4E99-B23B-97E2B1D5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545" y="3585394"/>
            <a:ext cx="3169192" cy="495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cores have to heat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A1BAB-8B6B-4274-993F-0FBF0799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80" y="3953894"/>
            <a:ext cx="3131283" cy="494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up to continue fusion.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9C6A21-DA86-4C6C-93D2-69CB2F31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4195" y="4321864"/>
            <a:ext cx="3235834" cy="494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Therefore the stars get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D9A63-FD07-46EF-9E35-C76C3B89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6337" y="4693472"/>
            <a:ext cx="3270321" cy="494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bigger over time on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15D6B5-FC8D-4699-9E68-EAE29F5C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730" y="5061300"/>
            <a:ext cx="2294567" cy="4954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sequence. </a:t>
            </a:r>
          </a:p>
        </p:txBody>
      </p:sp>
    </p:spTree>
    <p:extLst>
      <p:ext uri="{BB962C8B-B14F-4D97-AF65-F5344CB8AC3E}">
        <p14:creationId xmlns:p14="http://schemas.microsoft.com/office/powerpoint/2010/main" val="1134230050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happens after the Main Sequence?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E803C-BAEB-41B1-BD72-7F8B455D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7436" y="2095500"/>
            <a:ext cx="678761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spend 90% of their lifetime on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172613-B91A-4DB6-967E-413C87B9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8421" y="2554941"/>
            <a:ext cx="748896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 fusing hydrogen into helium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FA0F9-25DA-4872-A6AD-A7998BA6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0311" y="3014404"/>
            <a:ext cx="23224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their cores.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EE5EF-F179-4950-B233-44DC0D26E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619" y="4112607"/>
            <a:ext cx="752697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happens when the hydrogen runs out?</a:t>
            </a:r>
          </a:p>
        </p:txBody>
      </p:sp>
    </p:spTree>
    <p:extLst>
      <p:ext uri="{BB962C8B-B14F-4D97-AF65-F5344CB8AC3E}">
        <p14:creationId xmlns:p14="http://schemas.microsoft.com/office/powerpoint/2010/main" val="82266322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happens after the Main Sequence?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D6043-0F65-439D-8195-762ACB4D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8" y="2095500"/>
            <a:ext cx="6853109" cy="547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happens when the hydrogen runs out?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841B6-15F9-46BB-80F1-F1327A17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8" y="2993936"/>
            <a:ext cx="2769043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depends on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12FED-58AF-48F7-973B-C0518B9F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8597" y="2993936"/>
            <a:ext cx="1003014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1577F-B109-430E-86C1-2932105F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6013" y="2997258"/>
            <a:ext cx="1626303" cy="5430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 star.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6E4C1D-38E8-4E7D-8EEE-CBEA8AED1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5" y="3443438"/>
            <a:ext cx="319735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813A1-1961-4139-B79D-2FCC5805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40" y="3445364"/>
            <a:ext cx="6642355" cy="5453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low mass stars (M &lt; 0.8 solar masses)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858D4F-8950-4889-B49C-54391844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5" y="3896717"/>
            <a:ext cx="319735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C85C0-2EC0-4577-BB3C-5765D4C1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40" y="3897742"/>
            <a:ext cx="5691987" cy="546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mass stars (M &lt; 8 solar masses)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1F156-1041-4516-953B-BEDA3FDE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5" y="4346277"/>
            <a:ext cx="319735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AEE72-F586-459D-9B1B-DEF89420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40" y="4347338"/>
            <a:ext cx="7125755" cy="5467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mass stars with companions (binary stars)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5779FE-45FB-4060-93EC-6660CD46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5" y="4795784"/>
            <a:ext cx="319735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995DA-3E69-42E4-AC87-50ECB14B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40" y="4796738"/>
            <a:ext cx="5769170" cy="5469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 mass stars (M &gt; 8 solar masses)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678079-90A0-42D4-A75E-047E76F5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705" y="5245291"/>
            <a:ext cx="319735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BF3CD1-F127-4178-9463-565C3042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40" y="5247111"/>
            <a:ext cx="6560418" cy="545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high mass stars (much greater than 8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ABAC4-377D-41E3-BE53-70E72DEE8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539" y="5610953"/>
            <a:ext cx="2159834" cy="548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solar masses)</a:t>
            </a:r>
          </a:p>
        </p:txBody>
      </p:sp>
    </p:spTree>
    <p:extLst>
      <p:ext uri="{BB962C8B-B14F-4D97-AF65-F5344CB8AC3E}">
        <p14:creationId xmlns:p14="http://schemas.microsoft.com/office/powerpoint/2010/main" val="1461370400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Very low mass stars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23D3B-95FB-4DBC-9E2E-F993118F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7875" y="2095500"/>
            <a:ext cx="216229" cy="609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D6B66F-8F7E-4F11-BFD0-196D9F4A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7174" y="2553681"/>
            <a:ext cx="897653" cy="671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Every one of them is still on the main sequence.</a:t>
            </a:r>
          </a:p>
        </p:txBody>
      </p:sp>
    </p:spTree>
    <p:extLst>
      <p:ext uri="{BB962C8B-B14F-4D97-AF65-F5344CB8AC3E}">
        <p14:creationId xmlns:p14="http://schemas.microsoft.com/office/powerpoint/2010/main" val="845597378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 mass stars (&lt; 8 solar masses)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D5F3F-B839-4168-B61A-B388FBFA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0410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80EA1-110C-48D2-93ED-35B655B3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80" y="2095500"/>
            <a:ext cx="704090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a star like the Sun starts to run out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2E810-EC44-4EED-A577-41EA1E71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80" y="2554941"/>
            <a:ext cx="63255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hydrogen in the core, fusion slows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C583A9-9B11-4FA5-86DD-AADC6350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80" y="3014405"/>
            <a:ext cx="10507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down.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A4C94-F006-4D11-9202-918F2B4E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0410" y="356345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BF53EE-3AF4-4679-803D-FDD898FF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80" y="3563458"/>
            <a:ext cx="596205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star is no longer in hydrostatic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4B25D-CC5B-44FB-92C1-7F5B4DA9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80" y="4022934"/>
            <a:ext cx="321157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equilibrium, and is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2489C6-FCA8-4445-974D-B38F6151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1016" y="4022934"/>
            <a:ext cx="261493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out of balance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F21B36-D7CE-4631-8EF6-8F880718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851" y="4022934"/>
            <a:ext cx="13953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16EBE-5C4E-4E06-8922-91E018DE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0422" y="457204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1BC11E-9274-4A7B-A77E-F0E40B18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91" y="4572048"/>
            <a:ext cx="720899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Something has to happen to keep the star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C648E6-7B21-4B2F-825A-90DF10C2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591" y="5027707"/>
            <a:ext cx="270309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collapsing.</a:t>
            </a:r>
          </a:p>
        </p:txBody>
      </p:sp>
    </p:spTree>
    <p:extLst>
      <p:ext uri="{BB962C8B-B14F-4D97-AF65-F5344CB8AC3E}">
        <p14:creationId xmlns:p14="http://schemas.microsoft.com/office/powerpoint/2010/main" val="335057388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Out of balance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c9c57a82e40e6"/>
          <ns0:srcRect xmlns:ns0="http://schemas.openxmlformats.org/drawingml/2006/main" l="6061" r="13348" t="47526" b="12979"/>
          <a:stretch xmlns:a="http://schemas.openxmlformats.org/drawingml/2006/main"/>
        </p:blipFill>
        <p:spPr>
          <a:xfrm xmlns:a="http://schemas.openxmlformats.org/drawingml/2006/main">
            <a:off x="2464332" y="3633618"/>
            <a:ext cx="6670002" cy="252588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7F9BD0-8CCB-4232-A317-2D15E5F05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492" y="2095500"/>
            <a:ext cx="141073" cy="501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6FE56-E714-4A3F-A164-8BF017B5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926" y="2096119"/>
            <a:ext cx="6455743" cy="500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Start running out of hydrogen in the core, now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563A47-E74F-4040-8BFA-0572F988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926" y="2468722"/>
            <a:ext cx="5222443" cy="5007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outward pressure is less than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1D859-0DB4-45B8-9F43-BFB83D50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926" y="2844535"/>
            <a:ext cx="2947363" cy="501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gravitational collapse</a:t>
            </a:r>
          </a:p>
        </p:txBody>
      </p:sp>
    </p:spTree>
    <p:extLst>
      <p:ext uri="{BB962C8B-B14F-4D97-AF65-F5344CB8AC3E}">
        <p14:creationId xmlns:p14="http://schemas.microsoft.com/office/powerpoint/2010/main" val="1114612423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Out of balance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f1173aee84e40"/>
          <ns0:srcRect xmlns:ns0="http://schemas.openxmlformats.org/drawingml/2006/main" l="14141" r="14935" t="38095" b="23436"/>
          <a:stretch xmlns:a="http://schemas.openxmlformats.org/drawingml/2006/main"/>
        </p:blipFill>
        <p:spPr>
          <a:xfrm xmlns:a="http://schemas.openxmlformats.org/drawingml/2006/main">
            <a:off x="2679689" y="3214690"/>
            <a:ext cx="7026087" cy="294481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DE8C75-9B88-4107-8F48-20E0FC40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223" y="2095500"/>
            <a:ext cx="168862" cy="600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D74BD9-6313-44AB-8D7E-F0C750AE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5837" y="2095940"/>
            <a:ext cx="4962616" cy="599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will happen to the core?</a:t>
            </a:r>
          </a:p>
        </p:txBody>
      </p:sp>
    </p:spTree>
    <p:extLst>
      <p:ext uri="{BB962C8B-B14F-4D97-AF65-F5344CB8AC3E}">
        <p14:creationId xmlns:p14="http://schemas.microsoft.com/office/powerpoint/2010/main" val="1975307591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Main Sequence Star becomes a Red Giant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0cd45b2274363"/>
          <ns0:srcRect xmlns:ns0="http://schemas.openxmlformats.org/drawingml/2006/main" l="50866" r="1804" t="24556" b="8217"/>
          <a:stretch xmlns:a="http://schemas.openxmlformats.org/drawingml/2006/main"/>
        </p:blipFill>
        <p:spPr>
          <a:xfrm xmlns:a="http://schemas.openxmlformats.org/drawingml/2006/main">
            <a:off x="5947439" y="2095500"/>
            <a:ext cx="3702756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5284F-7DDA-4619-A6A2-F754ECCB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1805" y="2157892"/>
            <a:ext cx="118368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AE4A9-033F-45B5-97A3-850A22A8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2" y="2158079"/>
            <a:ext cx="2596412" cy="405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starts to collapse,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0E9B8B-2B0E-4608-AE6A-775302C1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1" y="2460812"/>
            <a:ext cx="3008462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heating up central regions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C2785-9F37-49D2-906C-414BB93C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1" y="2763728"/>
            <a:ext cx="774582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until a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1E6E0A-19E0-43BC-881C-62B41A38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9939" y="2763728"/>
            <a:ext cx="674740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shell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463B8C-F0E9-40E2-9BCF-E395EDD9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4167" y="2763728"/>
            <a:ext cx="1308441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around the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6B0BB-2E14-4CFF-B770-6A1D30C6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3066652"/>
            <a:ext cx="2542511" cy="405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 is hot enough for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C63DC6-8D99-4015-86ED-E80BDCDC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3369564"/>
            <a:ext cx="1898786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hydrogen fusion.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5131D2-7A21-43A1-8A52-E4648830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1810" y="3731751"/>
            <a:ext cx="118368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CE357-970B-48E1-ADAE-2F6C5C08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3731949"/>
            <a:ext cx="3004600" cy="405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energy from this shell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B12F81-87E7-4861-BED6-12872425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4034667"/>
            <a:ext cx="2642243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enough to cause the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9125B9-5DB4-482B-8D9E-4AFD0400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4337850"/>
            <a:ext cx="2891583" cy="4052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rest of the star to expand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B1CF61-B164-44D9-AC5D-80AE8508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796" y="4640499"/>
            <a:ext cx="1771629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into a red giant.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47115F-56E0-42BC-8480-541A6BB6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1810" y="5002689"/>
            <a:ext cx="118368" cy="405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2807C2-1C22-4B26-A6E2-BF002F1E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672" y="5004069"/>
            <a:ext cx="1575023" cy="403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stellar burp!</a:t>
            </a:r>
          </a:p>
        </p:txBody>
      </p:sp>
    </p:spTree>
    <p:extLst>
      <p:ext uri="{BB962C8B-B14F-4D97-AF65-F5344CB8AC3E}">
        <p14:creationId xmlns:p14="http://schemas.microsoft.com/office/powerpoint/2010/main" val="2132716688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Helium fusion begins at the core of a giant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982862d52147d2"/>
          <ns0:srcRect xmlns:ns0="http://schemas.openxmlformats.org/drawingml/2006/main" l="14935" r="1876" t="26517" b="6536"/>
          <a:stretch xmlns:a="http://schemas.openxmlformats.org/drawingml/2006/main"/>
        </p:blipFill>
        <p:spPr>
          <a:xfrm xmlns:a="http://schemas.openxmlformats.org/drawingml/2006/main">
            <a:off x="3320807" y="2234974"/>
            <a:ext cx="6310989" cy="392452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02C0E8-B052-4A11-9CAF-3F5F1958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2095500"/>
            <a:ext cx="2723041" cy="3931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While the exterior layers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0D78A-7446-42F5-ABCA-A4645966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2389120"/>
            <a:ext cx="2712154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expand, the helium core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9105B-74C0-4C02-848E-70E07C22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2683027"/>
            <a:ext cx="2832687" cy="39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continues to contract and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E97E50-E273-467A-A64B-27D7FB0F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2976616"/>
            <a:ext cx="2671369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eventually becomes hot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31F22-F18F-4A7F-8B95-CFE05D5A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3270369"/>
            <a:ext cx="3408217" cy="393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enough (100 million Kelvin) for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A81DA-EDA0-4C7D-9472-FE1922D0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3564224"/>
            <a:ext cx="3024508" cy="3931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helium to begin to fuse into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AC6B3-D874-4C4B-8B16-F9535451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3857859"/>
            <a:ext cx="2113276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carbon and oxygen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FE69A-1390-4244-8AF4-230492E1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4209079"/>
            <a:ext cx="114784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DE5B4-F97D-40E2-B1D0-545528FE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5324" y="4209079"/>
            <a:ext cx="2017582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 helium fusion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976737-9D12-45D9-A1C7-87C00541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204" y="4563461"/>
            <a:ext cx="114784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5B1A3-40E6-44E6-BE9A-DD184AA6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5324" y="4563461"/>
            <a:ext cx="614751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 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641C2-D770-4E43-AEAD-9D6011F7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3180" y="4560126"/>
            <a:ext cx="1367645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 + energy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FD6900-50D9-47F0-93E7-A7E76DD0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1457" y="4603298"/>
            <a:ext cx="369298" cy="3269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AE928-8394-4130-9CEE-2C5353F8C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5332" y="4914651"/>
            <a:ext cx="865838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 + He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71613-9636-4A86-930C-E505576C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4343" y="4911330"/>
            <a:ext cx="1380179" cy="39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O + energy </a:t>
            </a:r>
          </a:p>
        </p:txBody>
      </p:sp>
    </p:spTree>
    <p:extLst>
      <p:ext uri="{BB962C8B-B14F-4D97-AF65-F5344CB8AC3E}">
        <p14:creationId xmlns:p14="http://schemas.microsoft.com/office/powerpoint/2010/main" val="1185954455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Main Sequence Stars become Red Giants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10c45c280743dc"/>
          <ns0:srcRect xmlns:ns0="http://schemas.openxmlformats.org/drawingml/2006/main" l="2814" r="1299" t="18207" b="4669"/>
          <a:stretch xmlns:a="http://schemas.openxmlformats.org/drawingml/2006/main"/>
        </p:blipFill>
        <p:spPr>
          <a:xfrm xmlns:a="http://schemas.openxmlformats.org/drawingml/2006/main">
            <a:off x="2826596" y="2095500"/>
            <a:ext cx="653880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A38BE-242E-4043-A89D-FFA48BF62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0577" y="5133118"/>
            <a:ext cx="995619" cy="247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Helium fusion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30F820-3F02-4CCC-8FF8-4E01E7E3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098" y="2288339"/>
            <a:ext cx="1166443" cy="2432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7" b="0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1197" b="0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Hydrogen fusion </a:t>
            </a:r>
          </a:p>
        </p:txBody>
      </p:sp>
    </p:spTree>
    <p:extLst>
      <p:ext uri="{BB962C8B-B14F-4D97-AF65-F5344CB8AC3E}">
        <p14:creationId xmlns:p14="http://schemas.microsoft.com/office/powerpoint/2010/main" val="1874376875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evolution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6c64a9402406e"/>
          <ns0:srcRect xmlns:ns0="http://schemas.openxmlformats.org/drawingml/2006/main" l="7720" r="6133" t="3175" b="3641"/>
          <a:stretch xmlns:a="http://schemas.openxmlformats.org/drawingml/2006/main"/>
        </p:blipFill>
        <p:spPr>
          <a:xfrm xmlns:a="http://schemas.openxmlformats.org/drawingml/2006/main">
            <a:off x="3664930" y="2095500"/>
            <a:ext cx="486214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68760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Red Giants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0e505812ad48d5"/>
          <ns0:srcRect xmlns:ns0="http://schemas.openxmlformats.org/drawingml/2006/main" l="23593" r="24675" t="25584" b="6816"/>
          <a:stretch xmlns:a="http://schemas.openxmlformats.org/drawingml/2006/main"/>
        </p:blipFill>
        <p:spPr>
          <a:xfrm xmlns:a="http://schemas.openxmlformats.org/drawingml/2006/main">
            <a:off x="4083646" y="2095500"/>
            <a:ext cx="4024707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A4CB6-211C-4A46-960F-A43DE70C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8746" y="2346877"/>
            <a:ext cx="856575" cy="267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1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Betelgeuse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C61AB9-A3F1-49C0-A9AD-5828F05A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1988" y="5557543"/>
            <a:ext cx="1107394" cy="2821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8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8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Jupiter’s Orbit</a:t>
            </a:r>
          </a:p>
        </p:txBody>
      </p:sp>
    </p:spTree>
    <p:extLst>
      <p:ext uri="{BB962C8B-B14F-4D97-AF65-F5344CB8AC3E}">
        <p14:creationId xmlns:p14="http://schemas.microsoft.com/office/powerpoint/2010/main" val="620878845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Life of a Star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0aa2f6c2f422b"/>
          <ns0:srcRect xmlns:ns0="http://schemas.openxmlformats.org/drawingml/2006/main" l="1299" r="43795" t="27544" b="39216"/>
          <a:stretch xmlns:a="http://schemas.openxmlformats.org/drawingml/2006/main"/>
        </p:blipFill>
        <p:spPr>
          <a:xfrm xmlns:a="http://schemas.openxmlformats.org/drawingml/2006/main">
            <a:off x="3593506" y="2095500"/>
            <a:ext cx="5004989" cy="234136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FD95E-2324-4FD3-96BD-29A78AD7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321" y="5012062"/>
            <a:ext cx="1398684" cy="44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2CBD8E-DC3D-4EA4-B25D-78D6152D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321" y="5386056"/>
            <a:ext cx="1333214" cy="4099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43CA97-8BAF-44AD-9449-6B98EA1A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321" y="5723193"/>
            <a:ext cx="1159989" cy="436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dust)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75306-1FF0-4B3F-A55C-73C40229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4137" y="4830629"/>
            <a:ext cx="715742" cy="453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AB70E7-9FC8-4611-940E-0524FB9B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4137" y="5205895"/>
            <a:ext cx="1266512" cy="4160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49956-D724-4C07-B94F-052F9C1F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4137" y="5554617"/>
            <a:ext cx="508045" cy="4231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9C8C4-0111-44F9-B69B-8A2B87BE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6301" y="5036079"/>
            <a:ext cx="557671" cy="404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9A07E-0786-4CCB-95D0-A49FB7C1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2422" y="5368385"/>
            <a:ext cx="679411" cy="43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</p:spTree>
    <p:extLst>
      <p:ext uri="{BB962C8B-B14F-4D97-AF65-F5344CB8AC3E}">
        <p14:creationId xmlns:p14="http://schemas.microsoft.com/office/powerpoint/2010/main" val="1902114754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happens when the star runs out of helium?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92b72f5884b49"/>
          <ns0:srcRect xmlns:ns0="http://schemas.openxmlformats.org/drawingml/2006/main" l="1299" r="1299" t="35761" b="2614"/>
          <a:stretch xmlns:a="http://schemas.openxmlformats.org/drawingml/2006/main"/>
        </p:blipFill>
        <p:spPr>
          <a:xfrm xmlns:a="http://schemas.openxmlformats.org/drawingml/2006/main">
            <a:off x="2679087" y="2818519"/>
            <a:ext cx="6833825" cy="334098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D6A2D-D025-4D42-98AE-BAE9D5C2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2235" y="2095500"/>
            <a:ext cx="119592" cy="4252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D1B44-4B60-41CE-98BA-DA17022E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920" y="2095863"/>
            <a:ext cx="2968020" cy="424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core runs out of fuel!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F9AB2-4BCC-4E88-AFEB-60F01D67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2235" y="2476405"/>
            <a:ext cx="119592" cy="4252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C25C75-2332-4B63-B32C-7C93F9DE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920" y="2477143"/>
            <a:ext cx="5497519" cy="423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Shell fusion of helium begins outside the core. </a:t>
            </a:r>
          </a:p>
        </p:txBody>
      </p:sp>
    </p:spTree>
    <p:extLst>
      <p:ext uri="{BB962C8B-B14F-4D97-AF65-F5344CB8AC3E}">
        <p14:creationId xmlns:p14="http://schemas.microsoft.com/office/powerpoint/2010/main" val="1744826726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Low-mass stars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7c82de4a448a8"/>
          <ns0:srcRect xmlns:ns0="http://schemas.openxmlformats.org/drawingml/2006/main" l="45527" r="19481" t="15219" b="26237"/>
          <a:stretch xmlns:a="http://schemas.openxmlformats.org/drawingml/2006/main"/>
        </p:blipFill>
        <p:spPr>
          <a:xfrm xmlns:a="http://schemas.openxmlformats.org/drawingml/2006/main">
            <a:off x="5846358" y="2352407"/>
            <a:ext cx="2246626" cy="290440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44EF1-1DF1-4475-B3CD-CA82655B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04" y="3126211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AC4194-682F-4410-8AC9-9EA07DD5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3126211"/>
            <a:ext cx="3087114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core runs out of fuel!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A35C6-244B-4DA7-869B-534D9E71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04" y="3526115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B61F0-AA0B-40AF-970D-0F94CFF2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3526115"/>
            <a:ext cx="4528130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Shell fusion begins outside the core.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F98E3-94CB-4EFF-97DB-890F9044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04" y="3923372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D5C1A6-F4DD-422A-814C-CB6C410CA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3923372"/>
            <a:ext cx="5481733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Eventually the shell fusion creates too much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7A4D50-9BA4-447F-9D0B-B4395CC5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4252998"/>
            <a:ext cx="44682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outward pressure and energy which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C5C2B9-C7D8-4CF2-A8DE-6D65B124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4585360"/>
            <a:ext cx="5327282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explosively push out the outer layers of the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C24AD-B74D-4047-BE26-5E77059E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663" y="4917738"/>
            <a:ext cx="2400088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and produce a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65AA88-3B29-471E-A6AC-8BAC26D27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6354" y="4917738"/>
            <a:ext cx="2214371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planetary nebula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1BAEB-0C2F-4B39-91B4-0A5D6D37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6805" y="4917738"/>
            <a:ext cx="17753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7BCBE5-AA6A-4869-96EF-67582D0A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6670" y="2095743"/>
            <a:ext cx="3856413" cy="6091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Mass stars (&lt; 8 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67390-B8FB-4B38-A1E6-11576730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4696" y="2095500"/>
            <a:ext cx="25646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154825380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Low-mass stars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b931a6e4e4ab8"/>
          <ns0:srcRect xmlns:ns0="http://schemas.openxmlformats.org/drawingml/2006/main" l="1299" r="18470" t="13819" b="39216"/>
          <a:stretch xmlns:a="http://schemas.openxmlformats.org/drawingml/2006/main"/>
        </p:blipFill>
        <p:spPr>
          <a:xfrm xmlns:a="http://schemas.openxmlformats.org/drawingml/2006/main">
            <a:off x="3313964" y="2329039"/>
            <a:ext cx="5564071" cy="251684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79B50-14AE-47B1-BAF4-E6F43EF9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373" y="5145457"/>
            <a:ext cx="544535" cy="344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DD0A9-7FD1-4CD2-943B-E2FA7A08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373" y="5430955"/>
            <a:ext cx="963560" cy="316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BCFA6-5E66-40CF-9DAF-A9AC54BF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373" y="5696258"/>
            <a:ext cx="386520" cy="321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18688-08CA-493B-B890-7777DF20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1439" y="5301755"/>
            <a:ext cx="424275" cy="308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15C13-98A7-49D9-9C99-8EA9860E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0016" y="5554574"/>
            <a:ext cx="516895" cy="3342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BB71E-2E20-4322-941F-4FDD2F2A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1478" y="5290120"/>
            <a:ext cx="939105" cy="32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Planetary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5A6022-2DFD-4A3F-AA27-02DED1F0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7212" y="5555325"/>
            <a:ext cx="677137" cy="3330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Nebula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49F595-BB55-420A-86A3-4A57BF32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8001" y="2095500"/>
            <a:ext cx="3691554" cy="582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 mass stars (&lt; 8 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48EF0-56E0-4813-AE55-FD7405F7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90" y="2200031"/>
            <a:ext cx="336346" cy="574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E8A478-EE0F-498E-81E4-6FB3344B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0" y="5283492"/>
            <a:ext cx="1064116" cy="338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997B12-D587-44CA-A1BB-3F1CFBEA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0" y="5566229"/>
            <a:ext cx="1406899" cy="314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and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4E6E08-9D4A-4B10-B494-E51CAA690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0" y="5819960"/>
            <a:ext cx="489293" cy="339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dust)</a:t>
            </a:r>
          </a:p>
        </p:txBody>
      </p:sp>
    </p:spTree>
    <p:extLst>
      <p:ext uri="{BB962C8B-B14F-4D97-AF65-F5344CB8AC3E}">
        <p14:creationId xmlns:p14="http://schemas.microsoft.com/office/powerpoint/2010/main" val="616614927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Planetary Nebulae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267a9373143cc"/>
          <ns0:srcRect xmlns:ns0="http://schemas.openxmlformats.org/drawingml/2006/main" l="2886" r="2814" t="14099" b="4855"/>
          <a:stretch xmlns:a="http://schemas.openxmlformats.org/drawingml/2006/main"/>
        </p:blipFill>
        <p:spPr>
          <a:xfrm xmlns:a="http://schemas.openxmlformats.org/drawingml/2006/main">
            <a:off x="3036295" y="2095500"/>
            <a:ext cx="611941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50322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burned-out core of a low-mass star becomes a white dwarf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baede82ce4632"/>
          <ns0:srcRect xmlns:ns0="http://schemas.openxmlformats.org/drawingml/2006/main" l="76479" r="21212" t="52474" b="44538"/>
          <a:stretch xmlns:a="http://schemas.openxmlformats.org/drawingml/2006/main"/>
        </p:blipFill>
        <p:spPr>
          <a:xfrm xmlns:a="http://schemas.openxmlformats.org/drawingml/2006/main">
            <a:off x="8734404" y="3793531"/>
            <a:ext cx="232229" cy="23222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8E82F9-9183-4098-8CB2-C729AA75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172" y="2095500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523F4-DE2F-4CD3-B3B6-CAA2179B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7" y="2126054"/>
            <a:ext cx="8022118" cy="5586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the planetary nebula disperses, all that is left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7CC31-9A48-4760-9A72-7C870836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6" y="2578364"/>
            <a:ext cx="8407719" cy="5597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behind is the burned-out, hot core of the star, called 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6FB1D-DC6D-4A25-BB7B-AE59D417D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6" y="3032204"/>
            <a:ext cx="1944627" cy="558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47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47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5B3B6-5F3B-4CA1-9CF9-7ABF6617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0201" y="3001407"/>
            <a:ext cx="13411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500D6-6AD3-4215-9152-773C686D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171" y="3547546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FFCAD-048D-4DE9-B897-BC65ADA0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6" y="3581155"/>
            <a:ext cx="6717316" cy="553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2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core with remaining mass less than 1.4 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96029-A98A-4AD8-B113-C388766C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4091" y="3758381"/>
            <a:ext cx="102108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61DE39-168A-4BF0-8416-FE238613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167" y="4093577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91E73-3598-4F35-8872-701BDF91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2" y="4127886"/>
            <a:ext cx="8430541" cy="552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tiny star remnants are approximately the size of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7ABE5-91D9-4BB1-B570-3A9D3C576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2" y="4577089"/>
            <a:ext cx="2005968" cy="55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 Earth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A424F2-7626-4D94-953D-33EDDFB33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167" y="5092714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532D7-6AF0-44C3-9589-FE84BDE2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2" y="5126493"/>
            <a:ext cx="7905992" cy="5533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One cubic centimeter (like a sugar cube) of a white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D439F2-6A9E-4326-902B-F1B710C0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292" y="5575783"/>
            <a:ext cx="5660457" cy="559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star would weigh several tons.</a:t>
            </a:r>
          </a:p>
        </p:txBody>
      </p:sp>
    </p:spTree>
    <p:extLst>
      <p:ext uri="{BB962C8B-B14F-4D97-AF65-F5344CB8AC3E}">
        <p14:creationId xmlns:p14="http://schemas.microsoft.com/office/powerpoint/2010/main" val="1300699393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White Dwarf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15e6693fa4e71"/>
          <ns0:srcRect xmlns:ns0="http://schemas.openxmlformats.org/drawingml/2006/main" l="1299" r="1299" t="8870" b="2614"/>
          <a:stretch xmlns:a="http://schemas.openxmlformats.org/drawingml/2006/main"/>
        </p:blipFill>
        <p:spPr>
          <a:xfrm xmlns:a="http://schemas.openxmlformats.org/drawingml/2006/main">
            <a:off x="3202329" y="2095500"/>
            <a:ext cx="5787342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2B224-3E36-4330-AA3A-57ADB240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048" y="5509274"/>
            <a:ext cx="764334" cy="211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1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4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Helix Nebula</a:t>
            </a:r>
          </a:p>
        </p:txBody>
      </p:sp>
    </p:spTree>
    <p:extLst>
      <p:ext uri="{BB962C8B-B14F-4D97-AF65-F5344CB8AC3E}">
        <p14:creationId xmlns:p14="http://schemas.microsoft.com/office/powerpoint/2010/main" val="608873728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 mass stars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c20b16a3c4583"/>
          <ns0:srcRect xmlns:ns0="http://schemas.openxmlformats.org/drawingml/2006/main" l="1299" r="9307" t="15406" b="39216"/>
          <a:stretch xmlns:a="http://schemas.openxmlformats.org/drawingml/2006/main"/>
        </p:blipFill>
        <p:spPr>
          <a:xfrm xmlns:a="http://schemas.openxmlformats.org/drawingml/2006/main">
            <a:off x="2836934" y="2344729"/>
            <a:ext cx="6239833" cy="244758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D3CE1-25CA-4E52-B1B9-0114DA2B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9076" y="5093839"/>
            <a:ext cx="548075" cy="347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9A9EB-5D00-4907-802F-3349E34E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9076" y="5381193"/>
            <a:ext cx="969823" cy="318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A417C3-664C-4CFE-88F6-CBA054E1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9076" y="5648220"/>
            <a:ext cx="389032" cy="324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585FA2-597B-4094-BE8B-61B1DC28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5192" y="5251153"/>
            <a:ext cx="427033" cy="3101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F8DC4-2B25-4F63-BABF-066AE2D7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3304" y="5505615"/>
            <a:ext cx="520255" cy="336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C4672-FF2E-411D-A6F5-99A6A78E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4396" y="5239442"/>
            <a:ext cx="945210" cy="329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Planetary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B7CA7-9D33-4D25-BA70-6DD1189C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817" y="5506371"/>
            <a:ext cx="681539" cy="335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Nebula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185BB-9772-4B60-A39E-F683EB10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1481" y="5228567"/>
            <a:ext cx="633585" cy="347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6B31D-BB9C-45E1-83BD-2026979E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58" y="5501210"/>
            <a:ext cx="578752" cy="3438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1101F-EB6A-476D-BD48-30FE7538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0077" y="2095500"/>
            <a:ext cx="1107947" cy="6095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(&lt; 8 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139B27-9D82-4288-8598-7AB55DBF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526" y="2214483"/>
            <a:ext cx="338533" cy="5777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13C35C-D879-43CA-84F3-2CDAC0AE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0072" y="5232771"/>
            <a:ext cx="1071033" cy="34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DA7EB-B4A2-438C-94C8-A07D698B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0072" y="5519155"/>
            <a:ext cx="1020900" cy="3139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CE15D-2A34-4C31-8603-EC1AE8C7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0072" y="5777315"/>
            <a:ext cx="888254" cy="334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dust)</a:t>
            </a:r>
          </a:p>
        </p:txBody>
      </p:sp>
    </p:spTree>
    <p:extLst>
      <p:ext uri="{BB962C8B-B14F-4D97-AF65-F5344CB8AC3E}">
        <p14:creationId xmlns:p14="http://schemas.microsoft.com/office/powerpoint/2010/main" val="1150532442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happens to white dwarfs? Do they just sit there??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6A5FA-23E2-4F4A-B15F-98476370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9295" y="2095500"/>
            <a:ext cx="539341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If the white dwarfs are isolated,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601C7-2E3F-467C-8146-4D482B0A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3334" y="2554941"/>
            <a:ext cx="73324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yes.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9DF45-85D0-4536-89A0-46BC4BB4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2966" y="2554941"/>
            <a:ext cx="42847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They will cool down and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56B4D-A734-4416-84E7-D4A77CED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01" y="3014405"/>
            <a:ext cx="460184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become BLACK DWARFS.</a:t>
            </a:r>
          </a:p>
        </p:txBody>
      </p:sp>
    </p:spTree>
    <p:extLst>
      <p:ext uri="{BB962C8B-B14F-4D97-AF65-F5344CB8AC3E}">
        <p14:creationId xmlns:p14="http://schemas.microsoft.com/office/powerpoint/2010/main" val="1878193949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Sirius and its White Dwarf companion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3d081f52d423f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C56B9-42A3-498B-A83A-12C559F7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5137" y="4917763"/>
            <a:ext cx="894702" cy="27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1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371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white dwarf</a:t>
            </a:r>
          </a:p>
        </p:txBody>
      </p:sp>
    </p:spTree>
    <p:extLst>
      <p:ext uri="{BB962C8B-B14F-4D97-AF65-F5344CB8AC3E}">
        <p14:creationId xmlns:p14="http://schemas.microsoft.com/office/powerpoint/2010/main" val="483513967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Evolution of a Low Mass Star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e7127093c409a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42512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 mass stars with companions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0CF6CB-4E79-4A90-B2C7-9768A1C3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859" y="2095500"/>
            <a:ext cx="744833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If a low mass star is a binary star (if it has 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A7C47-4293-4CA6-8E9E-346BB0CE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0286" y="2555399"/>
            <a:ext cx="7318855" cy="608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companion), it will evolve in the same way,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95223-8C0F-4A43-9C38-D6A02A6D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5562" y="3014405"/>
            <a:ext cx="168601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except....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D32B9-3FDC-4441-AB0E-B7BE2288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7474" y="3563947"/>
            <a:ext cx="7255821" cy="608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its companion evolves and gets bigger,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5AC51-7003-4508-92D5-72C64248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7092" y="4022934"/>
            <a:ext cx="66222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white dwarf can steal mass from it.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91BD0-3786-484F-99A2-8B4C8B76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191" y="4478676"/>
            <a:ext cx="708352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stolen matter forms an external layer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D6DBF-917C-44C2-AA1D-6F78B3E4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563" y="4938060"/>
            <a:ext cx="722181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can quickly ignite and shine brightly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B9049-D54A-4052-8124-63C31A95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1832" y="5397524"/>
            <a:ext cx="181365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creating a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713B1-45AF-4C41-BE76-7C969574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1225" y="5397524"/>
            <a:ext cx="92252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nova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5BECA3-142C-449F-8305-ACF34FDF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0176" y="5397524"/>
            <a:ext cx="24541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6323143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What’s a Nova?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84f50eccd4010"/>
          <ns0:srcRect xmlns:ns0="http://schemas.openxmlformats.org/drawingml/2006/main" l="1299" r="53824" t="30812" b="29692"/>
          <a:stretch xmlns:a="http://schemas.openxmlformats.org/drawingml/2006/main"/>
        </p:blipFill>
        <p:spPr>
          <a:xfrm xmlns:a="http://schemas.openxmlformats.org/drawingml/2006/main">
            <a:off x="2373353" y="2507097"/>
            <a:ext cx="3466729" cy="235759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E9498-5C81-4A37-84E0-A56CFFB9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8269" y="2095500"/>
            <a:ext cx="131674" cy="468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FAF4F-09B0-4559-89B2-2B78D6A5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544" y="2097286"/>
            <a:ext cx="3122347" cy="4651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nova occurs in binary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01CE54-6C1A-485E-BBC8-30BEC9D1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2411204"/>
            <a:ext cx="3056866" cy="467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systems where a white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22AA97-BF61-4566-9A3E-C3F76D93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2723559"/>
            <a:ext cx="3476672" cy="4673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is pulling mass from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A8883-9BD7-4180-885B-7C237968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3038355"/>
            <a:ext cx="1908820" cy="468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its companion.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F34FD-BFFD-4AD4-A0C4-F19693E6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8269" y="3422027"/>
            <a:ext cx="131674" cy="468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6B1110-16B4-4901-83C6-7BB23D9A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544" y="3423781"/>
            <a:ext cx="3640103" cy="4652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nova is a relatively gentle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D9B93-B7A4-4619-858B-C82CA7F7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3737769"/>
            <a:ext cx="3512194" cy="4675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explosion of hydrogen gas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1EA95-DB15-4147-965F-C48A6124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4050088"/>
            <a:ext cx="3281913" cy="46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 the surface of a white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DF200-C459-4EFC-9C37-E5875323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4365175"/>
            <a:ext cx="2813503" cy="467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in a binary star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15740-7B17-49B8-9C97-4C9AE511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4680241"/>
            <a:ext cx="1193321" cy="468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system. 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65FBD-EED4-482E-A658-AE0E77CB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8269" y="5063895"/>
            <a:ext cx="131674" cy="468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8403D-FC77-412C-A6B1-CD8B3BB1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5064184"/>
            <a:ext cx="2960287" cy="467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process does not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58041E-C0AB-4B9A-BBF5-8EEF7444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5376355"/>
            <a:ext cx="3203257" cy="467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damage the white dwarf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4A386F-0AED-4FB5-ADE3-3A5FA587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687" y="5691385"/>
            <a:ext cx="2280367" cy="4681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it can repeat.</a:t>
            </a:r>
          </a:p>
        </p:txBody>
      </p:sp>
    </p:spTree>
    <p:extLst>
      <p:ext uri="{BB962C8B-B14F-4D97-AF65-F5344CB8AC3E}">
        <p14:creationId xmlns:p14="http://schemas.microsoft.com/office/powerpoint/2010/main" val="1730613076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From a nova to a supernova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c7751e139a4906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D456C-B4F7-46FD-A3CD-D7B15CD2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6" y="2252361"/>
            <a:ext cx="3139236" cy="3019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Sometimes the mass transfer can be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CE465-C842-4825-9AB2-E4901FEA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2330" y="2263517"/>
            <a:ext cx="791470" cy="283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4" b="0" i="1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1394" b="0" i="1">
                <a:solidFill>
                  <a:srgbClr val="FF3300"/>
                </a:solidFill>
                <a:latin typeface="Arial"/>
                <a:ea typeface="Arial"/>
                <a:cs typeface="Arial"/>
              </a:rPr>
              <a:t>excessive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88532-7BB6-4A25-B265-2013B1FA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1975" y="2264842"/>
            <a:ext cx="375347" cy="2811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So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2554A-15AA-4B9F-8572-434DBEBD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5" y="2496273"/>
            <a:ext cx="4933510" cy="3119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excessive that the white dwarf will not be able to support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DC70B-2877-40D2-B5AB-27F9F018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5" y="2752523"/>
            <a:ext cx="4410978" cy="301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 it gains. So, what would have been a nova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87A4F-6EE7-4581-ADAD-295D61C8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5" y="3061394"/>
            <a:ext cx="932479" cy="300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becomes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CB2F8-0868-44DB-86C6-DC4E1537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4844" y="3032318"/>
            <a:ext cx="1455832" cy="3488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7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1717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 SUPERNOVA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FAFC8-1C6F-4CFF-949F-7E2C9054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925" y="3045752"/>
            <a:ext cx="184100" cy="326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!  </a:t>
            </a:r>
          </a:p>
        </p:txBody>
      </p:sp>
    </p:spTree>
    <p:extLst>
      <p:ext uri="{BB962C8B-B14F-4D97-AF65-F5344CB8AC3E}">
        <p14:creationId xmlns:p14="http://schemas.microsoft.com/office/powerpoint/2010/main" val="2089537284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Low mass stars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8ed484b384fc3"/>
          <ns0:srcRect xmlns:ns0="http://schemas.openxmlformats.org/drawingml/2006/main" l="1299" r="20635" t="15406" b="2614"/>
          <a:stretch xmlns:a="http://schemas.openxmlformats.org/drawingml/2006/main"/>
        </p:blipFill>
        <p:spPr>
          <a:xfrm xmlns:a="http://schemas.openxmlformats.org/drawingml/2006/main">
            <a:off x="3625871" y="2312339"/>
            <a:ext cx="4741034" cy="384716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E9ED0B-0FB3-4625-BB3D-8E5BDC86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3867" y="3966541"/>
            <a:ext cx="363558" cy="2278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15315-C300-4B39-83F2-8FAC859D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3867" y="4154343"/>
            <a:ext cx="639305" cy="2087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7E9B78-70ED-452F-91AD-EB9ABA8E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3867" y="4328021"/>
            <a:ext cx="259784" cy="213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1B86C-665C-480C-9FA6-CBD5DF5D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8991" y="3931729"/>
            <a:ext cx="284751" cy="204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BB6902-7B26-4AEC-BC69-969EA201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1959" y="4097712"/>
            <a:ext cx="346035" cy="2213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F5EC6B-9C29-4E65-BE32-BFB668EE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5910" y="3924758"/>
            <a:ext cx="622298" cy="215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Planetary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2A7BE-7A0D-4BC0-AA1F-002EEE8B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4862" y="4098491"/>
            <a:ext cx="451222" cy="22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Nebula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8FA3B-505A-4125-A015-99DB97E7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1926" y="3917291"/>
            <a:ext cx="419421" cy="2281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C40B4-108A-4690-8DE0-BB9CBEA5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3029" y="4095076"/>
            <a:ext cx="383810" cy="225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1F5F6C-B150-465F-A120-3A92954A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09" y="5591181"/>
            <a:ext cx="876476" cy="1936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Pulling material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297E11-C09A-4817-BD8F-08092B3F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09" y="5743655"/>
            <a:ext cx="431041" cy="1994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off of a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45D6A9-874F-49FB-847F-687E5D96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09" y="5905085"/>
            <a:ext cx="846351" cy="194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companion star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255024-4EFF-47CF-86DF-AC26CBC0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380" y="4734454"/>
            <a:ext cx="330157" cy="2157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Nova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AA0319-E328-4F7F-818F-3797809F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393" y="5669594"/>
            <a:ext cx="800775" cy="2112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Supernova Ia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5C42F-2D64-48BB-80D6-254831CF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788" y="5501071"/>
            <a:ext cx="644805" cy="2058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1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Leaves no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905413-D3FB-410A-85C1-73352066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788" y="5662505"/>
            <a:ext cx="584436" cy="230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remnant!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1B880B-D6B6-4BA5-9574-2891AF96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6491" y="4679909"/>
            <a:ext cx="780702" cy="224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7FAF4-5A8D-4F67-B232-35C0A3E7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6491" y="4861604"/>
            <a:ext cx="735767" cy="2160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(can repeat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FBE3E1-339E-4C44-BF10-43ECDE86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6491" y="5040510"/>
            <a:ext cx="728878" cy="211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last 3 steps)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ADE307-C28B-4FEC-BF9B-147744F9D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511" y="2095500"/>
            <a:ext cx="963969" cy="530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(&lt; 8 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C1BD3A-CEE9-4649-B9A8-0C92B0AC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1589" y="2199021"/>
            <a:ext cx="294541" cy="5026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0068F4-D3C2-4363-889C-596A26B6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12" y="4017864"/>
            <a:ext cx="629026" cy="198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623E66-5EBB-4BCE-8F9B-3A10D2BB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12" y="4182346"/>
            <a:ext cx="828289" cy="1842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and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3BFED9-0571-41A9-8E59-F403F451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12" y="4331562"/>
            <a:ext cx="292765" cy="199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dust)</a:t>
            </a:r>
          </a:p>
        </p:txBody>
      </p:sp>
    </p:spTree>
    <p:extLst>
      <p:ext uri="{BB962C8B-B14F-4D97-AF65-F5344CB8AC3E}">
        <p14:creationId xmlns:p14="http://schemas.microsoft.com/office/powerpoint/2010/main" val="242080555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High mass stars (&gt; 8 solar masses)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6EDC6A-4B35-4726-BE5F-89274992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952" y="2095500"/>
            <a:ext cx="144859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BE3F8-877A-4050-8905-80C2412D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3" y="2095500"/>
            <a:ext cx="6876934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Like low mass stars, they will become red giants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D69EB-6FCD-459F-A475-0858E886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3" y="2400068"/>
            <a:ext cx="7097735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they finish hydrogen fusion, but they will not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89826D-754F-44B7-BEF2-C4B3FAEE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3" y="2700827"/>
            <a:ext cx="6352835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become white dwarfs with planetary nebulae.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41986-2BA6-4822-8254-A6448427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952" y="3081588"/>
            <a:ext cx="144860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8C639-E7FC-4C4A-982F-DBB86B28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4" y="3081588"/>
            <a:ext cx="6917493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Fusion in the core continues through many more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381B8-A83E-4AA2-B2E5-FFBB457A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3" y="3386102"/>
            <a:ext cx="6566976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stages than for low mass stars.  Each stage is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4FABAE-3713-4E49-92B7-3777917C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3" y="3686901"/>
            <a:ext cx="3206781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than the next.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474DE-6B13-4C6F-B7F6-75F4F265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952" y="4067559"/>
            <a:ext cx="144860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F9F764-6713-47F3-B883-3996D97E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314" y="4067559"/>
            <a:ext cx="4630007" cy="505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Heavier elements are produced: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DF3A9-CFFD-49C6-ABA7-471BD80D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35" y="4446289"/>
            <a:ext cx="182435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25215-7EBA-49D6-A0EC-7E9173AD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4402" y="4446289"/>
            <a:ext cx="3474736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carbon, (over 500,000 years)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78CC13-E4D5-4FBD-9182-A43939A2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35" y="4769916"/>
            <a:ext cx="182435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8F701D-3CAA-4346-8BD3-002CCA71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4402" y="4769916"/>
            <a:ext cx="2997429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oxygen, (over 600 years)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A0C86-3FA7-49B1-A2DC-720C14790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35" y="5089688"/>
            <a:ext cx="182435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970353-B0FC-4FF7-81E3-B2A04A01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4402" y="5089688"/>
            <a:ext cx="778586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neon,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27E52-1411-4078-A841-3EE392E0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35" y="5409483"/>
            <a:ext cx="182435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F679AF-5B6C-40D1-86DC-E2F74B3B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4402" y="5409483"/>
            <a:ext cx="2802367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silicon, (over 6 months)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EAB1D-8FA6-4D5E-AD7C-FA001990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35" y="5733107"/>
            <a:ext cx="182435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BA3894-204B-46A6-B6BA-EBFD73E1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4402" y="5733107"/>
            <a:ext cx="3905651" cy="4263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so on up to iron (over 1 day)</a:t>
            </a:r>
          </a:p>
        </p:txBody>
      </p:sp>
    </p:spTree>
    <p:extLst>
      <p:ext uri="{BB962C8B-B14F-4D97-AF65-F5344CB8AC3E}">
        <p14:creationId xmlns:p14="http://schemas.microsoft.com/office/powerpoint/2010/main" val="96191470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A series of different types of fusion reactions occur in high-mass stars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397ab1fc249eb"/>
          <ns0:srcRect xmlns:ns0="http://schemas.openxmlformats.org/drawingml/2006/main" l="24747" r="29293" t="36788" b="5976"/>
          <a:stretch xmlns:a="http://schemas.openxmlformats.org/drawingml/2006/main"/>
        </p:blipFill>
        <p:spPr>
          <a:xfrm xmlns:a="http://schemas.openxmlformats.org/drawingml/2006/main">
            <a:off x="3984444" y="2095500"/>
            <a:ext cx="4223113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70245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Core runs out of fuel!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f3c3ff00d44a5"/>
          <ns0:srcRect xmlns:ns0="http://schemas.openxmlformats.org/drawingml/2006/main" l="23954" r="39971" t="25117" b="19234"/>
          <a:stretch xmlns:a="http://schemas.openxmlformats.org/drawingml/2006/main"/>
        </p:blipFill>
        <p:spPr>
          <a:xfrm xmlns:a="http://schemas.openxmlformats.org/drawingml/2006/main">
            <a:off x="4312810" y="2211964"/>
            <a:ext cx="3311691" cy="394753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DDF9CC-F046-4552-867B-577B9575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6028" y="2095500"/>
            <a:ext cx="1228170" cy="5563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3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3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Gravity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06223A-8A62-4222-8160-382210AA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9425" y="2096672"/>
            <a:ext cx="5126546" cy="554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       ) wants to collapse the star!</a:t>
            </a:r>
          </a:p>
        </p:txBody>
      </p:sp>
    </p:spTree>
    <p:extLst>
      <p:ext uri="{BB962C8B-B14F-4D97-AF65-F5344CB8AC3E}">
        <p14:creationId xmlns:p14="http://schemas.microsoft.com/office/powerpoint/2010/main" val="761216704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High-mass stars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85931bcbd4ffa"/>
          <ns0:srcRect xmlns:ns0="http://schemas.openxmlformats.org/drawingml/2006/main" l="77561" r="19048" t="15219" b="80486"/>
          <a:stretch xmlns:a="http://schemas.openxmlformats.org/drawingml/2006/main"/>
        </p:blipFill>
        <p:spPr>
          <a:xfrm xmlns:a="http://schemas.openxmlformats.org/drawingml/2006/main">
            <a:off x="7821730" y="2352354"/>
            <a:ext cx="217714" cy="21308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A9238-8515-4C27-BBB2-B0673B58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306" y="2095500"/>
            <a:ext cx="4027673" cy="609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High-Mass Stars (&gt; 8 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C166A-33E2-4FB6-A688-0254FD09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5459" y="2187335"/>
            <a:ext cx="3613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30602-BA95-4071-90C6-AA620FDF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748" y="3178250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D572B-AFFD-4C6B-8210-C0EA4E84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6" y="3178250"/>
            <a:ext cx="4480552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core and outer layers run out of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4FA3F-E9BB-4F8D-B52B-027029EA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7" y="3510611"/>
            <a:ext cx="621996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fuel.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4EAA2-F8E5-4567-B67D-5AE7D169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748" y="3907859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FDAD7-690F-4483-8879-080B2795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6" y="3908590"/>
            <a:ext cx="4813446" cy="439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star then collapses, due to gravity.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6A8B24-807A-4942-95B6-01793880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748" y="4305055"/>
            <a:ext cx="120785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AD990-FA3A-4864-9C53-14ACB1CA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6" y="4305499"/>
            <a:ext cx="4436425" cy="440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mass, however, is high enough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2F823B-1F63-48DD-8876-8FCB5F01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7" y="4637399"/>
            <a:ext cx="3564124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that nothing can balance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9DD4EA-8810-4823-A007-815D3562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5807" y="4969779"/>
            <a:ext cx="3564952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gravitational collapse and…..</a:t>
            </a:r>
          </a:p>
        </p:txBody>
      </p:sp>
    </p:spTree>
    <p:extLst>
      <p:ext uri="{BB962C8B-B14F-4D97-AF65-F5344CB8AC3E}">
        <p14:creationId xmlns:p14="http://schemas.microsoft.com/office/powerpoint/2010/main" val="1142274114"/>
      </p:ext>
    </p:extLst>
  </p:cSld>
</p:sld>
</file>

<file path=ppt/slides/slide3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Supernovae -Type II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E552B1-1A96-448D-BB2A-3A875550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8603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23C36-BD8E-4E2C-A7F5-97AF4ED8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2095500"/>
            <a:ext cx="649130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collapsing outer layers of the star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4F922-BEEB-4EBC-91ED-5C836701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2510143"/>
            <a:ext cx="707262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will collapse against and bounce outward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82B92-C3F9-4A7E-8C6A-3C3A413F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2920940"/>
            <a:ext cx="62337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off the compact collapsed core in an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60B61-EF59-4D70-94C7-9DC27E60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3331886"/>
            <a:ext cx="516077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explosive event sending out a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BA97A-505D-4E78-B8C6-6ADE0E5B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3746503"/>
            <a:ext cx="606882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shockwave. This explosive event is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5B6AE-0C44-4FB9-AA0A-599A5DEF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72" y="4157387"/>
            <a:ext cx="145391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called a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80567-5CB5-44EB-8F3D-94DB7351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43" y="4158531"/>
            <a:ext cx="3126025" cy="607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99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Type II Supernova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D1012-E927-4DC8-BA0C-0D1703425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7148" y="4157394"/>
            <a:ext cx="35129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!!!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3370A-5B77-4DDD-BA1E-8D5509D7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8612" y="4661641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A30D3-7542-4F2F-8628-D7CD6C96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81" y="4661641"/>
            <a:ext cx="696541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During the Supernova, heavier elements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5A03B9-EE84-4DDF-B30A-A7CC527D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81" y="5072538"/>
            <a:ext cx="607071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created from fusion events, like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3AA75E-5022-4588-9C8D-1FBFC9AB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781" y="5487155"/>
            <a:ext cx="452333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magnesium, lead, or gold. </a:t>
            </a:r>
          </a:p>
        </p:txBody>
      </p:sp>
    </p:spTree>
    <p:extLst>
      <p:ext uri="{BB962C8B-B14F-4D97-AF65-F5344CB8AC3E}">
        <p14:creationId xmlns:p14="http://schemas.microsoft.com/office/powerpoint/2010/main" val="1973995320"/>
      </p:ext>
    </p:extLst>
  </p:cSld>
</p:sld>
</file>

<file path=ppt/slides/slide3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 Supernova Type II occurred here before we did.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90F47-CF87-4F98-9882-0CE3B166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9947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D31A5-88F7-4E9D-A03F-CF90D8F9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2116" y="2095500"/>
            <a:ext cx="646992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atoms that created our world and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33BF9-BD77-4EC6-B59D-DBFFA248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2116" y="2554941"/>
            <a:ext cx="706993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solar system come from nuclear fusion in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FDAE1-00DD-42B0-ADCE-24197A13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2116" y="3014404"/>
            <a:ext cx="600701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and from supernovae events!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7327D-5508-421F-BD14-9F0D5F66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9947" y="356345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A5564-4663-4686-9864-7F14EFFA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2116" y="3563458"/>
            <a:ext cx="48961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are all made of star stuff!</a:t>
            </a:r>
          </a:p>
        </p:txBody>
      </p:sp>
    </p:spTree>
    <p:extLst>
      <p:ext uri="{BB962C8B-B14F-4D97-AF65-F5344CB8AC3E}">
        <p14:creationId xmlns:p14="http://schemas.microsoft.com/office/powerpoint/2010/main" val="1478117074"/>
      </p:ext>
    </p:extLst>
  </p:cSld>
</p:sld>
</file>

<file path=ppt/slides/slide4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High-mass stars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4f424ba4d4c32"/>
          <ns0:srcRect xmlns:ns0="http://schemas.openxmlformats.org/drawingml/2006/main" l="8442" r="16306" t="15780" b="15126"/>
          <a:stretch xmlns:a="http://schemas.openxmlformats.org/drawingml/2006/main"/>
        </p:blipFill>
        <p:spPr>
          <a:xfrm xmlns:a="http://schemas.openxmlformats.org/drawingml/2006/main">
            <a:off x="3751247" y="2357044"/>
            <a:ext cx="4423846" cy="313868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00287-6221-4458-A2C1-660BE88A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519" y="2706614"/>
            <a:ext cx="786493" cy="35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3" b="1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1753" b="1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Gravity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F39BAC-3B83-4D28-A9F7-DC3C8379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5744" y="2706614"/>
            <a:ext cx="402573" cy="35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   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C07EC-4309-47BB-AFFA-251EC5FB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331" y="2706614"/>
            <a:ext cx="158279" cy="35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0F29C-D38F-4B3E-8B22-3FDA7546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4682" y="2707066"/>
            <a:ext cx="2522151" cy="355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175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wants to collapse the star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3E6F61-EF94-4B28-BD8B-0459EFA8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249" y="3101302"/>
            <a:ext cx="2727622" cy="467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1" b="0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2301" b="0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No outward pressure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33EA8-4F6A-4FED-925E-9419D1B3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4603" y="3123363"/>
            <a:ext cx="321724" cy="430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0" b="0" i="0">
                <a:solidFill>
                  <a:srgbClr val="BF504C"/>
                </a:solidFill>
                <a:latin typeface="Arial"/>
                <a:ea typeface="Arial"/>
                <a:cs typeface="Arial"/>
              </a:defRPr>
            </a:pPr>
            <a:r>
              <a:rPr sz="2120" b="0" i="0">
                <a:solidFill>
                  <a:srgbClr val="BF504C"/>
                </a:solidFill>
                <a:latin typeface="Arial"/>
                <a:ea typeface="Arial"/>
                <a:cs typeface="Arial"/>
              </a:rPr>
              <a:t> =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DA1E9-D228-474F-9F72-C966237B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3626" y="3094039"/>
            <a:ext cx="1281323" cy="479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1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361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implosion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68AF3-AC5C-45EC-BEB6-54C4064A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6291" y="3956105"/>
            <a:ext cx="2356894" cy="468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Rebound of outer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EABF2-3A1F-4B21-ACA1-338CF60B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6291" y="4343148"/>
            <a:ext cx="2317238" cy="453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layers against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4DF20-E3BA-4E50-B6F0-1AB7445A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6291" y="4713020"/>
            <a:ext cx="584277" cy="468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44C0F-8848-4140-8B40-932F35E8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8300" y="4721159"/>
            <a:ext cx="1666172" cy="4547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8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238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 = supernova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4ED44-4BDA-42A7-A0C1-A3DC4E77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380" y="2095500"/>
            <a:ext cx="4021678" cy="608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High-Mass Stars (&gt; 8 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2592C-6006-4899-A16A-9A3B6519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498" y="2186564"/>
            <a:ext cx="255255" cy="6096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489576682"/>
      </p:ext>
    </p:extLst>
  </p:cSld>
</p:sld>
</file>

<file path=ppt/slides/slide4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Supernovae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c57960f174b3c"/>
          <ns0:srcRect xmlns:ns0="http://schemas.openxmlformats.org/drawingml/2006/main" l="1299" r="1299" t="18674" b="20355"/>
          <a:stretch xmlns:a="http://schemas.openxmlformats.org/drawingml/2006/main"/>
        </p:blipFill>
        <p:spPr>
          <a:xfrm xmlns:a="http://schemas.openxmlformats.org/drawingml/2006/main">
            <a:off x="2389181" y="2095500"/>
            <a:ext cx="7413638" cy="358600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80C217-0CF0-459C-BF5E-BE59BDC9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9479" y="5880956"/>
            <a:ext cx="812826" cy="2785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7F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7F"/>
                </a:solidFill>
                <a:latin typeface="Arial"/>
                <a:ea typeface="Arial"/>
                <a:cs typeface="Arial"/>
              </a:rPr>
              <a:t>SN 1987A</a:t>
            </a:r>
          </a:p>
        </p:txBody>
      </p:sp>
    </p:spTree>
    <p:extLst>
      <p:ext uri="{BB962C8B-B14F-4D97-AF65-F5344CB8AC3E}">
        <p14:creationId xmlns:p14="http://schemas.microsoft.com/office/powerpoint/2010/main" val="418071856"/>
      </p:ext>
    </p:extLst>
  </p:cSld>
</p:sld>
</file>

<file path=ppt/slides/slide4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Supernovae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53f78f5994bdf"/>
          <ns0:srcRect xmlns:ns0="http://schemas.openxmlformats.org/drawingml/2006/main" l="6133" r="3175" t="20355" b="29038"/>
          <a:stretch xmlns:a="http://schemas.openxmlformats.org/drawingml/2006/main"/>
        </p:blipFill>
        <p:spPr>
          <a:xfrm xmlns:a="http://schemas.openxmlformats.org/drawingml/2006/main">
            <a:off x="2557269" y="2095500"/>
            <a:ext cx="7077463" cy="305169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36ADFD-D2E6-4812-9DA2-8CCF4C53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4927" y="5877443"/>
            <a:ext cx="1528895" cy="282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8" b="0" i="0">
                <a:solidFill>
                  <a:srgbClr val="00007F"/>
                </a:solidFill>
                <a:latin typeface="Arial"/>
                <a:ea typeface="Arial"/>
                <a:cs typeface="Arial"/>
              </a:defRPr>
            </a:pPr>
            <a:r>
              <a:rPr sz="1388" b="0" i="0">
                <a:solidFill>
                  <a:srgbClr val="00007F"/>
                </a:solidFill>
                <a:latin typeface="Arial"/>
                <a:ea typeface="Arial"/>
                <a:cs typeface="Arial"/>
              </a:rPr>
              <a:t>SN 2011fe in M101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16B26-0D9E-4BF2-9D93-B08016D5C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9325" y="5303850"/>
            <a:ext cx="1270181" cy="2746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August 22, 2011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66F5B-DBCC-4158-BDC0-8128F794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323" y="5303850"/>
            <a:ext cx="1270180" cy="2746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August 23, 2011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F10A2-348C-4F3C-B24D-D31DE7EC2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1682" y="5303850"/>
            <a:ext cx="1270181" cy="2746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August 24, 2011</a:t>
            </a:r>
          </a:p>
        </p:txBody>
      </p:sp>
    </p:spTree>
    <p:extLst>
      <p:ext uri="{BB962C8B-B14F-4D97-AF65-F5344CB8AC3E}">
        <p14:creationId xmlns:p14="http://schemas.microsoft.com/office/powerpoint/2010/main" val="445999285"/>
      </p:ext>
    </p:extLst>
  </p:cSld>
</p:sld>
</file>

<file path=ppt/slides/slide4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Supernova Remnants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2f358cd7704ca7"/>
          <ns0:srcRect xmlns:ns0="http://schemas.openxmlformats.org/drawingml/2006/main" l="2886" r="2886" t="15313" b="4669"/>
          <a:stretch xmlns:a="http://schemas.openxmlformats.org/drawingml/2006/main"/>
        </p:blipFill>
        <p:spPr>
          <a:xfrm xmlns:a="http://schemas.openxmlformats.org/drawingml/2006/main">
            <a:off x="2999393" y="2095500"/>
            <a:ext cx="6193214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39535"/>
      </p:ext>
    </p:extLst>
  </p:cSld>
</p:sld>
</file>

<file path=ppt/slides/slide4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High-mass stars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5b5aa875643c9"/>
          <ns0:srcRect xmlns:ns0="http://schemas.openxmlformats.org/drawingml/2006/main" l="1299" r="19913" t="14472" b="48833"/>
          <a:stretch xmlns:a="http://schemas.openxmlformats.org/drawingml/2006/main"/>
        </p:blipFill>
        <p:spPr>
          <a:xfrm xmlns:a="http://schemas.openxmlformats.org/drawingml/2006/main">
            <a:off x="3296071" y="2344437"/>
            <a:ext cx="5241270" cy="188628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80E8F-F030-4230-A887-B004FBC2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8894" y="4430811"/>
            <a:ext cx="836535" cy="3146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Big 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7DF18-4F35-4BA5-8756-56B573EC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8894" y="4695435"/>
            <a:ext cx="1269265" cy="3029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E957C-4BEB-4EA8-A1B2-AEBA572D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8810" y="4442268"/>
            <a:ext cx="406980" cy="295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B4A81-4996-4024-B050-936135BE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302" y="4684778"/>
            <a:ext cx="495825" cy="3206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52A84-6C0D-47EA-8A85-0400FBF9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9018" y="4439548"/>
            <a:ext cx="642185" cy="3000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 II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070D1D-9E3C-400C-A7EB-459B9146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8932" y="4691077"/>
            <a:ext cx="954468" cy="3101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Supernova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D13B6-9274-4336-9D56-1824E387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9168" y="2095500"/>
            <a:ext cx="4029032" cy="609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High-Mass Stars (&gt; 8 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9206B3-2E81-4E00-A490-60A38020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5877" y="2204889"/>
            <a:ext cx="350052" cy="600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8D3BDE-5BAD-4EAB-B078-EA2EA8EE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005" y="4478505"/>
            <a:ext cx="1020740" cy="324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2B78C-C524-41C7-8DC5-C566D00C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005" y="4751438"/>
            <a:ext cx="972958" cy="299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90B0B-2BAD-4F73-8FF8-1E323958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005" y="4997471"/>
            <a:ext cx="846544" cy="318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dust)</a:t>
            </a:r>
          </a:p>
        </p:txBody>
      </p:sp>
    </p:spTree>
    <p:extLst>
      <p:ext uri="{BB962C8B-B14F-4D97-AF65-F5344CB8AC3E}">
        <p14:creationId xmlns:p14="http://schemas.microsoft.com/office/powerpoint/2010/main" val="380031123"/>
      </p:ext>
    </p:extLst>
  </p:cSld>
</p:sld>
</file>

<file path=ppt/slides/slide4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Very high mass stars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7bf318033d4b47"/>
          <ns0:srcRect xmlns:ns0="http://schemas.openxmlformats.org/drawingml/2006/main" l="31962" r="54834" t="55369" b="23529"/>
          <a:stretch xmlns:a="http://schemas.openxmlformats.org/drawingml/2006/main"/>
        </p:blipFill>
        <p:spPr>
          <a:xfrm xmlns:a="http://schemas.openxmlformats.org/drawingml/2006/main">
            <a:off x="4780249" y="3931415"/>
            <a:ext cx="952223" cy="117597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D8503-65E2-4D25-94E3-71D61C35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015" y="2095500"/>
            <a:ext cx="122930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7B992-A675-4408-BEE5-9E13B411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5811" y="2097080"/>
            <a:ext cx="5497401" cy="434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Depending on the exact mass of the star,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0C160A-D218-471F-835D-F2D4B65E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5811" y="2421051"/>
            <a:ext cx="5922174" cy="435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remnant of a high mass or a very high mass star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2412DB-BD62-4169-A1F5-8DDD63CA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5811" y="2752858"/>
            <a:ext cx="838056" cy="4291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F09E3-A4A9-4B9F-8378-7448D8E7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015" y="3106277"/>
            <a:ext cx="122930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4DF89-72E3-4FE5-99E3-04D8CC78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5811" y="3106277"/>
            <a:ext cx="1554717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neutron star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B813E5-E1B5-44E2-9990-F51DE9D5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942" y="3465338"/>
            <a:ext cx="5661803" cy="4355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the really big ones: remaining mass of 1.4 to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A028B4-4624-4634-BFEB-0A9AE802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242" y="3755806"/>
            <a:ext cx="1237445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about 3 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AEE0F-2FF6-4CB4-A301-654D56C8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022" y="4113986"/>
            <a:ext cx="122930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61B14-0930-4BA8-A0A0-8EF4CA47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5818" y="4113986"/>
            <a:ext cx="1328192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39AF7-CC3A-4F31-A1A1-B544B65B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949" y="4475809"/>
            <a:ext cx="699996" cy="436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the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33B99-F615-44D3-AF35-865B59A4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4544" y="4475652"/>
            <a:ext cx="2715834" cy="436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7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7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really really big ones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93C6DE-4F54-4C3A-B3E7-C1060988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2806" y="4475158"/>
            <a:ext cx="2176033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remaining mass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86AAE-EE74-4BA6-9350-9F871AB2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249" y="4766617"/>
            <a:ext cx="2023709" cy="437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greater than 3 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66BC8C-F7AE-41B8-B4A1-7BE79B73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6980" y="5365574"/>
            <a:ext cx="3919798" cy="435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will discuss these objects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CCD80F-94BD-4655-884B-A445F2C37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9029" y="5723065"/>
            <a:ext cx="3262440" cy="436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more detail next class.</a:t>
            </a:r>
          </a:p>
        </p:txBody>
      </p:sp>
    </p:spTree>
    <p:extLst>
      <p:ext uri="{BB962C8B-B14F-4D97-AF65-F5344CB8AC3E}">
        <p14:creationId xmlns:p14="http://schemas.microsoft.com/office/powerpoint/2010/main" val="1212463670"/>
      </p:ext>
    </p:extLst>
  </p:cSld>
</p:sld>
</file>

<file path=ppt/slides/slide4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High-mass stars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f8b8929c244ad"/>
          <ns0:srcRect xmlns:ns0="http://schemas.openxmlformats.org/drawingml/2006/main" l="4401" r="13853" t="12418" b="44444"/>
          <a:stretch xmlns:a="http://schemas.openxmlformats.org/drawingml/2006/main"/>
        </p:blipFill>
        <p:spPr>
          <a:xfrm xmlns:a="http://schemas.openxmlformats.org/drawingml/2006/main">
            <a:off x="3030311" y="2346356"/>
            <a:ext cx="5438057" cy="221746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379C0-B87A-496F-857F-3D58823E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259" y="4645838"/>
            <a:ext cx="836535" cy="3146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Big 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EED6A-ED96-46BA-829C-5D572A10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259" y="4910016"/>
            <a:ext cx="924283" cy="30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93E74-D727-4F7A-B687-6B2F90F4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259" y="5164504"/>
            <a:ext cx="370764" cy="308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5E4F0-454C-4E00-A4E6-EEFD5AC6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906" y="4883516"/>
            <a:ext cx="406980" cy="295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54363-16B6-44D3-AE0F-907F34E6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4398" y="5126029"/>
            <a:ext cx="495825" cy="3206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AC9FA-9CEA-4259-B30D-D0745B87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681" y="4934552"/>
            <a:ext cx="642185" cy="3000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 II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62B40-E4FF-4151-87AB-00EE9B79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8595" y="5186085"/>
            <a:ext cx="954468" cy="3101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Supernova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81772-D5E2-48AF-B9F8-71E23795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9947" y="3036650"/>
            <a:ext cx="801743" cy="327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Neutron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EC398C-F638-4BDD-A918-127B1C89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1258" y="3305421"/>
            <a:ext cx="370763" cy="308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944ED2-94EC-4953-90B0-385692BE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021" y="2095500"/>
            <a:ext cx="4029032" cy="609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High-Mass Stars (&gt; 8 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7CF00-83F5-4794-BAE1-BC322F80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3729" y="2204890"/>
            <a:ext cx="350052" cy="600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)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869966-BE51-4B55-B01F-833644B1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4738" y="4543016"/>
            <a:ext cx="933399" cy="30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7579ED-5259-4EEA-AB52-67F33315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4103" y="4747288"/>
            <a:ext cx="1020740" cy="324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Interstellar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7E0CD3-B434-4200-AAFE-EB09CD9C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4103" y="5020221"/>
            <a:ext cx="972958" cy="299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 (gas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ED4820-C357-4626-A98F-BDB2BD85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4103" y="5266254"/>
            <a:ext cx="846544" cy="318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dust)</a:t>
            </a:r>
          </a:p>
        </p:txBody>
      </p:sp>
    </p:spTree>
    <p:extLst>
      <p:ext uri="{BB962C8B-B14F-4D97-AF65-F5344CB8AC3E}">
        <p14:creationId xmlns:p14="http://schemas.microsoft.com/office/powerpoint/2010/main" val="194344874"/>
      </p:ext>
    </p:extLst>
  </p:cSld>
</p:sld>
</file>

<file path=ppt/slides/slide4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Evolution of a High Mass Star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234f74cfc48c6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73693"/>
      </p:ext>
    </p:extLst>
  </p:cSld>
</p:sld>
</file>

<file path=ppt/slides/slide4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evolution: review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5B0CC-F14D-44D0-A865-BE3E2341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8721" y="2095500"/>
            <a:ext cx="6733714" cy="5844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 following lists, in the correct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B5C6E-B630-488D-BE98-E299B9E2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8692" y="2536422"/>
            <a:ext cx="6897430" cy="5838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order, is a possible evolutionary path for 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8763D-5A06-463F-BCF6-C6FFAAE5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678" y="2972962"/>
            <a:ext cx="844830" cy="5844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DE84B-D421-4BD0-B460-CB2B5E18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5878" y="3735562"/>
            <a:ext cx="294516" cy="44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45D13-7B85-4074-8E94-E47D05FF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3740337"/>
            <a:ext cx="5664126" cy="4390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Giant, Neutron Star, White Dwarf, nothing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74C9F-B2F6-4208-B3FA-9852B606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15" y="4147429"/>
            <a:ext cx="294380" cy="44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F40A93-5C44-4708-96F2-32DA3CB0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4152457"/>
            <a:ext cx="5034315" cy="4385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Giant, Type I Supernova, Black Hole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3FAB1-5B23-458E-98BC-31DDCC7B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15" y="4559301"/>
            <a:ext cx="310107" cy="44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8E645C-5995-4E51-B6DC-E7973C4F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4564251"/>
            <a:ext cx="6057206" cy="438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Giant, Type II Supernova, Planetary Nebula,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A88FFE-9B7A-4F65-B54E-A70B7E98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4892231"/>
            <a:ext cx="1589748" cy="4412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Neutron Star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04FFD-A754-4DDE-83F2-649D26D0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15" y="5300666"/>
            <a:ext cx="310107" cy="44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2862B3-88CD-42F2-B5CE-4A679BD6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5304561"/>
            <a:ext cx="5177932" cy="44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Giant, Planetary Nebula, White Dwarf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48AEA-8CFF-4112-BF6D-BBBCA4F6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6015" y="5712533"/>
            <a:ext cx="294380" cy="44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2695EB-4FBF-4566-ADDF-D22047E9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30" y="5716375"/>
            <a:ext cx="4995702" cy="440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Giant, Planetary Nebula, Black Hole</a:t>
            </a:r>
          </a:p>
        </p:txBody>
      </p:sp>
    </p:spTree>
    <p:extLst>
      <p:ext uri="{BB962C8B-B14F-4D97-AF65-F5344CB8AC3E}">
        <p14:creationId xmlns:p14="http://schemas.microsoft.com/office/powerpoint/2010/main" val="2006357921"/>
      </p:ext>
    </p:extLst>
  </p:cSld>
</p:sld>
</file>

<file path=ppt/slides/slide4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Novae: review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C52A4-198F-44DA-8EFB-BD2131B1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4141" y="2095500"/>
            <a:ext cx="6190197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a white dwarf to become a nova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BE87CF-3529-4E73-8B8F-457EA96B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575" y="2552740"/>
            <a:ext cx="3713403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necessary for it 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9D510-F60F-4304-A997-15E8D4C7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7662" y="3256371"/>
            <a:ext cx="312629" cy="47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9E1AA-CD83-4632-99F7-4E66404B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347" y="3256635"/>
            <a:ext cx="3348846" cy="4766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have a binary companion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22FBA-2DC8-4059-B55F-F103077F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7808" y="3700358"/>
            <a:ext cx="312484" cy="47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C0E8A-E60E-4D9E-957D-2A6DEF0C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347" y="3700522"/>
            <a:ext cx="2753517" cy="4768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become a black hole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CF6AB-550A-4773-8E34-D0D6662E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7808" y="4144343"/>
            <a:ext cx="328378" cy="47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041E95-6E80-44D0-950F-C26EF20B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347" y="4144974"/>
            <a:ext cx="4717054" cy="4760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have begun life as a high-mass star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C0A850-469B-43A3-8380-7A12C671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7808" y="4588361"/>
            <a:ext cx="328378" cy="47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BA471-ED5B-4192-97FA-0D7B8DA3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347" y="4588516"/>
            <a:ext cx="3350116" cy="476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rejoin the main sequence</a:t>
            </a:r>
          </a:p>
        </p:txBody>
      </p:sp>
    </p:spTree>
    <p:extLst>
      <p:ext uri="{BB962C8B-B14F-4D97-AF65-F5344CB8AC3E}">
        <p14:creationId xmlns:p14="http://schemas.microsoft.com/office/powerpoint/2010/main" val="450418304"/>
      </p:ext>
    </p:extLst>
  </p:cSld>
</p:sld>
</file>

<file path=ppt/slides/slide5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did astronomers figure all of this out???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37903-D1BE-444A-A741-ECBB5BD7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1827" y="2095500"/>
            <a:ext cx="2401140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Clusters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D700C-A30C-4198-AC46-2202DF85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4699" y="2633834"/>
            <a:ext cx="148106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AC6E4-51A8-43A7-A611-378A7A166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74" y="2633834"/>
            <a:ext cx="5758787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Since stars form in clusters, you get 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8D2BCF-E3FE-4146-B338-11B8DEA78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74" y="3041409"/>
            <a:ext cx="6289903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snapshot of stellar evolution at a moment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9B921-16AC-4FD8-90BC-B6344D6F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74" y="3445667"/>
            <a:ext cx="4520935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time for all masses of stars.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A67D0B-E087-4470-BB10-5B0029A8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4699" y="3932692"/>
            <a:ext cx="148106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17D326-12FC-49C9-AD2B-0654F62C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74" y="3932692"/>
            <a:ext cx="6336827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observe stars of different masses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B7548-B6B1-4DA2-B2C8-C87D42CA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74" y="4340211"/>
            <a:ext cx="5378775" cy="54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 different stages of their evolution.</a:t>
            </a:r>
          </a:p>
        </p:txBody>
      </p:sp>
    </p:spTree>
    <p:extLst>
      <p:ext uri="{BB962C8B-B14F-4D97-AF65-F5344CB8AC3E}">
        <p14:creationId xmlns:p14="http://schemas.microsoft.com/office/powerpoint/2010/main" val="950055595"/>
      </p:ext>
    </p:extLst>
  </p:cSld>
</p:sld>
</file>

<file path=ppt/slides/slide5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Example HR Diagrams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2ef4ad53a480f"/>
          <ns0:srcRect xmlns:ns0="http://schemas.openxmlformats.org/drawingml/2006/main" l="49784" r="1299" t="12045" b="2614"/>
          <a:stretch xmlns:a="http://schemas.openxmlformats.org/drawingml/2006/main"/>
        </p:blipFill>
        <p:spPr>
          <a:xfrm xmlns:a="http://schemas.openxmlformats.org/drawingml/2006/main">
            <a:off x="5896714" y="2095500"/>
            <a:ext cx="3014652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13296-C47B-45C3-AAAF-E88A1F1C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634" y="2740462"/>
            <a:ext cx="93244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9536B-6275-4880-A4DB-0B8B0F3A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2740462"/>
            <a:ext cx="2058459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HR diagrams look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AD194F-455D-4997-A1A2-A321FB0F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2979620"/>
            <a:ext cx="2428540" cy="3186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for star clusters of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B662C-B495-4FEB-9E63-3E8FDCF7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3217920"/>
            <a:ext cx="1390693" cy="3191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ages.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61EE4-CF6C-4570-AC0B-7D66B7A5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634" y="3503021"/>
            <a:ext cx="93244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5B40D-EA96-489C-A78D-E643BCB9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3504663"/>
            <a:ext cx="1864716" cy="316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 clusters have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81287-43DB-40B4-918E-63A08842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3741642"/>
            <a:ext cx="2002474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massive stars already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8F8893-A905-428D-93F9-62838512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3980523"/>
            <a:ext cx="1900272" cy="31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evolving off the main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049ED8-58D0-4EDB-8FBC-A216DDAC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4218884"/>
            <a:ext cx="2336340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while low mass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3C971C-7D2F-4AD7-9F25-8B048FBF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4457730"/>
            <a:ext cx="2244152" cy="319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have yet to reach 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6786F-2831-4880-8628-416CBE81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634" y="4742815"/>
            <a:ext cx="93244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D5A9B1-94DA-4380-AD3B-D61D5CDB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4742911"/>
            <a:ext cx="2434164" cy="319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Old Clusters only have low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4C5DA1-CAE2-4A24-BE1A-C44C93B0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4981652"/>
            <a:ext cx="2476586" cy="319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stars still on the main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91A9C-B3A2-4A55-AA91-508FFE4D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1014" y="5220042"/>
            <a:ext cx="942523" cy="319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sequence.</a:t>
            </a:r>
          </a:p>
        </p:txBody>
      </p:sp>
    </p:spTree>
    <p:extLst>
      <p:ext uri="{BB962C8B-B14F-4D97-AF65-F5344CB8AC3E}">
        <p14:creationId xmlns:p14="http://schemas.microsoft.com/office/powerpoint/2010/main" val="18575284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Stellar evolution</dc:title>
  <dcterms:created xsi:type="dcterms:W3CDTF">2026-09-26T20:03:22.2080000Z</dcterms:created>
  <dcterms:modified xsi:type="dcterms:W3CDTF">2026-09-26T20:03:22.2080000Z</dcterms:modified>
</coreProperties>
</file>