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3d458ec9c744b63" /><Relationship Type="http://schemas.openxmlformats.org/officeDocument/2006/relationships/extended-properties" Target="/docProps/app.xml" Id="R0fc8111a69c44467" /><Relationship Type="http://schemas.openxmlformats.org/officeDocument/2006/relationships/officeDocument" Target="/ppt/presentation.xml" Id="Rc11960aaeb934114" /></Relationships>
</file>

<file path=ppt/presentation.xml><?xml version="1.0" encoding="utf-8"?>
<p:presentation xmlns:p="http://schemas.openxmlformats.org/presentationml/2006/main">
  <p:sldMasterIdLst>
    <p:sldMasterId xmlns:ns0="http://schemas.openxmlformats.org/officeDocument/2006/relationships" id="2147483648" ns0:id="rIdWvuMaster"/>
  </p:sldMasterIdLst>
  <p:notesMasterIdLst>
    <p:notesMasterId xmlns:r="http://schemas.openxmlformats.org/officeDocument/2006/relationships" r:id="R19cad71775594ec3"/>
  </p:notesMasterIdLst>
  <p:sldIdLst>
    <p:sldId xmlns:r="http://schemas.openxmlformats.org/officeDocument/2006/relationships" id="256" r:id="R0db799bf214e40c8"/>
    <p:sldId xmlns:r="http://schemas.openxmlformats.org/officeDocument/2006/relationships" id="257" r:id="Rcfb87480521d44b6"/>
    <p:sldId xmlns:r="http://schemas.openxmlformats.org/officeDocument/2006/relationships" id="258" r:id="Re1bf9980eb1440a9"/>
    <p:sldId xmlns:r="http://schemas.openxmlformats.org/officeDocument/2006/relationships" id="259" r:id="R90718871f38c49fa"/>
    <p:sldId xmlns:r="http://schemas.openxmlformats.org/officeDocument/2006/relationships" id="260" r:id="Rb50cd53f9a674a8f"/>
    <p:sldId xmlns:r="http://schemas.openxmlformats.org/officeDocument/2006/relationships" id="261" r:id="Rbeef4fc3119c4b77"/>
    <p:sldId xmlns:r="http://schemas.openxmlformats.org/officeDocument/2006/relationships" id="262" r:id="R894e9f4108254b67"/>
    <p:sldId xmlns:r="http://schemas.openxmlformats.org/officeDocument/2006/relationships" id="263" r:id="Rbfa4641cdedb496f"/>
    <p:sldId xmlns:r="http://schemas.openxmlformats.org/officeDocument/2006/relationships" id="264" r:id="Rfddf3f8d4b7c4829"/>
    <p:sldId xmlns:r="http://schemas.openxmlformats.org/officeDocument/2006/relationships" id="265" r:id="R87cb38219328486c"/>
    <p:sldId xmlns:r="http://schemas.openxmlformats.org/officeDocument/2006/relationships" id="266" r:id="Rffc4bb3e1e624534"/>
    <p:sldId xmlns:r="http://schemas.openxmlformats.org/officeDocument/2006/relationships" id="267" r:id="R1cc04d3555734638"/>
    <p:sldId xmlns:r="http://schemas.openxmlformats.org/officeDocument/2006/relationships" id="268" r:id="R60d162da15b647b2"/>
    <p:sldId xmlns:r="http://schemas.openxmlformats.org/officeDocument/2006/relationships" id="269" r:id="Re004e32eca2945e4"/>
    <p:sldId xmlns:r="http://schemas.openxmlformats.org/officeDocument/2006/relationships" id="270" r:id="R96769e4b23664c3a"/>
    <p:sldId xmlns:r="http://schemas.openxmlformats.org/officeDocument/2006/relationships" id="271" r:id="R26b4235a4be84327"/>
    <p:sldId xmlns:r="http://schemas.openxmlformats.org/officeDocument/2006/relationships" id="272" r:id="R92378d1f39674075"/>
    <p:sldId xmlns:r="http://schemas.openxmlformats.org/officeDocument/2006/relationships" id="273" r:id="R2b259c0c6ecf408e"/>
    <p:sldId xmlns:r="http://schemas.openxmlformats.org/officeDocument/2006/relationships" id="274" r:id="Rd648e723143045e9"/>
    <p:sldId xmlns:r="http://schemas.openxmlformats.org/officeDocument/2006/relationships" id="275" r:id="R343de01cb8a34464"/>
    <p:sldId xmlns:r="http://schemas.openxmlformats.org/officeDocument/2006/relationships" id="276" r:id="R1019ddc5865b4eff"/>
    <p:sldId xmlns:r="http://schemas.openxmlformats.org/officeDocument/2006/relationships" id="277" r:id="Rc41b7bc0a8224c9e"/>
    <p:sldId xmlns:r="http://schemas.openxmlformats.org/officeDocument/2006/relationships" id="278" r:id="R327c1ae306664845"/>
    <p:sldId xmlns:r="http://schemas.openxmlformats.org/officeDocument/2006/relationships" id="279" r:id="R158a1fd8129043c0"/>
    <p:sldId xmlns:r="http://schemas.openxmlformats.org/officeDocument/2006/relationships" id="280" r:id="Rb0e5a473728f4428"/>
    <p:sldId xmlns:r="http://schemas.openxmlformats.org/officeDocument/2006/relationships" id="281" r:id="R3b3a947fd308460e"/>
    <p:sldId xmlns:r="http://schemas.openxmlformats.org/officeDocument/2006/relationships" id="282" r:id="R879cac4bb7c94940"/>
    <p:sldId xmlns:r="http://schemas.openxmlformats.org/officeDocument/2006/relationships" id="283" r:id="Ref448d012b9149d6"/>
    <p:sldId xmlns:r="http://schemas.openxmlformats.org/officeDocument/2006/relationships" id="284" r:id="R7929e49daf7745d5"/>
    <p:sldId xmlns:r="http://schemas.openxmlformats.org/officeDocument/2006/relationships" id="285" r:id="R5841c08e4f9d4183"/>
    <p:sldId xmlns:r="http://schemas.openxmlformats.org/officeDocument/2006/relationships" id="286" r:id="Rb669ca0c61d54e9c"/>
    <p:sldId xmlns:r="http://schemas.openxmlformats.org/officeDocument/2006/relationships" id="287" r:id="R5ea4033e2cbc4836"/>
    <p:sldId xmlns:r="http://schemas.openxmlformats.org/officeDocument/2006/relationships" id="288" r:id="Rf26a892edaad4f19"/>
    <p:sldId xmlns:r="http://schemas.openxmlformats.org/officeDocument/2006/relationships" id="289" r:id="Ra92cdcb4b418437e"/>
    <p:sldId xmlns:r="http://schemas.openxmlformats.org/officeDocument/2006/relationships" id="290" r:id="R508776cd864a4390"/>
    <p:sldId xmlns:r="http://schemas.openxmlformats.org/officeDocument/2006/relationships" id="291" r:id="R8a3e8b1d7bdc4796"/>
    <p:sldId xmlns:r="http://schemas.openxmlformats.org/officeDocument/2006/relationships" id="292" r:id="R39e7d818874a4004"/>
    <p:sldId xmlns:r="http://schemas.openxmlformats.org/officeDocument/2006/relationships" id="293" r:id="R2f96fe25f2804d3f"/>
    <p:sldId xmlns:r="http://schemas.openxmlformats.org/officeDocument/2006/relationships" id="294" r:id="Rcd21a4b72bc04f9a"/>
    <p:sldId xmlns:r="http://schemas.openxmlformats.org/officeDocument/2006/relationships" id="295" r:id="R9b1c5a0490104cab"/>
    <p:sldId xmlns:r="http://schemas.openxmlformats.org/officeDocument/2006/relationships" id="296" r:id="Raa4683cb432b4e15"/>
    <p:sldId xmlns:r="http://schemas.openxmlformats.org/officeDocument/2006/relationships" id="297" r:id="R80715594d55a4024"/>
    <p:sldId xmlns:r="http://schemas.openxmlformats.org/officeDocument/2006/relationships" id="298" r:id="Rba327dc4fa994a78"/>
    <p:sldId xmlns:r="http://schemas.openxmlformats.org/officeDocument/2006/relationships" id="299" r:id="Rcfff1a53760a4581"/>
    <p:sldId xmlns:r="http://schemas.openxmlformats.org/officeDocument/2006/relationships" id="300" r:id="Rc347319dc10d466b"/>
    <p:sldId xmlns:r="http://schemas.openxmlformats.org/officeDocument/2006/relationships" id="301" r:id="R7ce86fc5598c457e"/>
    <p:sldId xmlns:r="http://schemas.openxmlformats.org/officeDocument/2006/relationships" id="302" r:id="R0c4ee687c556423b"/>
    <p:sldId xmlns:r="http://schemas.openxmlformats.org/officeDocument/2006/relationships" id="303" r:id="R3e7d396c02d34e91"/>
    <p:sldId xmlns:r="http://schemas.openxmlformats.org/officeDocument/2006/relationships" id="304" r:id="Rd2f252c6eada4df7"/>
    <p:sldId xmlns:r="http://schemas.openxmlformats.org/officeDocument/2006/relationships" id="305" r:id="Rcf13178365914dae"/>
    <p:sldId xmlns:r="http://schemas.openxmlformats.org/officeDocument/2006/relationships" id="306" r:id="R8505448b4cf842f4"/>
    <p:sldId xmlns:r="http://schemas.openxmlformats.org/officeDocument/2006/relationships" id="307" r:id="Ree20a762b5204759"/>
    <p:sldId xmlns:r="http://schemas.openxmlformats.org/officeDocument/2006/relationships" id="308" r:id="R28500e202a0948a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<?xml version='1.0' encoding='UTF-8' standalone='yes'?>
<Relationships xmlns="http://schemas.openxmlformats.org/package/2006/relationships"><Relationship Type="http://schemas.openxmlformats.org/officeDocument/2006/relationships/theme" Target="/ppt/theme/theme1.xml" Id="Ra5469e64805b4b0f"/><Relationship Type="http://schemas.openxmlformats.org/officeDocument/2006/relationships/notesMaster" Target="/ppt/notesMasters/notesMaster1.xml" Id="R19cad71775594ec3"/><Relationship Type="http://schemas.openxmlformats.org/officeDocument/2006/relationships/presProps" Target="/ppt/presProps.xml" Id="Recd3aad31c4344f9"/><Relationship Type="http://schemas.openxmlformats.org/officeDocument/2006/relationships/tableStyles" Target="/ppt/tableStyles.xml" Id="Rc9203761f20047da"/><Relationship Type="http://schemas.openxmlformats.org/officeDocument/2006/relationships/slide" Target="/ppt/slides/slide1.xml" Id="R0db799bf214e40c8"/><Relationship Type="http://schemas.openxmlformats.org/officeDocument/2006/relationships/slide" Target="/ppt/slides/slide2.xml" Id="Rcfb87480521d44b6"/><Relationship Type="http://schemas.openxmlformats.org/officeDocument/2006/relationships/slide" Target="/ppt/slides/slide3.xml" Id="Re1bf9980eb1440a9"/><Relationship Type="http://schemas.openxmlformats.org/officeDocument/2006/relationships/slide" Target="/ppt/slides/slide4.xml" Id="R90718871f38c49fa"/><Relationship Type="http://schemas.openxmlformats.org/officeDocument/2006/relationships/slide" Target="/ppt/slides/slide5.xml" Id="Rb50cd53f9a674a8f"/><Relationship Type="http://schemas.openxmlformats.org/officeDocument/2006/relationships/slide" Target="/ppt/slides/slide6.xml" Id="Rbeef4fc3119c4b77"/><Relationship Type="http://schemas.openxmlformats.org/officeDocument/2006/relationships/slide" Target="/ppt/slides/slide7.xml" Id="R894e9f4108254b67"/><Relationship Type="http://schemas.openxmlformats.org/officeDocument/2006/relationships/slide" Target="/ppt/slides/slide8.xml" Id="Rbfa4641cdedb496f"/><Relationship Type="http://schemas.openxmlformats.org/officeDocument/2006/relationships/slide" Target="/ppt/slides/slide9.xml" Id="Rfddf3f8d4b7c4829"/><Relationship Type="http://schemas.openxmlformats.org/officeDocument/2006/relationships/slide" Target="/ppt/slides/slide10.xml" Id="R87cb38219328486c"/><Relationship Type="http://schemas.openxmlformats.org/officeDocument/2006/relationships/slide" Target="/ppt/slides/slide11.xml" Id="Rffc4bb3e1e624534"/><Relationship Type="http://schemas.openxmlformats.org/officeDocument/2006/relationships/slide" Target="/ppt/slides/slide12.xml" Id="R1cc04d3555734638"/><Relationship Type="http://schemas.openxmlformats.org/officeDocument/2006/relationships/slide" Target="/ppt/slides/slide13.xml" Id="R60d162da15b647b2"/><Relationship Type="http://schemas.openxmlformats.org/officeDocument/2006/relationships/slide" Target="/ppt/slides/slide14.xml" Id="Re004e32eca2945e4"/><Relationship Type="http://schemas.openxmlformats.org/officeDocument/2006/relationships/slide" Target="/ppt/slides/slide15.xml" Id="R96769e4b23664c3a"/><Relationship Type="http://schemas.openxmlformats.org/officeDocument/2006/relationships/slide" Target="/ppt/slides/slide16.xml" Id="R26b4235a4be84327"/><Relationship Type="http://schemas.openxmlformats.org/officeDocument/2006/relationships/slide" Target="/ppt/slides/slide17.xml" Id="R92378d1f39674075"/><Relationship Type="http://schemas.openxmlformats.org/officeDocument/2006/relationships/slide" Target="/ppt/slides/slide18.xml" Id="R2b259c0c6ecf408e"/><Relationship Type="http://schemas.openxmlformats.org/officeDocument/2006/relationships/slide" Target="/ppt/slides/slide19.xml" Id="Rd648e723143045e9"/><Relationship Type="http://schemas.openxmlformats.org/officeDocument/2006/relationships/slide" Target="/ppt/slides/slide20.xml" Id="R343de01cb8a34464"/><Relationship Type="http://schemas.openxmlformats.org/officeDocument/2006/relationships/slide" Target="/ppt/slides/slide21.xml" Id="R1019ddc5865b4eff"/><Relationship Type="http://schemas.openxmlformats.org/officeDocument/2006/relationships/slide" Target="/ppt/slides/slide22.xml" Id="Rc41b7bc0a8224c9e"/><Relationship Type="http://schemas.openxmlformats.org/officeDocument/2006/relationships/slide" Target="/ppt/slides/slide23.xml" Id="R327c1ae306664845"/><Relationship Type="http://schemas.openxmlformats.org/officeDocument/2006/relationships/slide" Target="/ppt/slides/slide24.xml" Id="R158a1fd8129043c0"/><Relationship Type="http://schemas.openxmlformats.org/officeDocument/2006/relationships/slide" Target="/ppt/slides/slide25.xml" Id="Rb0e5a473728f4428"/><Relationship Type="http://schemas.openxmlformats.org/officeDocument/2006/relationships/slide" Target="/ppt/slides/slide26.xml" Id="R3b3a947fd308460e"/><Relationship Type="http://schemas.openxmlformats.org/officeDocument/2006/relationships/slide" Target="/ppt/slides/slide27.xml" Id="R879cac4bb7c94940"/><Relationship Type="http://schemas.openxmlformats.org/officeDocument/2006/relationships/slide" Target="/ppt/slides/slide28.xml" Id="Ref448d012b9149d6"/><Relationship Type="http://schemas.openxmlformats.org/officeDocument/2006/relationships/slide" Target="/ppt/slides/slide29.xml" Id="R7929e49daf7745d5"/><Relationship Type="http://schemas.openxmlformats.org/officeDocument/2006/relationships/slide" Target="/ppt/slides/slide30.xml" Id="R5841c08e4f9d4183"/><Relationship Type="http://schemas.openxmlformats.org/officeDocument/2006/relationships/slide" Target="/ppt/slides/slide31.xml" Id="Rb669ca0c61d54e9c"/><Relationship Type="http://schemas.openxmlformats.org/officeDocument/2006/relationships/slide" Target="/ppt/slides/slide32.xml" Id="R5ea4033e2cbc4836"/><Relationship Type="http://schemas.openxmlformats.org/officeDocument/2006/relationships/slide" Target="/ppt/slides/slide33.xml" Id="Rf26a892edaad4f19"/><Relationship Type="http://schemas.openxmlformats.org/officeDocument/2006/relationships/slide" Target="/ppt/slides/slide34.xml" Id="Ra92cdcb4b418437e"/><Relationship Type="http://schemas.openxmlformats.org/officeDocument/2006/relationships/slide" Target="/ppt/slides/slide35.xml" Id="R508776cd864a4390"/><Relationship Type="http://schemas.openxmlformats.org/officeDocument/2006/relationships/slide" Target="/ppt/slides/slide36.xml" Id="R8a3e8b1d7bdc4796"/><Relationship Type="http://schemas.openxmlformats.org/officeDocument/2006/relationships/slide" Target="/ppt/slides/slide37.xml" Id="R39e7d818874a4004"/><Relationship Type="http://schemas.openxmlformats.org/officeDocument/2006/relationships/slide" Target="/ppt/slides/slide38.xml" Id="R2f96fe25f2804d3f"/><Relationship Type="http://schemas.openxmlformats.org/officeDocument/2006/relationships/slide" Target="/ppt/slides/slide39.xml" Id="Rcd21a4b72bc04f9a"/><Relationship Type="http://schemas.openxmlformats.org/officeDocument/2006/relationships/slide" Target="/ppt/slides/slide40.xml" Id="R9b1c5a0490104cab"/><Relationship Type="http://schemas.openxmlformats.org/officeDocument/2006/relationships/slide" Target="/ppt/slides/slide41.xml" Id="Raa4683cb432b4e15"/><Relationship Type="http://schemas.openxmlformats.org/officeDocument/2006/relationships/slide" Target="/ppt/slides/slide42.xml" Id="R80715594d55a4024"/><Relationship Type="http://schemas.openxmlformats.org/officeDocument/2006/relationships/slide" Target="/ppt/slides/slide43.xml" Id="Rba327dc4fa994a78"/><Relationship Type="http://schemas.openxmlformats.org/officeDocument/2006/relationships/slide" Target="/ppt/slides/slide44.xml" Id="Rcfff1a53760a4581"/><Relationship Type="http://schemas.openxmlformats.org/officeDocument/2006/relationships/slide" Target="/ppt/slides/slide45.xml" Id="Rc347319dc10d466b"/><Relationship Type="http://schemas.openxmlformats.org/officeDocument/2006/relationships/slide" Target="/ppt/slides/slide46.xml" Id="R7ce86fc5598c457e"/><Relationship Type="http://schemas.openxmlformats.org/officeDocument/2006/relationships/slide" Target="/ppt/slides/slide47.xml" Id="R0c4ee687c556423b"/><Relationship Type="http://schemas.openxmlformats.org/officeDocument/2006/relationships/slide" Target="/ppt/slides/slide48.xml" Id="R3e7d396c02d34e91"/><Relationship Type="http://schemas.openxmlformats.org/officeDocument/2006/relationships/slide" Target="/ppt/slides/slide49.xml" Id="Rd2f252c6eada4df7"/><Relationship Type="http://schemas.openxmlformats.org/officeDocument/2006/relationships/slide" Target="/ppt/slides/slide50.xml" Id="Rcf13178365914dae"/><Relationship Type="http://schemas.openxmlformats.org/officeDocument/2006/relationships/slide" Target="/ppt/slides/slide51.xml" Id="R8505448b4cf842f4"/><Relationship Type="http://schemas.openxmlformats.org/officeDocument/2006/relationships/slide" Target="/ppt/slides/slide52.xml" Id="Ree20a762b5204759"/><Relationship Type="http://schemas.openxmlformats.org/officeDocument/2006/relationships/slide" Target="/ppt/slides/slide53.xml" Id="R28500e202a0948a1"/><Relationship Id="rIdWvuMaster" Type="http://schemas.openxmlformats.org/officeDocument/2006/relationships/slideMaster" Target="slideMasters/slideMaster1.xml"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2082af1da9e475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942a2b2bac741d7" /><Relationship Type="http://schemas.openxmlformats.org/officeDocument/2006/relationships/notesMaster" Target="/ppt/notesMasters/notesMaster1.xml" Id="R5024cd7ebfdc4dc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99d240aee1a4767" /><Relationship Type="http://schemas.openxmlformats.org/officeDocument/2006/relationships/notesMaster" Target="/ppt/notesMasters/notesMaster1.xml" Id="R35182cb082c747f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49e7fb96c5c48af" /><Relationship Type="http://schemas.openxmlformats.org/officeDocument/2006/relationships/notesMaster" Target="/ppt/notesMasters/notesMaster1.xml" Id="R8c7a99f6433a4b3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146cbb4c2644242" /><Relationship Type="http://schemas.openxmlformats.org/officeDocument/2006/relationships/notesMaster" Target="/ppt/notesMasters/notesMaster1.xml" Id="R8629a10eaa4d4a8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d5aa1b424364f8b" /><Relationship Type="http://schemas.openxmlformats.org/officeDocument/2006/relationships/notesMaster" Target="/ppt/notesMasters/notesMaster1.xml" Id="Rf2a1c310b58b486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dad1eafc8f647b8" /><Relationship Type="http://schemas.openxmlformats.org/officeDocument/2006/relationships/notesMaster" Target="/ppt/notesMasters/notesMaster1.xml" Id="R13139490e27f4666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34f23d1cac6439f" /><Relationship Type="http://schemas.openxmlformats.org/officeDocument/2006/relationships/notesMaster" Target="/ppt/notesMasters/notesMaster1.xml" Id="Rd6a2128f60f54496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4cf10f3a4044306" /><Relationship Type="http://schemas.openxmlformats.org/officeDocument/2006/relationships/notesMaster" Target="/ppt/notesMasters/notesMaster1.xml" Id="R00f545a8baea40d3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c821d27a2c794b87" /><Relationship Type="http://schemas.openxmlformats.org/officeDocument/2006/relationships/notesMaster" Target="/ppt/notesMasters/notesMaster1.xml" Id="Rc6d4363c0d414eb9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64642d6b098e432e" /><Relationship Type="http://schemas.openxmlformats.org/officeDocument/2006/relationships/notesMaster" Target="/ppt/notesMasters/notesMaster1.xml" Id="Rd450e1512af74828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56a57e2394ad4709" /><Relationship Type="http://schemas.openxmlformats.org/officeDocument/2006/relationships/notesMaster" Target="/ppt/notesMasters/notesMaster1.xml" Id="Rcb8f645063a94fe1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cd6b041725fc4efa" /><Relationship Type="http://schemas.openxmlformats.org/officeDocument/2006/relationships/notesMaster" Target="/ppt/notesMasters/notesMaster1.xml" Id="R26058aee488d43e6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8c3fb4f6d5374234" /><Relationship Type="http://schemas.openxmlformats.org/officeDocument/2006/relationships/notesMaster" Target="/ppt/notesMasters/notesMaster1.xml" Id="R748a92c335e04bd5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d4ecb06c48a143eb" /><Relationship Type="http://schemas.openxmlformats.org/officeDocument/2006/relationships/notesMaster" Target="/ppt/notesMasters/notesMaster1.xml" Id="Rdb02b4ee59d34ea9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e34ae82dea3f429f" /><Relationship Type="http://schemas.openxmlformats.org/officeDocument/2006/relationships/notesMaster" Target="/ppt/notesMasters/notesMaster1.xml" Id="Rbd30c9b0d11649a8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f0030a31355f47b1" /><Relationship Type="http://schemas.openxmlformats.org/officeDocument/2006/relationships/notesMaster" Target="/ppt/notesMasters/notesMaster1.xml" Id="Re8791ce1af514252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0850726b28074f24" /><Relationship Type="http://schemas.openxmlformats.org/officeDocument/2006/relationships/notesMaster" Target="/ppt/notesMasters/notesMaster1.xml" Id="R428654a0088b40f4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f8803ea28bdc4079" /><Relationship Type="http://schemas.openxmlformats.org/officeDocument/2006/relationships/notesMaster" Target="/ppt/notesMasters/notesMaster1.xml" Id="Raa6d1dc303a74847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06587d87ffcd41ad" /><Relationship Type="http://schemas.openxmlformats.org/officeDocument/2006/relationships/notesMaster" Target="/ppt/notesMasters/notesMaster1.xml" Id="R9ba76959f4304db5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f458f79774534b81" /><Relationship Type="http://schemas.openxmlformats.org/officeDocument/2006/relationships/notesMaster" Target="/ppt/notesMasters/notesMaster1.xml" Id="Rf2a5a76eb6084e8f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afd798de7d6b486b" /><Relationship Type="http://schemas.openxmlformats.org/officeDocument/2006/relationships/notesMaster" Target="/ppt/notesMasters/notesMaster1.xml" Id="R7898a31b7d8147ac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d0394b2a1e424e4f" /><Relationship Type="http://schemas.openxmlformats.org/officeDocument/2006/relationships/notesMaster" Target="/ppt/notesMasters/notesMaster1.xml" Id="R653f757bd28d4aac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cb3f53f71e27422a" /><Relationship Type="http://schemas.openxmlformats.org/officeDocument/2006/relationships/notesMaster" Target="/ppt/notesMasters/notesMaster1.xml" Id="R010b5df7c50b4cd6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46e69ce594dc4e09" /><Relationship Type="http://schemas.openxmlformats.org/officeDocument/2006/relationships/notesMaster" Target="/ppt/notesMasters/notesMaster1.xml" Id="Rc0b83f4ea9d44095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11d6f454969644d0" /><Relationship Type="http://schemas.openxmlformats.org/officeDocument/2006/relationships/notesMaster" Target="/ppt/notesMasters/notesMaster1.xml" Id="R554327908f324b59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f210ac2129e04f76" /><Relationship Type="http://schemas.openxmlformats.org/officeDocument/2006/relationships/notesMaster" Target="/ppt/notesMasters/notesMaster1.xml" Id="R0f0d4dd5bc724dcd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d1c296fe85a64385" /><Relationship Type="http://schemas.openxmlformats.org/officeDocument/2006/relationships/notesMaster" Target="/ppt/notesMasters/notesMaster1.xml" Id="Rf6bfa10305b94d84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d82f285d04c744e8" /><Relationship Type="http://schemas.openxmlformats.org/officeDocument/2006/relationships/notesMaster" Target="/ppt/notesMasters/notesMaster1.xml" Id="Rd40d82eb03124ecc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9223d725f77b4afa" /><Relationship Type="http://schemas.openxmlformats.org/officeDocument/2006/relationships/notesMaster" Target="/ppt/notesMasters/notesMaster1.xml" Id="Rdd8c1488fc0a422b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a9ec571a92f34fee" /><Relationship Type="http://schemas.openxmlformats.org/officeDocument/2006/relationships/notesMaster" Target="/ppt/notesMasters/notesMaster1.xml" Id="R47104a4b1bee4bea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f3479012cea14be9" /><Relationship Type="http://schemas.openxmlformats.org/officeDocument/2006/relationships/notesMaster" Target="/ppt/notesMasters/notesMaster1.xml" Id="Re2c78f0ec8d04e5e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06110202adc5485c" /><Relationship Type="http://schemas.openxmlformats.org/officeDocument/2006/relationships/notesMaster" Target="/ppt/notesMasters/notesMaster1.xml" Id="Raece4d5d082e4661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b6e9a2a2544d4c81" /><Relationship Type="http://schemas.openxmlformats.org/officeDocument/2006/relationships/notesMaster" Target="/ppt/notesMasters/notesMaster1.xml" Id="R0b0d685fbc9e4dde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1ccdb46aad5540fa" /><Relationship Type="http://schemas.openxmlformats.org/officeDocument/2006/relationships/notesMaster" Target="/ppt/notesMasters/notesMaster1.xml" Id="Rd3108c2c914f468b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0214e7b598174e23" /><Relationship Type="http://schemas.openxmlformats.org/officeDocument/2006/relationships/notesMaster" Target="/ppt/notesMasters/notesMaster1.xml" Id="R0a84b9c013dc45d7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dd53d4b5a90042f8" /><Relationship Type="http://schemas.openxmlformats.org/officeDocument/2006/relationships/notesMaster" Target="/ppt/notesMasters/notesMaster1.xml" Id="R443633d0d91f44bd" /></Relationships>
</file>

<file path=ppt/notesSlides/_rels/notesSlide37.xml.rels>&#65279;<?xml version="1.0" encoding="utf-8"?><Relationships xmlns="http://schemas.openxmlformats.org/package/2006/relationships"><Relationship Type="http://schemas.openxmlformats.org/officeDocument/2006/relationships/slide" Target="/ppt/slides/slide37.xml" Id="R0f143a4c104d4ce3" /><Relationship Type="http://schemas.openxmlformats.org/officeDocument/2006/relationships/notesMaster" Target="/ppt/notesMasters/notesMaster1.xml" Id="Ra9874c2872e8429a" /></Relationships>
</file>

<file path=ppt/notesSlides/_rels/notesSlide38.xml.rels>&#65279;<?xml version="1.0" encoding="utf-8"?><Relationships xmlns="http://schemas.openxmlformats.org/package/2006/relationships"><Relationship Type="http://schemas.openxmlformats.org/officeDocument/2006/relationships/slide" Target="/ppt/slides/slide38.xml" Id="Rcbef64764f1a4446" /><Relationship Type="http://schemas.openxmlformats.org/officeDocument/2006/relationships/notesMaster" Target="/ppt/notesMasters/notesMaster1.xml" Id="Rd8f61248f9874184" /></Relationships>
</file>

<file path=ppt/notesSlides/_rels/notesSlide39.xml.rels>&#65279;<?xml version="1.0" encoding="utf-8"?><Relationships xmlns="http://schemas.openxmlformats.org/package/2006/relationships"><Relationship Type="http://schemas.openxmlformats.org/officeDocument/2006/relationships/slide" Target="/ppt/slides/slide39.xml" Id="R1c8c0650d48b48ba" /><Relationship Type="http://schemas.openxmlformats.org/officeDocument/2006/relationships/notesMaster" Target="/ppt/notesMasters/notesMaster1.xml" Id="Ra6980ea6b01f4290" /></Relationships>
</file>

<file path=ppt/notesSlides/_rels/notesSlide40.xml.rels>&#65279;<?xml version="1.0" encoding="utf-8"?><Relationships xmlns="http://schemas.openxmlformats.org/package/2006/relationships"><Relationship Type="http://schemas.openxmlformats.org/officeDocument/2006/relationships/slide" Target="/ppt/slides/slide40.xml" Id="Rf61ea70579e845db" /><Relationship Type="http://schemas.openxmlformats.org/officeDocument/2006/relationships/notesMaster" Target="/ppt/notesMasters/notesMaster1.xml" Id="R07a6811537f943bd" /></Relationships>
</file>

<file path=ppt/notesSlides/_rels/notesSlide41.xml.rels>&#65279;<?xml version="1.0" encoding="utf-8"?><Relationships xmlns="http://schemas.openxmlformats.org/package/2006/relationships"><Relationship Type="http://schemas.openxmlformats.org/officeDocument/2006/relationships/slide" Target="/ppt/slides/slide41.xml" Id="Rba1db0dd6bb444a8" /><Relationship Type="http://schemas.openxmlformats.org/officeDocument/2006/relationships/notesMaster" Target="/ppt/notesMasters/notesMaster1.xml" Id="R544bbf6843db4d12" /></Relationships>
</file>

<file path=ppt/notesSlides/_rels/notesSlide42.xml.rels>&#65279;<?xml version="1.0" encoding="utf-8"?><Relationships xmlns="http://schemas.openxmlformats.org/package/2006/relationships"><Relationship Type="http://schemas.openxmlformats.org/officeDocument/2006/relationships/slide" Target="/ppt/slides/slide42.xml" Id="Rb6b0b03b174840f1" /><Relationship Type="http://schemas.openxmlformats.org/officeDocument/2006/relationships/notesMaster" Target="/ppt/notesMasters/notesMaster1.xml" Id="R72906de25ed9437e" /></Relationships>
</file>

<file path=ppt/notesSlides/_rels/notesSlide43.xml.rels>&#65279;<?xml version="1.0" encoding="utf-8"?><Relationships xmlns="http://schemas.openxmlformats.org/package/2006/relationships"><Relationship Type="http://schemas.openxmlformats.org/officeDocument/2006/relationships/slide" Target="/ppt/slides/slide43.xml" Id="R14cf1ddc58fa4a51" /><Relationship Type="http://schemas.openxmlformats.org/officeDocument/2006/relationships/notesMaster" Target="/ppt/notesMasters/notesMaster1.xml" Id="R858ce7026de04c62" /></Relationships>
</file>

<file path=ppt/notesSlides/_rels/notesSlide44.xml.rels>&#65279;<?xml version="1.0" encoding="utf-8"?><Relationships xmlns="http://schemas.openxmlformats.org/package/2006/relationships"><Relationship Type="http://schemas.openxmlformats.org/officeDocument/2006/relationships/slide" Target="/ppt/slides/slide44.xml" Id="Red06f65ec18b4873" /><Relationship Type="http://schemas.openxmlformats.org/officeDocument/2006/relationships/notesMaster" Target="/ppt/notesMasters/notesMaster1.xml" Id="R988b5f96caaa4369" /></Relationships>
</file>

<file path=ppt/notesSlides/_rels/notesSlide45.xml.rels>&#65279;<?xml version="1.0" encoding="utf-8"?><Relationships xmlns="http://schemas.openxmlformats.org/package/2006/relationships"><Relationship Type="http://schemas.openxmlformats.org/officeDocument/2006/relationships/slide" Target="/ppt/slides/slide45.xml" Id="Rfcc91597e51f4d11" /><Relationship Type="http://schemas.openxmlformats.org/officeDocument/2006/relationships/notesMaster" Target="/ppt/notesMasters/notesMaster1.xml" Id="R5811867b1ae847b4" /></Relationships>
</file>

<file path=ppt/notesSlides/_rels/notesSlide46.xml.rels>&#65279;<?xml version="1.0" encoding="utf-8"?><Relationships xmlns="http://schemas.openxmlformats.org/package/2006/relationships"><Relationship Type="http://schemas.openxmlformats.org/officeDocument/2006/relationships/slide" Target="/ppt/slides/slide46.xml" Id="R59e52defec2d4c8a" /><Relationship Type="http://schemas.openxmlformats.org/officeDocument/2006/relationships/notesMaster" Target="/ppt/notesMasters/notesMaster1.xml" Id="Re216a3079a3c4c05" /></Relationships>
</file>

<file path=ppt/notesSlides/_rels/notesSlide47.xml.rels>&#65279;<?xml version="1.0" encoding="utf-8"?><Relationships xmlns="http://schemas.openxmlformats.org/package/2006/relationships"><Relationship Type="http://schemas.openxmlformats.org/officeDocument/2006/relationships/slide" Target="/ppt/slides/slide47.xml" Id="Re47c93933df24016" /><Relationship Type="http://schemas.openxmlformats.org/officeDocument/2006/relationships/notesMaster" Target="/ppt/notesMasters/notesMaster1.xml" Id="Rc9784c8b664a4cf3" /></Relationships>
</file>

<file path=ppt/notesSlides/_rels/notesSlide48.xml.rels>&#65279;<?xml version="1.0" encoding="utf-8"?><Relationships xmlns="http://schemas.openxmlformats.org/package/2006/relationships"><Relationship Type="http://schemas.openxmlformats.org/officeDocument/2006/relationships/slide" Target="/ppt/slides/slide48.xml" Id="Rf7f8d08eba5d415d" /><Relationship Type="http://schemas.openxmlformats.org/officeDocument/2006/relationships/notesMaster" Target="/ppt/notesMasters/notesMaster1.xml" Id="Rbb664d7e693c456d" /></Relationships>
</file>

<file path=ppt/notesSlides/_rels/notesSlide49.xml.rels>&#65279;<?xml version="1.0" encoding="utf-8"?><Relationships xmlns="http://schemas.openxmlformats.org/package/2006/relationships"><Relationship Type="http://schemas.openxmlformats.org/officeDocument/2006/relationships/slide" Target="/ppt/slides/slide49.xml" Id="R20b23bdc39734957" /><Relationship Type="http://schemas.openxmlformats.org/officeDocument/2006/relationships/notesMaster" Target="/ppt/notesMasters/notesMaster1.xml" Id="Reae7af3e18c14659" /></Relationships>
</file>

<file path=ppt/notesSlides/_rels/notesSlide50.xml.rels>&#65279;<?xml version="1.0" encoding="utf-8"?><Relationships xmlns="http://schemas.openxmlformats.org/package/2006/relationships"><Relationship Type="http://schemas.openxmlformats.org/officeDocument/2006/relationships/slide" Target="/ppt/slides/slide50.xml" Id="R5907b461a9e44e19" /><Relationship Type="http://schemas.openxmlformats.org/officeDocument/2006/relationships/notesMaster" Target="/ppt/notesMasters/notesMaster1.xml" Id="R800c85e30c9b4ab8" /></Relationships>
</file>

<file path=ppt/notesSlides/_rels/notesSlide51.xml.rels>&#65279;<?xml version="1.0" encoding="utf-8"?><Relationships xmlns="http://schemas.openxmlformats.org/package/2006/relationships"><Relationship Type="http://schemas.openxmlformats.org/officeDocument/2006/relationships/slide" Target="/ppt/slides/slide51.xml" Id="R319022b10ff545c0" /><Relationship Type="http://schemas.openxmlformats.org/officeDocument/2006/relationships/notesMaster" Target="/ppt/notesMasters/notesMaster1.xml" Id="Ra6c3754d166445ab" /></Relationships>
</file>

<file path=ppt/notesSlides/_rels/notesSlide52.xml.rels>&#65279;<?xml version="1.0" encoding="utf-8"?><Relationships xmlns="http://schemas.openxmlformats.org/package/2006/relationships"><Relationship Type="http://schemas.openxmlformats.org/officeDocument/2006/relationships/slide" Target="/ppt/slides/slide52.xml" Id="R3c7344f1676d4176" /><Relationship Type="http://schemas.openxmlformats.org/officeDocument/2006/relationships/notesMaster" Target="/ppt/notesMasters/notesMaster1.xml" Id="R1e03aefd8ea3455b" /></Relationships>
</file>

<file path=ppt/notesSlides/_rels/notesSlide53.xml.rels>&#65279;<?xml version="1.0" encoding="utf-8"?><Relationships xmlns="http://schemas.openxmlformats.org/package/2006/relationships"><Relationship Type="http://schemas.openxmlformats.org/officeDocument/2006/relationships/slide" Target="/ppt/slides/slide53.xml" Id="Rc9f40bc170624e5d" /><Relationship Type="http://schemas.openxmlformats.org/officeDocument/2006/relationships/notesMaster" Target="/ppt/notesMasters/notesMaster1.xml" Id="R5341bc7748a8475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assets/lessons/lectures/astronomy/stars.pdf, page 1.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assets/lessons/lectures/astronomy/stars.pdf, page 2.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assets/lessons/lectures/astronomy/stars.pdf, page 3.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assets/lessons/lectures/astronomy/stars.pdf, page 4.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assets/lessons/lectures/astronomy/stars.pdf, page 5.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assets/lessons/lectures/astronomy/stars.pdf, page 6.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assets/lessons/lectures/astronomy/stars.pdf, page 7.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assets/lessons/lectures/astronomy/stars.pdf, page 8.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assets/lessons/lectures/astronomy/stars.pdf, page 9.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assets/lessons/lectures/astronomy/stars.pdf, page 10.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assets/lessons/lectures/astronomy/stars.pdf, page 11.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assets/lessons/lectures/astronomy/stars.pdf, page 12.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assets/lessons/lectures/astronomy/stars.pdf, page 13.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assets/lessons/lectures/astronomy/stars.pdf, page 14.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assets/lessons/lectures/astronomy/stars.pdf, page 15.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assets/lessons/lectures/astronomy/stars.pdf, page 16.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assets/lessons/lectures/astronomy/stars.pdf, page 17.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assets/lessons/lectures/astronomy/stars.pdf, page 18.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assets/lessons/lectures/astronomy/stars.pdf, page 19.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assets/lessons/lectures/astronomy/stars.pdf, page 20.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assets/lessons/lectures/astronomy/stars.pdf, page 21.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assets/lessons/lectures/astronomy/stars.pdf, page 22.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assets/lessons/lectures/astronomy/stars.pdf, page 23.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assets/lessons/lectures/astronomy/stars.pdf, page 24.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assets/lessons/lectures/astronomy/stars.pdf, page 25.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assets/lessons/lectures/astronomy/stars.pdf, page 26.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assets/lessons/lectures/astronomy/stars.pdf, page 27.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assets/lessons/lectures/astronomy/stars.pdf, page 28.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assets/lessons/lectures/astronomy/stars.pdf, page 29.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assets/lessons/lectures/astronomy/stars.pdf, page 30.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assets/lessons/lectures/astronomy/stars.pdf, page 31.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assets/lessons/lectures/astronomy/stars.pdf, page 32.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assets/lessons/lectures/astronomy/stars.pdf, page 33.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assets/lessons/lectures/astronomy/stars.pdf, page 34.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assets/lessons/lectures/astronomy/stars.pdf, page 35.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assets/lessons/lectures/astronomy/stars.pdf, page 36.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assets/lessons/lectures/astronomy/stars.pdf, page 37.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assets/lessons/lectures/astronomy/stars.pdf, page 38.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assets/lessons/lectures/astronomy/stars.pdf, page 39.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assets/lessons/lectures/astronomy/stars.pdf, page 40.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assets/lessons/lectures/astronomy/stars.pdf, page 41.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assets/lessons/lectures/astronomy/stars.pdf, page 42.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assets/lessons/lectures/astronomy/stars.pdf, page 43.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assets/lessons/lectures/astronomy/stars.pdf, page 44.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assets/lessons/lectures/astronomy/stars.pdf, page 45.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assets/lessons/lectures/astronomy/stars.pdf, page 46.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assets/lessons/lectures/astronomy/stars.pdf, page 47.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assets/lessons/lectures/astronomy/stars.pdf, page 48.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assets/lessons/lectures/astronomy/stars.pdf, page 49.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assets/lessons/lectures/astronomy/stars.pdf, page 50.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assets/lessons/lectures/astronomy/stars.pdf, page 51.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assets/lessons/lectures/astronomy/stars.pdf, page 52.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assets/lessons/lectures/astronomy/stars.pdf, page 53.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ess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esson title title 0">
            <a:extLst>
              <a:ext uri="{FF2B5EF4-FFF2-40B4-BE49-F238E27FC236}">
                <a16:creationId xmlns:a16="http://schemas.microsoft.com/office/drawing/2014/main" id="{D0D053A8-BBDF-4114-AC0C-F41E42B0FC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695450"/>
            <a:ext cx="10972800" cy="1333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[Lesson title]</a:t>
            </a:r>
          </a:p>
        </p:txBody>
      </p:sp>
      <p:sp>
        <p:nvSpPr>
          <p:cNvPr id="2" name="Lesson title subtitle 1">
            <a:extLst>
              <a:ext uri="{FF2B5EF4-FFF2-40B4-BE49-F238E27FC236}">
                <a16:creationId xmlns:a16="http://schemas.microsoft.com/office/drawing/2014/main" id="{ACBDC2AF-F434-4371-8E2A-17CCF7344C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3219450"/>
            <a:ext cx="10668000" cy="857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[A short description of the investigation]</a:t>
            </a:r>
          </a:p>
        </p:txBody>
      </p:sp>
      <p:sp>
        <p:nvSpPr>
          <p:cNvPr id="3" name="Lesson title body 2">
            <a:extLst>
              <a:ext uri="{FF2B5EF4-FFF2-40B4-BE49-F238E27FC236}">
                <a16:creationId xmlns:a16="http://schemas.microsoft.com/office/drawing/2014/main" id="{D8956F49-2416-4C96-921B-614B43DC6BB2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09600" y="4591050"/>
            <a:ext cx="10572750" cy="1028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[Teacher or school]</a:t>
            </a:r>
          </a:p>
          <a:p>
            <a: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[Course / grade level]   [Date]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estion and goa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Question and goals title 0">
            <a:extLst>
              <a:ext uri="{FF2B5EF4-FFF2-40B4-BE49-F238E27FC236}">
                <a16:creationId xmlns:a16="http://schemas.microsoft.com/office/drawing/2014/main" id="{D08231EE-6C7C-42AD-8215-BCBB995F2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Our investigation</a:t>
            </a:r>
          </a:p>
        </p:txBody>
      </p:sp>
      <p:sp>
        <p:nvSpPr>
          <p:cNvPr id="2" name="Question and goals body 1">
            <a:extLst>
              <a:ext uri="{FF2B5EF4-FFF2-40B4-BE49-F238E27FC236}">
                <a16:creationId xmlns:a16="http://schemas.microsoft.com/office/drawing/2014/main" id="{5A4E4205-F64E-4654-BD6B-D200175018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133600"/>
            <a:ext cx="5162550" cy="3448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Essential question</a:t>
            </a:r>
          </a:p>
          <a:p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[What will students investigate?]</a:t>
            </a:r>
          </a:p>
        </p:txBody>
      </p:sp>
      <p:sp>
        <p:nvSpPr>
          <p:cNvPr id="3" name="Question and goals body 2">
            <a:extLst>
              <a:ext uri="{FF2B5EF4-FFF2-40B4-BE49-F238E27FC236}">
                <a16:creationId xmlns:a16="http://schemas.microsoft.com/office/drawing/2014/main" id="{BF9EAF2D-1060-4815-9524-5F06F4856FB7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19850" y="2133600"/>
            <a:ext cx="5162550" cy="3448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Learning goals</a:t>
            </a:r>
          </a:p>
          <a:p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[What will students be able to explain or do?]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xplanation and fig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xplanation and figure title 0">
            <a:extLst>
              <a:ext uri="{FF2B5EF4-FFF2-40B4-BE49-F238E27FC236}">
                <a16:creationId xmlns:a16="http://schemas.microsoft.com/office/drawing/2014/main" id="{C54DEB96-2C44-49CE-960C-EEA88B04E1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[Key idea]</a:t>
            </a:r>
          </a:p>
        </p:txBody>
      </p:sp>
      <p:sp>
        <p:nvSpPr>
          <p:cNvPr id="2" name="Explanation and figure body 1">
            <a:extLst>
              <a:ext uri="{FF2B5EF4-FFF2-40B4-BE49-F238E27FC236}">
                <a16:creationId xmlns:a16="http://schemas.microsoft.com/office/drawing/2014/main" id="{74965947-62A8-4AED-A214-D22E1DB50E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105025"/>
            <a:ext cx="4524375" cy="34004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[Explain the main idea.]</a:t>
            </a:r>
          </a:p>
          <a:p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[Define a new term or connect it to prior learning.]</a:t>
            </a:r>
          </a:p>
        </p:txBody>
      </p:sp>
      <p:sp>
        <p:nvSpPr>
          <p:cNvPr id="3" name="Explanation and figure content 2">
            <a:extLst>
              <a:ext uri="{FF2B5EF4-FFF2-40B4-BE49-F238E27FC236}">
                <a16:creationId xmlns:a16="http://schemas.microsoft.com/office/drawing/2014/main" id="{93F0CF8A-0D56-484D-8008-C069FB2AFB4E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5591175" y="2114550"/>
            <a:ext cx="5991225" cy="312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[Insert a figure or diagram]</a:t>
            </a:r>
          </a:p>
        </p:txBody>
      </p:sp>
      <p:sp>
        <p:nvSpPr>
          <p:cNvPr id="4" name="Explanation and figure body 3">
            <a:extLst>
              <a:ext uri="{FF2B5EF4-FFF2-40B4-BE49-F238E27FC236}">
                <a16:creationId xmlns:a16="http://schemas.microsoft.com/office/drawing/2014/main" id="{B76FA5E4-B6C8-43B1-871F-4C2029154E84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5591175" y="5353050"/>
            <a:ext cx="5991225" cy="5429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[Figure caption and source credit]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ctivity step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ctivity steps title 0">
            <a:extLst>
              <a:ext uri="{FF2B5EF4-FFF2-40B4-BE49-F238E27FC236}">
                <a16:creationId xmlns:a16="http://schemas.microsoft.com/office/drawing/2014/main" id="{4A75A923-A588-498D-8C3D-05C7B27BD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[Activity title]</a:t>
            </a:r>
          </a:p>
        </p:txBody>
      </p:sp>
      <p:sp>
        <p:nvSpPr>
          <p:cNvPr id="2" name="Activity steps body 1">
            <a:extLst>
              <a:ext uri="{FF2B5EF4-FFF2-40B4-BE49-F238E27FC236}">
                <a16:creationId xmlns:a16="http://schemas.microsoft.com/office/drawing/2014/main" id="{F15A3904-D261-4581-891D-0D974E46F6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124075"/>
            <a:ext cx="10972800" cy="3333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[Describe the setup.]</a:t>
            </a:r>
          </a:p>
          <a:p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[Describe the measurement and units.]</a:t>
            </a:r>
          </a:p>
          <a:p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[Explain how to record the result.]</a:t>
            </a:r>
          </a:p>
        </p:txBody>
      </p:sp>
      <p:sp>
        <p:nvSpPr>
          <p:cNvPr id="3" name="Activity steps body 2">
            <a:extLst>
              <a:ext uri="{FF2B5EF4-FFF2-40B4-BE49-F238E27FC236}">
                <a16:creationId xmlns:a16="http://schemas.microsoft.com/office/drawing/2014/main" id="{332D626C-8C62-4762-8A19-77DFBBDD378F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09600" y="5581650"/>
            <a:ext cx="10972800" cy="4476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[Add relevant safety or supervision instructions.]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ta or visu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a or visual title 0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[Observation or result]</a:t>
            </a:r>
          </a:p>
        </p:txBody>
      </p:sp>
      <p:sp>
        <p:nvSpPr>
          <p:cNvPr id="2" name="Data or visual content 1">
            <a:extLst>
              <a:ext uri="{FF2B5EF4-FFF2-40B4-BE49-F238E27FC236}">
                <a16:creationId xmlns:a16="http://schemas.microsoft.com/office/drawing/2014/main" id="{3A617E8B-975F-4DBD-9A97-0A174C2767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095500"/>
            <a:ext cx="10972800" cy="3219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[Insert a graph, table, or image]</a:t>
            </a:r>
          </a:p>
        </p:txBody>
      </p:sp>
      <p:sp>
        <p:nvSpPr>
          <p:cNvPr id="3" name="Data or visual body 2">
            <a:extLst>
              <a:ext uri="{FF2B5EF4-FFF2-40B4-BE49-F238E27FC236}">
                <a16:creationId xmlns:a16="http://schemas.microsoft.com/office/drawing/2014/main" id="{DFE3AC5B-7812-46A8-BB38-963FC170FFF5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09600" y="5457825"/>
            <a:ext cx="10972800" cy="571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[Describe the evidence. Include units, a caption, and source credits.]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cussion and refl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scussion and reflection title 0">
            <a:extLst>
              <a:ext uri="{FF2B5EF4-FFF2-40B4-BE49-F238E27FC236}">
                <a16:creationId xmlns:a16="http://schemas.microsoft.com/office/drawing/2014/main" id="{1A0C5B13-4DC7-4BB2-8032-5A84198325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What did we learn?</a:t>
            </a:r>
          </a:p>
        </p:txBody>
      </p:sp>
      <p:sp>
        <p:nvSpPr>
          <p:cNvPr id="2" name="Discussion and reflection body 1">
            <a:extLst>
              <a:ext uri="{FF2B5EF4-FFF2-40B4-BE49-F238E27FC236}">
                <a16:creationId xmlns:a16="http://schemas.microsoft.com/office/drawing/2014/main" id="{73737ED5-7D24-4242-A1DB-9FC8EF99D3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124075"/>
            <a:ext cx="10972800" cy="34671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[What pattern do the results show?]</a:t>
            </a:r>
          </a:p>
          <a:p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[What evidence supports your explanation?]</a:t>
            </a:r>
          </a:p>
          <a:p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[What would you investigate next?]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WVU DSPIRA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WVU navy banner">
            <a:extLst>
              <a:ext uri="{FF2B5EF4-FFF2-40B4-BE49-F238E27FC236}">
                <a16:creationId xmlns:a16="http://schemas.microsoft.com/office/drawing/2014/main" id="{6D4F5CCA-FF43-4F29-8399-ACE93C08BCE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552450"/>
          </a:xfrm>
          <a:prstGeom prst="rect">
            <a:avLst/>
          </a:prstGeom>
          <a:solidFill>
            <a:srgbClr val="002855"/>
          </a:solidFill>
          <a:ln w="0">
            <a:noFill/>
          </a:ln>
        </p:spPr>
      </p:sp>
      <p:sp>
        <p:nvSpPr>
          <p:cNvPr id="2" name="WVU gold rule">
            <a:extLst>
              <a:ext uri="{FF2B5EF4-FFF2-40B4-BE49-F238E27FC236}">
                <a16:creationId xmlns:a16="http://schemas.microsoft.com/office/drawing/2014/main" id="{B7F9BFBD-7E36-451D-96E5-BC2ED296FC2E}"/>
              </a:ext>
            </a:extLst>
          </p:cNvPr>
          <p:cNvSpPr>
            <a:spLocks noGrp="1"/>
          </p:cNvSpPr>
          <p:nvPr/>
        </p:nvSpPr>
        <p:spPr>
          <a:xfrm>
            <a:off x="0" y="552450"/>
            <a:ext cx="12192000" cy="38100"/>
          </a:xfrm>
          <a:prstGeom prst="rect">
            <a:avLst/>
          </a:prstGeom>
          <a:solidFill>
            <a:srgbClr val="EEAA00"/>
          </a:solidFill>
          <a:ln w="0">
            <a:noFill/>
          </a:ln>
        </p:spPr>
      </p:sp>
      <p:sp>
        <p:nvSpPr>
          <p:cNvPr id="3" name="WVU DSPIRA brand">
            <a:extLst>
              <a:ext uri="{FF2B5EF4-FFF2-40B4-BE49-F238E27FC236}">
                <a16:creationId xmlns:a16="http://schemas.microsoft.com/office/drawing/2014/main" id="{81DC7FEE-6B94-4036-9AF5-8A342A05842A}"/>
              </a:ext>
            </a:extLst>
          </p:cNvPr>
          <p:cNvSpPr>
            <a:spLocks noGrp="1"/>
          </p:cNvSpPr>
          <p:nvPr/>
        </p:nvSpPr>
        <p:spPr>
          <a:xfrm>
            <a:off x="457200" y="76200"/>
            <a:ext cx="3810000" cy="400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algn="l">
              <a:defRPr sz="21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WVU DSPIRA</a:t>
            </a:r>
          </a:p>
        </p:txBody>
      </p:sp>
      <p:sp>
        <p:nvSpPr>
          <p:cNvPr id="4" name="University name">
            <a:extLst>
              <a:ext uri="{FF2B5EF4-FFF2-40B4-BE49-F238E27FC236}">
                <a16:creationId xmlns:a16="http://schemas.microsoft.com/office/drawing/2014/main" id="{86DE04A2-939A-456D-B0E1-0BD64EC5EF56}"/>
              </a:ext>
            </a:extLst>
          </p:cNvPr>
          <p:cNvSpPr>
            <a:spLocks noGrp="1"/>
          </p:cNvSpPr>
          <p:nvPr/>
        </p:nvSpPr>
        <p:spPr>
          <a:xfrm>
            <a:off x="7715250" y="161925"/>
            <a:ext cx="4019550" cy="30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algn="r">
              <a:defRPr sz="13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WEST VIRGINIA UNIVERSITY</a:t>
            </a:r>
          </a:p>
        </p:txBody>
      </p:sp>
      <p:sp>
        <p:nvSpPr>
          <p:cNvPr id="5" name="Website">
            <a:extLst>
              <a:ext uri="{FF2B5EF4-FFF2-40B4-BE49-F238E27FC236}">
                <a16:creationId xmlns:a16="http://schemas.microsoft.com/office/drawing/2014/main" id="{1895C86C-2B15-4605-AD65-E205FDC66179}"/>
              </a:ext>
            </a:extLst>
          </p:cNvPr>
          <p:cNvSpPr>
            <a:spLocks noGrp="1"/>
          </p:cNvSpPr>
          <p:nvPr/>
        </p:nvSpPr>
        <p:spPr>
          <a:xfrm>
            <a:off x="457200" y="6372225"/>
            <a:ext cx="409575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algn="l">
              <a:defRPr sz="1200" b="0">
                <a:solidFill>
                  <a:srgbClr val="454545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454545"/>
                </a:solidFill>
                <a:latin typeface="Arial"/>
                <a:ea typeface="Arial"/>
                <a:cs typeface="Arial"/>
              </a:rPr>
              <a:t>wvurail.org/dspira</a:t>
            </a:r>
          </a:p>
        </p:txBody>
      </p:sp>
      <p:sp>
        <p:nvSpPr>
          <p:cNvPr id="6" name="Automatic slide number">
            <a:extLst>
              <a:ext uri="{FF2B5EF4-FFF2-40B4-BE49-F238E27FC236}">
                <a16:creationId xmlns:a16="http://schemas.microsoft.com/office/drawing/2014/main" id="{4AD0E30E-B026-44BD-ABE4-8BF1D7897EFE}"/>
              </a:ext>
            </a:extLst>
          </p:cNvPr>
          <p:cNvSpPr>
            <a:spLocks noGrp="1"/>
          </p:cNvSpPr>
          <p:nvPr/>
        </p:nvSpPr>
        <p:spPr>
          <a:xfrm>
            <a:off x="10953750" y="6372225"/>
            <a:ext cx="78105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algn="r">
              <a:defRPr sz="1200" b="0">
                <a:solidFill>
                  <a:srgbClr val="454545"/>
                </a:solidFill>
                <a:latin typeface="Arial"/>
                <a:ea typeface="Arial"/>
                <a:cs typeface="Arial"/>
              </a:defRPr>
            </a:pPr>
            <a:fld id="{018D423B-F0A3-4876-8334-4B6CD5BE88A3}" type="slidenum">
              <a:rPr sz="1200" b="0">
                <a:solidFill>
                  <a:srgbClr val="454545"/>
                </a:solidFill>
                <a:latin typeface="Arial"/>
                <a:ea typeface="Arial"/>
                <a:cs typeface="Arial"/>
              </a:rPr>
              <a:t>‹#›</a:t>
            </a:fld>
            <a:endParaRPr sz="1200" b="0">
              <a:solidFill>
                <a:srgbClr val="454545"/>
              </a:solidFill>
              <a:latin typeface="Arial"/>
              <a:ea typeface="Arial"/>
              <a:cs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b0300f01560049cd"/><Relationship Type="http://schemas.openxmlformats.org/officeDocument/2006/relationships/image" Target="/ppt/media/image.png" Id="Rb9ee8d3aa9324e3f"/><Relationship Type="http://schemas.openxmlformats.org/officeDocument/2006/relationships/notesSlide" Target="/ppt/notesSlides/notesSlide1.xml" Id="R1a0b5a2183164778"/></Relationships>
</file>

<file path=ppt/slides/_rels/slide2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ea22cf938ce949f1"/><Relationship Type="http://schemas.openxmlformats.org/officeDocument/2006/relationships/image" Target="/ppt/media/image2.png" Id="R9eb23c624b2b4edb"/><Relationship Type="http://schemas.openxmlformats.org/officeDocument/2006/relationships/notesSlide" Target="/ppt/notesSlides/notesSlide2.xml" Id="R68f6f19c2ea74ba3"/></Relationships>
</file>

<file path=ppt/slides/_rels/slide3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95862ebd739e44a5"/><Relationship Type="http://schemas.openxmlformats.org/officeDocument/2006/relationships/image" Target="/ppt/media/image3.png" Id="Rb174997289874b79"/><Relationship Type="http://schemas.openxmlformats.org/officeDocument/2006/relationships/notesSlide" Target="/ppt/notesSlides/notesSlide3.xml" Id="R86e2b1ded9ce41c2"/></Relationships>
</file>

<file path=ppt/slides/_rels/slide4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1634d7db1c304e8e"/><Relationship Type="http://schemas.openxmlformats.org/officeDocument/2006/relationships/image" Target="/ppt/media/image4.png" Id="Ra70e3f070ba74315"/><Relationship Type="http://schemas.openxmlformats.org/officeDocument/2006/relationships/notesSlide" Target="/ppt/notesSlides/notesSlide4.xml" Id="Red33f3fdae6f453c"/></Relationships>
</file>

<file path=ppt/slides/_rels/slide5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5e44c05b9bd84e83"/><Relationship Type="http://schemas.openxmlformats.org/officeDocument/2006/relationships/image" Target="/ppt/media/image5.png" Id="R87f8191638a24aa1"/><Relationship Type="http://schemas.openxmlformats.org/officeDocument/2006/relationships/notesSlide" Target="/ppt/notesSlides/notesSlide5.xml" Id="Rc58c41dd45354a39"/></Relationships>
</file>

<file path=ppt/slides/_rels/slide6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0469fdc70d804d57"/><Relationship Type="http://schemas.openxmlformats.org/officeDocument/2006/relationships/image" Target="/ppt/media/image6.png" Id="Re3ff8aac94064269"/><Relationship Type="http://schemas.openxmlformats.org/officeDocument/2006/relationships/notesSlide" Target="/ppt/notesSlides/notesSlide6.xml" Id="R6275b37f63bd449f"/></Relationships>
</file>

<file path=ppt/slides/_rels/slide7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74f0a7920c654692"/><Relationship Type="http://schemas.openxmlformats.org/officeDocument/2006/relationships/image" Target="/ppt/media/image7.png" Id="R050b7537e7034d9c"/><Relationship Type="http://schemas.openxmlformats.org/officeDocument/2006/relationships/notesSlide" Target="/ppt/notesSlides/notesSlide7.xml" Id="Re345f3e6853f4067"/></Relationships>
</file>

<file path=ppt/slides/_rels/slide8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f39e6af9a0204c4d"/><Relationship Type="http://schemas.openxmlformats.org/officeDocument/2006/relationships/image" Target="/ppt/media/image8.png" Id="R18e53f145afa4ac3"/><Relationship Type="http://schemas.openxmlformats.org/officeDocument/2006/relationships/notesSlide" Target="/ppt/notesSlides/notesSlide8.xml" Id="Ree6093670e50407b"/></Relationships>
</file>

<file path=ppt/slides/_rels/slide9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f9f66fe94b9a441c"/><Relationship Type="http://schemas.openxmlformats.org/officeDocument/2006/relationships/image" Target="/ppt/media/image9.png" Id="R97170f2dd0184d95"/><Relationship Type="http://schemas.openxmlformats.org/officeDocument/2006/relationships/notesSlide" Target="/ppt/notesSlides/notesSlide9.xml" Id="Rbb5dff1ca8034d2c"/></Relationships>
</file>

<file path=ppt/slides/_rels/slide10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483bef9dcc3f4348"/><Relationship Type="http://schemas.openxmlformats.org/officeDocument/2006/relationships/image" Target="/ppt/media/image10.png" Id="R72e3aa6c109f43f0"/><Relationship Type="http://schemas.openxmlformats.org/officeDocument/2006/relationships/notesSlide" Target="/ppt/notesSlides/notesSlide10.xml" Id="Ra19f8235648b4ceb"/></Relationships>
</file>

<file path=ppt/slides/_rels/slide11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40a4943435124254"/><Relationship Type="http://schemas.openxmlformats.org/officeDocument/2006/relationships/image" Target="/ppt/media/image11.png" Id="R4bc1127ab7ca4136"/><Relationship Type="http://schemas.openxmlformats.org/officeDocument/2006/relationships/notesSlide" Target="/ppt/notesSlides/notesSlide11.xml" Id="Rb63ff900a6474898"/></Relationships>
</file>

<file path=ppt/slides/_rels/slide12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6e96005b30824df8"/><Relationship Type="http://schemas.openxmlformats.org/officeDocument/2006/relationships/image" Target="/ppt/media/image12.png" Id="Rc51f0347980a404f"/><Relationship Type="http://schemas.openxmlformats.org/officeDocument/2006/relationships/notesSlide" Target="/ppt/notesSlides/notesSlide12.xml" Id="Rde76b107f4e146cb"/></Relationships>
</file>

<file path=ppt/slides/_rels/slide13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bb133df19ef1417e"/><Relationship Type="http://schemas.openxmlformats.org/officeDocument/2006/relationships/image" Target="/ppt/media/image13.png" Id="R81b5242be4ce4a79"/><Relationship Type="http://schemas.openxmlformats.org/officeDocument/2006/relationships/notesSlide" Target="/ppt/notesSlides/notesSlide13.xml" Id="Rebbb9a2f660048b3"/></Relationships>
</file>

<file path=ppt/slides/_rels/slide14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44815afd64b74d17"/><Relationship Type="http://schemas.openxmlformats.org/officeDocument/2006/relationships/image" Target="/ppt/media/image14.png" Id="R57b0d0f1dfcc4937"/><Relationship Type="http://schemas.openxmlformats.org/officeDocument/2006/relationships/notesSlide" Target="/ppt/notesSlides/notesSlide14.xml" Id="Rac43dc5e4bb6498b"/></Relationships>
</file>

<file path=ppt/slides/_rels/slide15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6345d3fad7d543e7"/><Relationship Type="http://schemas.openxmlformats.org/officeDocument/2006/relationships/image" Target="/ppt/media/image15.png" Id="R41581e8b15584bc8"/><Relationship Type="http://schemas.openxmlformats.org/officeDocument/2006/relationships/notesSlide" Target="/ppt/notesSlides/notesSlide15.xml" Id="Rcadf8d3c85404e2b"/></Relationships>
</file>

<file path=ppt/slides/_rels/slide16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9bbd4c38b94943e3"/><Relationship Type="http://schemas.openxmlformats.org/officeDocument/2006/relationships/image" Target="/ppt/media/image16.png" Id="R1361d5a850d7491d"/><Relationship Type="http://schemas.openxmlformats.org/officeDocument/2006/relationships/notesSlide" Target="/ppt/notesSlides/notesSlide16.xml" Id="Rd413c5846faa4c75"/></Relationships>
</file>

<file path=ppt/slides/_rels/slide17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109fb6b4a9e84706"/><Relationship Type="http://schemas.openxmlformats.org/officeDocument/2006/relationships/image" Target="/ppt/media/image17.png" Id="Rcdf70094a2cd4734"/><Relationship Type="http://schemas.openxmlformats.org/officeDocument/2006/relationships/notesSlide" Target="/ppt/notesSlides/notesSlide17.xml" Id="R5af8c272730e421e"/></Relationships>
</file>

<file path=ppt/slides/_rels/slide18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31027eb1c7b74d23"/><Relationship Type="http://schemas.openxmlformats.org/officeDocument/2006/relationships/image" Target="/ppt/media/image18.png" Id="Rf199015a93df4f4a"/><Relationship Type="http://schemas.openxmlformats.org/officeDocument/2006/relationships/notesSlide" Target="/ppt/notesSlides/notesSlide18.xml" Id="R602f9b925c414098"/></Relationships>
</file>

<file path=ppt/slides/_rels/slide19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165c120896cd4ae4"/><Relationship Type="http://schemas.openxmlformats.org/officeDocument/2006/relationships/image" Target="/ppt/media/image19.png" Id="Raeb18c2f30ea4417"/><Relationship Type="http://schemas.openxmlformats.org/officeDocument/2006/relationships/notesSlide" Target="/ppt/notesSlides/notesSlide19.xml" Id="R67e6792fe3ce44dc"/></Relationships>
</file>

<file path=ppt/slides/_rels/slide20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b9fe17eb1a3e470d"/><Relationship Type="http://schemas.openxmlformats.org/officeDocument/2006/relationships/image" Target="/ppt/media/image20.png" Id="R714ee5ca60894e9f"/><Relationship Type="http://schemas.openxmlformats.org/officeDocument/2006/relationships/notesSlide" Target="/ppt/notesSlides/notesSlide20.xml" Id="Rc169dc486fc94e24"/></Relationships>
</file>

<file path=ppt/slides/_rels/slide21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8a22443a6e544b00"/><Relationship Type="http://schemas.openxmlformats.org/officeDocument/2006/relationships/image" Target="/ppt/media/image21.png" Id="Raabdb41b841742a1"/><Relationship Type="http://schemas.openxmlformats.org/officeDocument/2006/relationships/notesSlide" Target="/ppt/notesSlides/notesSlide21.xml" Id="Rd7c7396f1e64421c"/></Relationships>
</file>

<file path=ppt/slides/_rels/slide22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890a7e0a50a445a4"/><Relationship Type="http://schemas.openxmlformats.org/officeDocument/2006/relationships/image" Target="/ppt/media/image22.png" Id="R3519001428494901"/><Relationship Type="http://schemas.openxmlformats.org/officeDocument/2006/relationships/notesSlide" Target="/ppt/notesSlides/notesSlide22.xml" Id="Rdc1c7339a44e4505"/></Relationships>
</file>

<file path=ppt/slides/_rels/slide23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e68e3ad69be345ef"/><Relationship Type="http://schemas.openxmlformats.org/officeDocument/2006/relationships/image" Target="/ppt/media/image23.png" Id="R7067a5c98e8748aa"/><Relationship Type="http://schemas.openxmlformats.org/officeDocument/2006/relationships/notesSlide" Target="/ppt/notesSlides/notesSlide23.xml" Id="Rec1ba7f7b2eb4819"/></Relationships>
</file>

<file path=ppt/slides/_rels/slide24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f2409bf60ca54a7a"/><Relationship Type="http://schemas.openxmlformats.org/officeDocument/2006/relationships/image" Target="/ppt/media/image24.png" Id="Ra5568750d9754318"/><Relationship Type="http://schemas.openxmlformats.org/officeDocument/2006/relationships/notesSlide" Target="/ppt/notesSlides/notesSlide24.xml" Id="Rb73a6113595b4240"/></Relationships>
</file>

<file path=ppt/slides/_rels/slide25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d46df33afcae4667"/><Relationship Type="http://schemas.openxmlformats.org/officeDocument/2006/relationships/image" Target="/ppt/media/image25.png" Id="R808704051f6c4e3e"/><Relationship Type="http://schemas.openxmlformats.org/officeDocument/2006/relationships/notesSlide" Target="/ppt/notesSlides/notesSlide25.xml" Id="R419a2ab3085442a7"/></Relationships>
</file>

<file path=ppt/slides/_rels/slide26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0ce4ee4c27614482"/><Relationship Type="http://schemas.openxmlformats.org/officeDocument/2006/relationships/image" Target="/ppt/media/image26.png" Id="R4e1a23c4b60a4285"/><Relationship Type="http://schemas.openxmlformats.org/officeDocument/2006/relationships/notesSlide" Target="/ppt/notesSlides/notesSlide26.xml" Id="R121863a1083643cf"/></Relationships>
</file>

<file path=ppt/slides/_rels/slide27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120b0a0733864f36"/><Relationship Type="http://schemas.openxmlformats.org/officeDocument/2006/relationships/image" Target="/ppt/media/image27.png" Id="R4fb69ee5e68b4cff"/><Relationship Type="http://schemas.openxmlformats.org/officeDocument/2006/relationships/notesSlide" Target="/ppt/notesSlides/notesSlide27.xml" Id="Re5dcc1a2d9e442bb"/></Relationships>
</file>

<file path=ppt/slides/_rels/slide28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2fcd62dc5c154091"/><Relationship Type="http://schemas.openxmlformats.org/officeDocument/2006/relationships/image" Target="/ppt/media/image28.png" Id="R76bbf806ca8a4a40"/><Relationship Type="http://schemas.openxmlformats.org/officeDocument/2006/relationships/notesSlide" Target="/ppt/notesSlides/notesSlide28.xml" Id="R0c5f9745c6504d9e"/></Relationships>
</file>

<file path=ppt/slides/_rels/slide29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4832315f6be14c22"/><Relationship Type="http://schemas.openxmlformats.org/officeDocument/2006/relationships/image" Target="/ppt/media/image29.png" Id="R37f5ba5e62c74e69"/><Relationship Type="http://schemas.openxmlformats.org/officeDocument/2006/relationships/notesSlide" Target="/ppt/notesSlides/notesSlide29.xml" Id="Re0cb1e7438384d2a"/></Relationships>
</file>

<file path=ppt/slides/_rels/slide30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8dc762f1c03c4ed1"/><Relationship Type="http://schemas.openxmlformats.org/officeDocument/2006/relationships/image" Target="/ppt/media/image30.png" Id="Rf2168436d1584d92"/><Relationship Type="http://schemas.openxmlformats.org/officeDocument/2006/relationships/notesSlide" Target="/ppt/notesSlides/notesSlide30.xml" Id="Radb6ee5832d54579"/></Relationships>
</file>

<file path=ppt/slides/_rels/slide31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51e97e75841e45a6"/><Relationship Type="http://schemas.openxmlformats.org/officeDocument/2006/relationships/image" Target="/ppt/media/image31.png" Id="R017c667931394eac"/><Relationship Type="http://schemas.openxmlformats.org/officeDocument/2006/relationships/notesSlide" Target="/ppt/notesSlides/notesSlide31.xml" Id="R1755006ddb9a4af3"/></Relationships>
</file>

<file path=ppt/slides/_rels/slide32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3ef2dec602d3420c"/><Relationship Type="http://schemas.openxmlformats.org/officeDocument/2006/relationships/image" Target="/ppt/media/image32.png" Id="R7c9f9d6e674e4060"/><Relationship Type="http://schemas.openxmlformats.org/officeDocument/2006/relationships/notesSlide" Target="/ppt/notesSlides/notesSlide32.xml" Id="R52480c5ac4b7465a"/></Relationships>
</file>

<file path=ppt/slides/_rels/slide33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631687ac47c0434b"/><Relationship Type="http://schemas.openxmlformats.org/officeDocument/2006/relationships/image" Target="/ppt/media/image33.png" Id="R3f1b7d6cf2fd4607"/><Relationship Type="http://schemas.openxmlformats.org/officeDocument/2006/relationships/notesSlide" Target="/ppt/notesSlides/notesSlide33.xml" Id="Rf08773dabb8a483a"/></Relationships>
</file>

<file path=ppt/slides/_rels/slide34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fcb85f37ae69439b"/><Relationship Type="http://schemas.openxmlformats.org/officeDocument/2006/relationships/image" Target="/ppt/media/image34.png" Id="R856aec216523493e"/><Relationship Type="http://schemas.openxmlformats.org/officeDocument/2006/relationships/notesSlide" Target="/ppt/notesSlides/notesSlide34.xml" Id="R2941faab131f4300"/></Relationships>
</file>

<file path=ppt/slides/_rels/slide35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f3b9b863005a4c0b"/><Relationship Type="http://schemas.openxmlformats.org/officeDocument/2006/relationships/image" Target="/ppt/media/image35.png" Id="R7560fcbc3a654cf8"/><Relationship Type="http://schemas.openxmlformats.org/officeDocument/2006/relationships/notesSlide" Target="/ppt/notesSlides/notesSlide35.xml" Id="Re687f9f1ec294920"/></Relationships>
</file>

<file path=ppt/slides/_rels/slide36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deb6b4d7cd00460c"/><Relationship Type="http://schemas.openxmlformats.org/officeDocument/2006/relationships/image" Target="/ppt/media/image36.png" Id="Rf4757e5bf9d949ad"/><Relationship Type="http://schemas.openxmlformats.org/officeDocument/2006/relationships/notesSlide" Target="/ppt/notesSlides/notesSlide36.xml" Id="R49b1625873ab48fd"/></Relationships>
</file>

<file path=ppt/slides/_rels/slide37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9a72527937f24c90"/><Relationship Type="http://schemas.openxmlformats.org/officeDocument/2006/relationships/image" Target="/ppt/media/image37.png" Id="Rb8529825623344fe"/><Relationship Type="http://schemas.openxmlformats.org/officeDocument/2006/relationships/notesSlide" Target="/ppt/notesSlides/notesSlide37.xml" Id="R4609fcd7fa664753"/></Relationships>
</file>

<file path=ppt/slides/_rels/slide38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4bca346338364b5b"/><Relationship Type="http://schemas.openxmlformats.org/officeDocument/2006/relationships/image" Target="/ppt/media/image38.png" Id="R805e9a77847d476f"/><Relationship Type="http://schemas.openxmlformats.org/officeDocument/2006/relationships/notesSlide" Target="/ppt/notesSlides/notesSlide38.xml" Id="R85be230836f046d8"/></Relationships>
</file>

<file path=ppt/slides/_rels/slide39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34e4d14800c14c7f"/><Relationship Type="http://schemas.openxmlformats.org/officeDocument/2006/relationships/image" Target="/ppt/media/image39.png" Id="R068464c5f1c842aa"/><Relationship Type="http://schemas.openxmlformats.org/officeDocument/2006/relationships/notesSlide" Target="/ppt/notesSlides/notesSlide39.xml" Id="R08bf92f25dca45c4"/></Relationships>
</file>

<file path=ppt/slides/_rels/slide40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a4f849bd80b0488e"/><Relationship Type="http://schemas.openxmlformats.org/officeDocument/2006/relationships/image" Target="/ppt/media/image40.png" Id="Rdd762d920a644172"/><Relationship Type="http://schemas.openxmlformats.org/officeDocument/2006/relationships/notesSlide" Target="/ppt/notesSlides/notesSlide40.xml" Id="R590896ef674d42f6"/></Relationships>
</file>

<file path=ppt/slides/_rels/slide41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1c2a50e8fbb14bd9"/><Relationship Type="http://schemas.openxmlformats.org/officeDocument/2006/relationships/image" Target="/ppt/media/image41.png" Id="R28966b8d91864684"/><Relationship Type="http://schemas.openxmlformats.org/officeDocument/2006/relationships/notesSlide" Target="/ppt/notesSlides/notesSlide41.xml" Id="R70cedb4b89d74f39"/></Relationships>
</file>

<file path=ppt/slides/_rels/slide42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da0f0fae9eaa4141"/><Relationship Type="http://schemas.openxmlformats.org/officeDocument/2006/relationships/image" Target="/ppt/media/image42.png" Id="Rfc9b5968d5994e17"/><Relationship Type="http://schemas.openxmlformats.org/officeDocument/2006/relationships/notesSlide" Target="/ppt/notesSlides/notesSlide42.xml" Id="Ra5f05e6f67854912"/></Relationships>
</file>

<file path=ppt/slides/_rels/slide43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ee1ef3701c9c4adb"/><Relationship Type="http://schemas.openxmlformats.org/officeDocument/2006/relationships/image" Target="/ppt/media/image43.png" Id="R6b68ce59e1194180"/><Relationship Type="http://schemas.openxmlformats.org/officeDocument/2006/relationships/notesSlide" Target="/ppt/notesSlides/notesSlide43.xml" Id="Re2abf9d9f7204f8a"/></Relationships>
</file>

<file path=ppt/slides/_rels/slide44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3da856c87040492d"/><Relationship Type="http://schemas.openxmlformats.org/officeDocument/2006/relationships/image" Target="/ppt/media/image44.png" Id="Rcb81239207b8447c"/><Relationship Type="http://schemas.openxmlformats.org/officeDocument/2006/relationships/notesSlide" Target="/ppt/notesSlides/notesSlide44.xml" Id="Rbb734c9bfbc44cb6"/></Relationships>
</file>

<file path=ppt/slides/_rels/slide45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6f36f140ffbe4661"/><Relationship Type="http://schemas.openxmlformats.org/officeDocument/2006/relationships/image" Target="/ppt/media/image45.png" Id="R95b6b68e243c417c"/><Relationship Type="http://schemas.openxmlformats.org/officeDocument/2006/relationships/notesSlide" Target="/ppt/notesSlides/notesSlide45.xml" Id="R0eccb8f15c8c42ab"/></Relationships>
</file>

<file path=ppt/slides/_rels/slide46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6c1fe054ca374d9a"/><Relationship Type="http://schemas.openxmlformats.org/officeDocument/2006/relationships/image" Target="/ppt/media/image46.png" Id="R74cd49968d534385"/><Relationship Type="http://schemas.openxmlformats.org/officeDocument/2006/relationships/notesSlide" Target="/ppt/notesSlides/notesSlide46.xml" Id="Rf1c6d4390f2242a9"/></Relationships>
</file>

<file path=ppt/slides/_rels/slide47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922cb81c2fda4db3"/><Relationship Type="http://schemas.openxmlformats.org/officeDocument/2006/relationships/image" Target="/ppt/media/image47.png" Id="R7d080c9b7ffe4d61"/><Relationship Type="http://schemas.openxmlformats.org/officeDocument/2006/relationships/notesSlide" Target="/ppt/notesSlides/notesSlide47.xml" Id="R7c975b24d6924ccb"/></Relationships>
</file>

<file path=ppt/slides/_rels/slide48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2cf3c2b582f74103"/><Relationship Type="http://schemas.openxmlformats.org/officeDocument/2006/relationships/image" Target="/ppt/media/image48.png" Id="R3c0f75b6b1f14b1d"/><Relationship Type="http://schemas.openxmlformats.org/officeDocument/2006/relationships/notesSlide" Target="/ppt/notesSlides/notesSlide48.xml" Id="R4f2f3e225b374276"/></Relationships>
</file>

<file path=ppt/slides/_rels/slide49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8350520c880d40dc"/><Relationship Type="http://schemas.openxmlformats.org/officeDocument/2006/relationships/image" Target="/ppt/media/image49.png" Id="R8a612e22bd51406c"/><Relationship Type="http://schemas.openxmlformats.org/officeDocument/2006/relationships/notesSlide" Target="/ppt/notesSlides/notesSlide49.xml" Id="Rdf887ae151a74694"/></Relationships>
</file>

<file path=ppt/slides/_rels/slide50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62ad18daa2474a36"/><Relationship Type="http://schemas.openxmlformats.org/officeDocument/2006/relationships/image" Target="/ppt/media/image50.png" Id="Ra5a83b3f58394f31"/><Relationship Type="http://schemas.openxmlformats.org/officeDocument/2006/relationships/notesSlide" Target="/ppt/notesSlides/notesSlide50.xml" Id="Rc4d813d0e59f451e"/></Relationships>
</file>

<file path=ppt/slides/_rels/slide51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33f9ea1154ab4191"/><Relationship Type="http://schemas.openxmlformats.org/officeDocument/2006/relationships/image" Target="/ppt/media/image51.png" Id="R9b3d92a8506046b4"/><Relationship Type="http://schemas.openxmlformats.org/officeDocument/2006/relationships/notesSlide" Target="/ppt/notesSlides/notesSlide51.xml" Id="R1ba2851be03f4230"/></Relationships>
</file>

<file path=ppt/slides/_rels/slide52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155bf1f1ad7246ff"/><Relationship Type="http://schemas.openxmlformats.org/officeDocument/2006/relationships/image" Target="/ppt/media/image52.png" Id="R9617f3ab162446d1"/><Relationship Type="http://schemas.openxmlformats.org/officeDocument/2006/relationships/notesSlide" Target="/ppt/notesSlides/notesSlide52.xml" Id="Rdddbc322ceeb4627"/></Relationships>
</file>

<file path=ppt/slides/_rels/slide53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cb70a80bf019468e"/><Relationship Type="http://schemas.openxmlformats.org/officeDocument/2006/relationships/image" Target="/ppt/media/image53.png" Id="R4fda217c27cd49af"/><Relationship Type="http://schemas.openxmlformats.org/officeDocument/2006/relationships/notesSlide" Target="/ppt/notesSlides/notesSlide53.xml" Id="R348d49e2edef4948"/></Relationships>
</file>

<file path=ppt/slides/slide1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5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Stars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C0C8513-C2E3-4273-9D3F-B0EC705BE3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03827" y="2095500"/>
            <a:ext cx="1985101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D.J. Pisano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66680A3-F3DF-4806-8314-611FAC125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62073" y="2623571"/>
            <a:ext cx="5667853" cy="45782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5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25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Associate Professor of Physics &amp; Astronomy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AE38D49-8088-4DAA-9E02-449E3326B4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06676" y="3033038"/>
            <a:ext cx="1579182" cy="46018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6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26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July 9, 2017</a:t>
            </a:r>
          </a:p>
        </p:txBody>
      </p:sp>
    </p:spTree>
    <p:extLst>
      <p:ext uri="{BB962C8B-B14F-4D97-AF65-F5344CB8AC3E}">
        <p14:creationId xmlns:p14="http://schemas.microsoft.com/office/powerpoint/2010/main" val="102781590"/>
      </p:ext>
    </p:extLst>
  </p:cSld>
</p:sld>
</file>

<file path=ppt/slides/slide2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4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For thousands of nearby stars we can find: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F8E4883-604F-4510-8B60-0267D9E19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16902" y="2095500"/>
            <a:ext cx="160126" cy="6095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73008CA-A37D-4005-BD4B-AC7E3DFE3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73610" y="2095500"/>
            <a:ext cx="3178328" cy="6095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 total luminosity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47BF552-5FB4-4333-9C8B-80B62128EF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16902" y="2643151"/>
            <a:ext cx="160126" cy="6095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BCDDEA7-AE59-4F59-BBD5-E6276C22E5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73610" y="2643151"/>
            <a:ext cx="5760548" cy="6095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 temperature (color or spectral 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62D6335-48ED-47BC-96CF-DB7C5BE256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73610" y="3101519"/>
            <a:ext cx="978835" cy="6095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type) 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CDC871B-47BD-4662-B4F3-E532D86BD9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16902" y="3649148"/>
            <a:ext cx="160126" cy="6095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41D4364-0F97-41C4-A5B9-4A7B55CFDC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73610" y="3649148"/>
            <a:ext cx="2733813" cy="6095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 size (radius)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33FA655-E222-46C6-B41A-9BE7EB15C3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16902" y="4196799"/>
            <a:ext cx="160126" cy="6095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8F725E4-17F4-40FE-AD7C-3907DC649C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73610" y="4196799"/>
            <a:ext cx="1570692" cy="6095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 mass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52E286C-6E4C-42A6-A65A-02FA482CD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78400" y="4841506"/>
            <a:ext cx="5796698" cy="45973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62" b="1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262" b="1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CAN WE FIND ANY RHYME, REASON, OR 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F153D8A-58F4-4D42-A20C-DC05AFFA5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36924" y="5265609"/>
            <a:ext cx="2402709" cy="43745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53" b="1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53" b="1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RELATIONSHIPS?</a:t>
            </a:r>
          </a:p>
        </p:txBody>
      </p:sp>
    </p:spTree>
    <p:extLst>
      <p:ext uri="{BB962C8B-B14F-4D97-AF65-F5344CB8AC3E}">
        <p14:creationId xmlns:p14="http://schemas.microsoft.com/office/powerpoint/2010/main" val="908520304"/>
      </p:ext>
    </p:extLst>
  </p:cSld>
</p:sld>
</file>

<file path=ppt/slides/slide3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0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The H-R Diagram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56372EC-BA11-4915-BF3B-CBA90EB204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78209" y="2095500"/>
            <a:ext cx="163182" cy="6096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192996B-1859-4B06-8F0C-E8B2EFD221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63983" y="2095500"/>
            <a:ext cx="4856413" cy="6096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done independently by Enjar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5057383-E87C-49EF-8901-7FA72F77CC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63983" y="2552740"/>
            <a:ext cx="6549808" cy="6096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Hertzsprung and Henry Norris Russell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CFA99BE-2CD7-45C4-9A1B-3B94A7077B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63983" y="3009979"/>
            <a:ext cx="2273951" cy="6096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around 1910.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F3657A9-82B6-4B49-9CA7-C5EB3102D3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78209" y="3556711"/>
            <a:ext cx="163182" cy="6096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2BEB6A1-3EC0-4474-866B-50EFEF3494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63983" y="3556711"/>
            <a:ext cx="5449243" cy="6096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graph of luminosity (or absolute 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46FF9FA-CFBB-4A26-9F35-8B56A49ED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63983" y="4013950"/>
            <a:ext cx="6105465" cy="6096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magnitude)  versus temperature (or 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EB3A974-C703-4FD4-9042-96FDE1A348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63983" y="4471190"/>
            <a:ext cx="2464126" cy="6096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spectral class)</a:t>
            </a:r>
          </a:p>
        </p:txBody>
      </p:sp>
    </p:spTree>
    <p:extLst>
      <p:ext uri="{BB962C8B-B14F-4D97-AF65-F5344CB8AC3E}">
        <p14:creationId xmlns:p14="http://schemas.microsoft.com/office/powerpoint/2010/main" val="1667188133"/>
      </p:ext>
    </p:extLst>
  </p:cSld>
</p:sld>
</file>

<file path=ppt/slides/slide4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4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The H-R Diagram</a:t>
            </a:r>
          </a:p>
        </p:txBody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70e3f070ba74315"/>
          <ns0:srcRect xmlns:ns0="http://schemas.openxmlformats.org/drawingml/2006/main" l="46320" r="1299" t="22035" b="2614"/>
          <a:stretch xmlns:a="http://schemas.openxmlformats.org/drawingml/2006/main"/>
        </p:blipFill>
        <p:spPr>
          <a:xfrm xmlns:a="http://schemas.openxmlformats.org/drawingml/2006/main">
            <a:off x="5628564" y="2095500"/>
            <a:ext cx="3656089" cy="406400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BB868F9-51CD-4B8A-A234-5D8182C536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07346" y="2285708"/>
            <a:ext cx="1944376" cy="42301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8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8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 Hertzprung-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FE427D1-8A08-4466-9FAE-EA5DEF3B5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07346" y="2600119"/>
            <a:ext cx="2705144" cy="42287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8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8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Russell (H-R) diagram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AE437B0-1D70-4089-B359-3A487FE14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07346" y="2917407"/>
            <a:ext cx="2705932" cy="42284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8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8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shows the relationship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52AEDB9-EB38-4F5D-8A29-F335B9A9D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07346" y="3231742"/>
            <a:ext cx="2338446" cy="4228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8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8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between luminosity 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27F2F08-C8E5-4DE0-ACEC-4C6313C653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07346" y="3545948"/>
            <a:ext cx="2032606" cy="42301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8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8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and temperature 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74BF973-98E9-4C24-9B8B-3F56897F9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07346" y="3863212"/>
            <a:ext cx="2487419" cy="42301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8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8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(absolute magnitude 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1D258DA-1D63-4311-8879-84F86DF55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07346" y="4177904"/>
            <a:ext cx="2673421" cy="4224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7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7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and spectral class) for 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0F5FE48-8A90-4DB6-9203-9135EA212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07346" y="4491867"/>
            <a:ext cx="670090" cy="42301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8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8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stars.</a:t>
            </a:r>
          </a:p>
        </p:txBody>
      </p:sp>
    </p:spTree>
    <p:extLst>
      <p:ext uri="{BB962C8B-B14F-4D97-AF65-F5344CB8AC3E}">
        <p14:creationId xmlns:p14="http://schemas.microsoft.com/office/powerpoint/2010/main" val="1991709510"/>
      </p:ext>
    </p:extLst>
  </p:cSld>
</p:sld>
</file>

<file path=ppt/slides/slide5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4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The H-R Diagram</a:t>
            </a:r>
          </a:p>
        </p:txBody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7f8191638a24aa1"/>
          <ns0:srcRect xmlns:ns0="http://schemas.openxmlformats.org/drawingml/2006/main" l="46320" r="1299" t="22035" b="2614"/>
          <a:stretch xmlns:a="http://schemas.openxmlformats.org/drawingml/2006/main"/>
        </p:blipFill>
        <p:spPr>
          <a:xfrm xmlns:a="http://schemas.openxmlformats.org/drawingml/2006/main">
            <a:off x="5628564" y="2095500"/>
            <a:ext cx="3656089" cy="406400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675DD9F-4B00-443A-B5A9-117659E113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07346" y="2285708"/>
            <a:ext cx="2119825" cy="42301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8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8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 H-R diagram 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26206FB-3D8F-4A3E-8C07-E1F41E5BF6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07346" y="2600304"/>
            <a:ext cx="2513227" cy="42257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8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8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shows that there is a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4BD352C-B4A8-4F8C-B664-470A2DBB8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07346" y="2917345"/>
            <a:ext cx="2368800" cy="42294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8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8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definite relationship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E44F5BC-5F5C-43CA-B188-ACEA581640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07346" y="3231624"/>
            <a:ext cx="1534128" cy="42301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8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8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between the 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DAB7B3A-F9D9-4768-8DE1-0B949BAA22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07346" y="3545972"/>
            <a:ext cx="2427343" cy="4229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8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8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luminosity (absolute 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1F28295-2EF7-40B3-8EA6-5A89AE3098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07346" y="3863379"/>
            <a:ext cx="2440818" cy="4227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8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8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magnitude) of a star 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AA4ED9C-4C74-494F-9D33-70ACCD0C1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07346" y="4177677"/>
            <a:ext cx="2367688" cy="42278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8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8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and its temperature 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4E866AD-390E-41B6-877A-8592F9AA6A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07346" y="4491867"/>
            <a:ext cx="1796508" cy="42301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8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8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(spectral class)</a:t>
            </a:r>
          </a:p>
        </p:txBody>
      </p:sp>
    </p:spTree>
    <p:extLst>
      <p:ext uri="{BB962C8B-B14F-4D97-AF65-F5344CB8AC3E}">
        <p14:creationId xmlns:p14="http://schemas.microsoft.com/office/powerpoint/2010/main" val="229756720"/>
      </p:ext>
    </p:extLst>
  </p:cSld>
</p:sld>
</file>

<file path=ppt/slides/slide6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5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Main Sequence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EFF2F1A-7779-4352-8A65-739E295D9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15159" y="2095504"/>
            <a:ext cx="160127" cy="6095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315D5FD-5776-4B1D-81DD-7FE354045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1868" y="2095504"/>
            <a:ext cx="3285673" cy="6095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Goes from top left (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56E7F46-B390-44D7-8992-9C1C4F12C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9449" y="2095500"/>
            <a:ext cx="1401747" cy="6095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3366FF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3366FF"/>
                </a:solidFill>
                <a:latin typeface="Arial"/>
                <a:ea typeface="Arial"/>
                <a:cs typeface="Arial"/>
              </a:rPr>
              <a:t>hot and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94771B5-9281-44D4-A3C3-42C9208F33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1868" y="2506234"/>
            <a:ext cx="979022" cy="6095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3366FF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3366FF"/>
                </a:solidFill>
                <a:latin typeface="Arial"/>
                <a:ea typeface="Arial"/>
                <a:cs typeface="Arial"/>
              </a:rPr>
              <a:t>bright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DFF6DF4-66FB-4C75-9BF1-E0DB0616F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3823" y="2506234"/>
            <a:ext cx="2924597" cy="6095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) to bottom right (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B157FB9-20E8-42D0-B85D-ECC472037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22495" y="2506234"/>
            <a:ext cx="1570401" cy="6095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FF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FF0000"/>
                </a:solidFill>
                <a:latin typeface="Arial"/>
                <a:ea typeface="Arial"/>
                <a:cs typeface="Arial"/>
              </a:rPr>
              <a:t>cool and 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D967735-A440-4FC4-AA23-591D2B881F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1868" y="2916967"/>
            <a:ext cx="639997" cy="6095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FF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FF0000"/>
                </a:solidFill>
                <a:latin typeface="Arial"/>
                <a:ea typeface="Arial"/>
                <a:cs typeface="Arial"/>
              </a:rPr>
              <a:t>dim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9FD7550-9E9C-435C-9342-B77B3E17D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85111" y="2916967"/>
            <a:ext cx="259865" cy="6095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).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5AAF289-0832-46B8-B5FF-A7009C87A2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15151" y="3419973"/>
            <a:ext cx="160126" cy="6095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44DA4E1-5D09-4EFE-9063-0ABC0E294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1860" y="3419973"/>
            <a:ext cx="5504989" cy="6095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90% of the stars are in the Main 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780236C-60DC-4E01-8B91-C4CA1FF08A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1859" y="3830707"/>
            <a:ext cx="4912715" cy="6095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Sequence stage of their lives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0F606B0-C318-4F0F-8923-E5A13BEFA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15151" y="4330716"/>
            <a:ext cx="160126" cy="6095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0FB2EB8-AFD9-47A5-B1DB-2043CD223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1860" y="4330716"/>
            <a:ext cx="2987917" cy="6095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Includes our Sun.</a:t>
            </a:r>
          </a:p>
        </p:txBody>
      </p:sp>
    </p:spTree>
    <p:extLst>
      <p:ext uri="{BB962C8B-B14F-4D97-AF65-F5344CB8AC3E}">
        <p14:creationId xmlns:p14="http://schemas.microsoft.com/office/powerpoint/2010/main" val="320766416"/>
      </p:ext>
    </p:extLst>
  </p:cSld>
</p:sld>
</file>

<file path=ppt/slides/slide7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2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Main Sequence</a:t>
            </a:r>
          </a:p>
        </p:txBody>
      </p:sp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50b7537e7034d9c"/>
          <ns0:srcRect xmlns:ns0="http://schemas.openxmlformats.org/drawingml/2006/main" l="44012" r="1299" t="22035" b="2614"/>
          <a:stretch xmlns:a="http://schemas.openxmlformats.org/drawingml/2006/main"/>
        </p:blipFill>
        <p:spPr>
          <a:xfrm xmlns:a="http://schemas.openxmlformats.org/drawingml/2006/main">
            <a:off x="5467415" y="2095500"/>
            <a:ext cx="3817239" cy="406400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F6CE39C-DB45-47A6-8D28-0394FD4437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07346" y="2758302"/>
            <a:ext cx="2456849" cy="4229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8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8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 Main Sequence 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AA6700B-0A17-48F9-AEFE-59EF777445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07346" y="3072626"/>
            <a:ext cx="2353373" cy="42293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8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8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runs from the lower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1964867-AD93-41F7-B3A9-828C3AB623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07346" y="3390038"/>
            <a:ext cx="2367233" cy="4226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8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8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right to upper left of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0746EEE-8966-434E-8B59-92F1F08CFA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07346" y="3704161"/>
            <a:ext cx="2031847" cy="42301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8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8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 H-R diagram.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51F2F8D-5DAE-4A9B-B6B4-C63CE7CAF1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07346" y="4462246"/>
            <a:ext cx="2675593" cy="4226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8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8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Hotter main sequence 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3BC00AA-5305-4D3F-8870-2FAA32346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07346" y="4778052"/>
            <a:ext cx="2221912" cy="4202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6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6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stars are brighter.  </a:t>
            </a:r>
          </a:p>
        </p:txBody>
      </p:sp>
    </p:spTree>
    <p:extLst>
      <p:ext uri="{BB962C8B-B14F-4D97-AF65-F5344CB8AC3E}">
        <p14:creationId xmlns:p14="http://schemas.microsoft.com/office/powerpoint/2010/main" val="692309615"/>
      </p:ext>
    </p:extLst>
  </p:cSld>
</p:sld>
</file>

<file path=ppt/slides/slide8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0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Red Giants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863135E-7778-4086-B4D1-D10C265DD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98571" y="2095500"/>
            <a:ext cx="160126" cy="6095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FF33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FF33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90EBD9F-FA7F-4411-9012-F3E8F786BD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5279" y="2096975"/>
            <a:ext cx="4847123" cy="6070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87" b="0" i="0">
                <a:solidFill>
                  <a:srgbClr val="FF3300"/>
                </a:solidFill>
                <a:latin typeface="Arial"/>
                <a:ea typeface="Arial"/>
                <a:cs typeface="Arial"/>
              </a:defRPr>
            </a:pPr>
            <a:r>
              <a:rPr sz="2987" b="0" i="0">
                <a:solidFill>
                  <a:srgbClr val="FF3300"/>
                </a:solidFill>
                <a:latin typeface="Arial"/>
                <a:ea typeface="Arial"/>
                <a:cs typeface="Arial"/>
              </a:rPr>
              <a:t>Really Big, Not Very Hot but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B710CAC-3E86-4E2B-8224-89353D7FDA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5279" y="2555513"/>
            <a:ext cx="2694150" cy="6068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86" b="0" i="0">
                <a:solidFill>
                  <a:srgbClr val="FF3300"/>
                </a:solidFill>
                <a:latin typeface="Arial"/>
                <a:ea typeface="Arial"/>
                <a:cs typeface="Arial"/>
              </a:defRPr>
            </a:pPr>
            <a:r>
              <a:rPr sz="2986" b="0" i="0">
                <a:solidFill>
                  <a:srgbClr val="FF3300"/>
                </a:solidFill>
                <a:latin typeface="Arial"/>
                <a:ea typeface="Arial"/>
                <a:cs typeface="Arial"/>
              </a:rPr>
              <a:t>VERY BRIGHT!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4C75DEB-6920-4DFC-8DB9-B4EE00A9C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98571" y="3101503"/>
            <a:ext cx="160126" cy="6095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FF33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FF33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B26DA11-D70F-4735-9BA9-8CE7E2DA6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5279" y="3101503"/>
            <a:ext cx="5145481" cy="6095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FF33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FF3300"/>
                </a:solidFill>
                <a:latin typeface="Arial"/>
                <a:ea typeface="Arial"/>
                <a:cs typeface="Arial"/>
              </a:rPr>
              <a:t>Betelgeuse: 3500 K , 100,000 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0F643E9-424E-40BA-8ECD-B11A40B2FD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5279" y="3556873"/>
            <a:ext cx="5738150" cy="6095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FF33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FF3300"/>
                </a:solidFill>
                <a:latin typeface="Arial"/>
                <a:ea typeface="Arial"/>
                <a:cs typeface="Arial"/>
              </a:rPr>
              <a:t>times more luminous than the sun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F0D31B3-F249-45D4-8DD2-15CCC7FFD9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98571" y="4104523"/>
            <a:ext cx="160126" cy="6095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FF33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FF33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074B4B1-FCBF-4AD4-BF52-61BED79FCA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5279" y="4104587"/>
            <a:ext cx="5713756" cy="60944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99" b="0" i="0">
                <a:solidFill>
                  <a:srgbClr val="FF3300"/>
                </a:solidFill>
                <a:latin typeface="Arial"/>
                <a:ea typeface="Arial"/>
                <a:cs typeface="Arial"/>
              </a:defRPr>
            </a:pPr>
            <a:r>
              <a:rPr sz="2999" b="0" i="0">
                <a:solidFill>
                  <a:srgbClr val="FF3300"/>
                </a:solidFill>
                <a:latin typeface="Arial"/>
                <a:ea typeface="Arial"/>
                <a:cs typeface="Arial"/>
              </a:rPr>
              <a:t>radius must be 1000x that of Sun!</a:t>
            </a:r>
          </a:p>
        </p:txBody>
      </p:sp>
    </p:spTree>
    <p:extLst>
      <p:ext uri="{BB962C8B-B14F-4D97-AF65-F5344CB8AC3E}">
        <p14:creationId xmlns:p14="http://schemas.microsoft.com/office/powerpoint/2010/main" val="247145065"/>
      </p:ext>
    </p:extLst>
  </p:cSld>
</p:sld>
</file>

<file path=ppt/slides/slide9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5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Stars</a:t>
            </a:r>
          </a:p>
        </p:txBody>
      </p:sp>
      <p:pic>
        <p:nvPicPr>
          <p:cNvPr id="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7170f2dd0184d95"/>
          <ns0:srcRect xmlns:ns0="http://schemas.openxmlformats.org/drawingml/2006/main" l="1299" r="1299" t="6536" b="6536"/>
          <a:stretch xmlns:a="http://schemas.openxmlformats.org/drawingml/2006/main"/>
        </p:blipFill>
        <p:spPr>
          <a:xfrm xmlns:a="http://schemas.openxmlformats.org/drawingml/2006/main">
            <a:off x="3149491" y="2095500"/>
            <a:ext cx="5893018" cy="4064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3045866"/>
      </p:ext>
    </p:extLst>
  </p:cSld>
</p:sld>
</file>

<file path=ppt/slides/slide10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3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Red Giants</a:t>
            </a:r>
          </a:p>
        </p:txBody>
      </p:sp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2e3aa6c109f43f0"/>
          <ns0:srcRect xmlns:ns0="http://schemas.openxmlformats.org/drawingml/2006/main" l="43651" r="1299" t="22035" b="2614"/>
          <a:stretch xmlns:a="http://schemas.openxmlformats.org/drawingml/2006/main"/>
        </p:blipFill>
        <p:spPr>
          <a:xfrm xmlns:a="http://schemas.openxmlformats.org/drawingml/2006/main">
            <a:off x="5442235" y="2095500"/>
            <a:ext cx="3842419" cy="406400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A5D2BEC-8DFF-4B38-8997-43D00B727D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07346" y="3137270"/>
            <a:ext cx="1284473" cy="42301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82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82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Red Giant 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B73539C-EC8E-473A-B5F5-A5F876D2DD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64813" y="3137270"/>
            <a:ext cx="539825" cy="42301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8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8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and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50C190B-1A23-4C06-9AF8-79627DF912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07346" y="3451597"/>
            <a:ext cx="1374816" cy="42301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82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82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Supergiant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3526898-701D-4018-8B1B-D0BB7CF85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53965" y="3451597"/>
            <a:ext cx="1124202" cy="42301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8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8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stars are 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B64BFE1-0C2E-4F4C-B4DD-980CE6B10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07346" y="3768984"/>
            <a:ext cx="2544740" cy="4228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8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8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located above and to 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62DEECF-3934-481F-A90F-69136DF414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07346" y="4083210"/>
            <a:ext cx="2427628" cy="42298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8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8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 right of the Main 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735CB72-1DB8-4320-BB13-57F0E27D59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07346" y="4397517"/>
            <a:ext cx="1286721" cy="42301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8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8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Sequence.</a:t>
            </a:r>
          </a:p>
        </p:txBody>
      </p:sp>
    </p:spTree>
    <p:extLst>
      <p:ext uri="{BB962C8B-B14F-4D97-AF65-F5344CB8AC3E}">
        <p14:creationId xmlns:p14="http://schemas.microsoft.com/office/powerpoint/2010/main" val="2050101068"/>
      </p:ext>
    </p:extLst>
  </p:cSld>
</p:sld>
</file>

<file path=ppt/slides/slide11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3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White Dwarfs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1134289-475B-45AB-AC9B-4E722D7DC8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9671" y="2095500"/>
            <a:ext cx="157669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EF77280-A41B-478E-B6BD-AD57DF420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2730" y="2099279"/>
            <a:ext cx="4249162" cy="60330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6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6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Very Small, Very Hot but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E0B6781-AF61-4482-81FF-5430E09A6A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2730" y="2465750"/>
            <a:ext cx="2580148" cy="60503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7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7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Not Very Bright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1F8FBB8-5921-4F6B-95CF-156CF1A874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9671" y="2919684"/>
            <a:ext cx="157669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F20A6C8-DBB9-45D1-A35E-D925F105F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2730" y="2919684"/>
            <a:ext cx="133362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Sirius B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4C12FC6-6868-4890-B77F-9F5562A28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51527" y="2919684"/>
            <a:ext cx="359829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: 27,000 K, but gives 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9BF121D-AB1E-4291-A138-6A6980134D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2730" y="3282569"/>
            <a:ext cx="4939599" cy="60821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9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9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off 1000 times less light than 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8D414A6-5E44-46FA-821B-FAE90EBD1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2730" y="3646494"/>
            <a:ext cx="1336102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 Sun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114710C-BA3A-4D6C-B1A7-97C486395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9671" y="4103168"/>
            <a:ext cx="157669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B8D217B-888F-46A8-BB59-12D98FD13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2730" y="4103471"/>
            <a:ext cx="4586644" cy="6090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9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9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100 times smaller than the 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E89E0B0-9491-4D15-8D31-1CBBE075F1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2730" y="4467987"/>
            <a:ext cx="701357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Sun</a:t>
            </a:r>
          </a:p>
        </p:txBody>
      </p:sp>
    </p:spTree>
    <p:extLst>
      <p:ext uri="{BB962C8B-B14F-4D97-AF65-F5344CB8AC3E}">
        <p14:creationId xmlns:p14="http://schemas.microsoft.com/office/powerpoint/2010/main" val="329939319"/>
      </p:ext>
    </p:extLst>
  </p:cSld>
</p:sld>
</file>

<file path=ppt/slides/slide12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5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Stars</a:t>
            </a:r>
          </a:p>
        </p:txBody>
      </p:sp>
      <p:pic>
        <p:nvPicPr>
          <p:cNvPr id="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51f0347980a404f"/>
          <ns0:srcRect xmlns:ns0="http://schemas.openxmlformats.org/drawingml/2006/main" l="1299" r="1299" t="12045" b="12045"/>
          <a:stretch xmlns:a="http://schemas.openxmlformats.org/drawingml/2006/main"/>
        </p:blipFill>
        <p:spPr>
          <a:xfrm xmlns:a="http://schemas.openxmlformats.org/drawingml/2006/main">
            <a:off x="2721830" y="2095500"/>
            <a:ext cx="6748339" cy="4064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7901237"/>
      </p:ext>
    </p:extLst>
  </p:cSld>
</p:sld>
</file>

<file path=ppt/slides/slide13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2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White Dwarfs</a:t>
            </a:r>
          </a:p>
        </p:txBody>
      </p:sp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1b5242be4ce4a79"/>
          <ns0:srcRect xmlns:ns0="http://schemas.openxmlformats.org/drawingml/2006/main" l="43579" r="1299" t="22035" b="2614"/>
          <a:stretch xmlns:a="http://schemas.openxmlformats.org/drawingml/2006/main"/>
        </p:blipFill>
        <p:spPr>
          <a:xfrm xmlns:a="http://schemas.openxmlformats.org/drawingml/2006/main">
            <a:off x="5437199" y="2095500"/>
            <a:ext cx="3847455" cy="406400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1169B12-E3CA-4160-AD2C-58369BCB6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07346" y="3296398"/>
            <a:ext cx="587838" cy="42101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7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7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Tiny 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9D49ED1-57FA-4138-A6DF-542AC088C1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716" y="3295197"/>
            <a:ext cx="1358419" cy="42301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82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82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white dwarf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40B8015-74D5-463E-8CD9-3EB156A6CA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99696" y="3295197"/>
            <a:ext cx="742206" cy="42301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8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8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stars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942B44D-C6F2-4C26-A37A-3527F038E5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07348" y="3609574"/>
            <a:ext cx="2119011" cy="42293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8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8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are located in the 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4CE9BFB-BA27-40D7-97EC-002F73A859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07348" y="3927198"/>
            <a:ext cx="2599612" cy="42233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7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7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bottom left of the H-R 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DD9B6D6-E7E2-420C-AF63-2C0479AD86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07348" y="4241116"/>
            <a:ext cx="979710" cy="42301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8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8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diagram</a:t>
            </a:r>
          </a:p>
        </p:txBody>
      </p:sp>
    </p:spTree>
    <p:extLst>
      <p:ext uri="{BB962C8B-B14F-4D97-AF65-F5344CB8AC3E}">
        <p14:creationId xmlns:p14="http://schemas.microsoft.com/office/powerpoint/2010/main" val="201048789"/>
      </p:ext>
    </p:extLst>
  </p:cSld>
</p:sld>
</file>

<file path=ppt/slides/slide14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25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Determining the Sizes of Stars from an HR Diagram</a:t>
            </a:r>
          </a:p>
        </p:txBody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7b0d0f1dfcc4937"/>
          <ns0:srcRect xmlns:ns0="http://schemas.openxmlformats.org/drawingml/2006/main" l="46320" r="1299" t="22035" b="2614"/>
          <a:stretch xmlns:a="http://schemas.openxmlformats.org/drawingml/2006/main"/>
        </p:blipFill>
        <p:spPr>
          <a:xfrm xmlns:a="http://schemas.openxmlformats.org/drawingml/2006/main">
            <a:off x="5729583" y="2269755"/>
            <a:ext cx="3499325" cy="3889745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FAAD480-E6D8-48E0-B10A-C028A52BE7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63092" y="2095500"/>
            <a:ext cx="133122" cy="3463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0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0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7CF2372-02BB-4936-95B9-77A43875D3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05600" y="2117682"/>
            <a:ext cx="2327772" cy="30942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2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2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 Smallest stars are the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82DF340-9274-412C-BF78-0898E629A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05599" y="2340112"/>
            <a:ext cx="2035673" cy="32294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8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8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tiny White Dwarf stars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D2B0384-E67C-47E0-91F2-633D4BA66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05599" y="2574402"/>
            <a:ext cx="1860136" cy="32148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8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8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and are found in the 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C6F0678-6F48-4F71-94D5-1FDC06282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05599" y="2802901"/>
            <a:ext cx="2111871" cy="32955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2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62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lower left corner of the 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BFE91CF-48FE-4196-9293-2DB3163952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05599" y="3050272"/>
            <a:ext cx="1091346" cy="3062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0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0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HR diagram 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0C0E664-73FB-43E0-8E4C-40D0B309B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63092" y="3310142"/>
            <a:ext cx="133122" cy="3463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0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0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71AFDAB-0F1A-4773-8EC2-61516C581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05600" y="3331312"/>
            <a:ext cx="2340748" cy="3111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3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3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Main sequence stars span 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7765DF4-FA13-4B09-AC5E-C706C739A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05599" y="3563058"/>
            <a:ext cx="2230452" cy="3138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4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4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 range of sizes from the 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6177CF7-0E1A-48F2-8910-108934084B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05599" y="3790286"/>
            <a:ext cx="2200825" cy="3240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9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9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small found in the lower 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7B42644-1BF5-4E63-B473-203AFADE6B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05599" y="4019991"/>
            <a:ext cx="2323610" cy="32544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0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60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right to the large found in 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1AD9263-1ECC-418F-8D83-5BD0710E6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05599" y="4249996"/>
            <a:ext cx="1282429" cy="33112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2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62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 upper left 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4F9F9E5-2AD0-48B5-96DE-4839B0372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63092" y="4524784"/>
            <a:ext cx="133122" cy="3463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0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0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502944F-7B71-42C3-B362-2EA25A0EB5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05600" y="4545477"/>
            <a:ext cx="2183908" cy="3119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3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3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 largest stars are the 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21A1E92-0412-4F67-8DE7-05CF1E009C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05599" y="4778940"/>
            <a:ext cx="2389246" cy="311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3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3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Giant and Supergiant stars 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25A4745-8A6B-4CEE-A28B-463DC390A1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05599" y="5005341"/>
            <a:ext cx="2050422" cy="3233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9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9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which are found in the 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2276AA4-2B2E-4668-B5C3-B46309DA70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05599" y="5236295"/>
            <a:ext cx="1632291" cy="32746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1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61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upper right corner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4BE26CC-2266-4329-9850-BCB157304E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0025" y="5377518"/>
            <a:ext cx="380422" cy="2326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14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14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Small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B597FA8-B38B-449A-BBC8-466AE57C19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05722" y="2627025"/>
            <a:ext cx="381548" cy="22813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12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12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Large</a:t>
            </a:r>
          </a:p>
        </p:txBody>
      </p:sp>
    </p:spTree>
    <p:extLst>
      <p:ext uri="{BB962C8B-B14F-4D97-AF65-F5344CB8AC3E}">
        <p14:creationId xmlns:p14="http://schemas.microsoft.com/office/powerpoint/2010/main" val="330466773"/>
      </p:ext>
    </p:extLst>
  </p:cSld>
</p:sld>
</file>

<file path=ppt/slides/slide15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40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Stars</a:t>
            </a:r>
          </a:p>
        </p:txBody>
      </p:sp>
      <p:pic>
        <p:nvPicPr>
          <p:cNvPr id="4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1581e8b15584bc8"/>
          <ns0:srcRect xmlns:ns0="http://schemas.openxmlformats.org/drawingml/2006/main" l="14719" r="11039" t="24276" b="21289"/>
          <a:stretch xmlns:a="http://schemas.openxmlformats.org/drawingml/2006/main"/>
        </p:blipFill>
        <p:spPr>
          <a:xfrm xmlns:a="http://schemas.openxmlformats.org/drawingml/2006/main">
            <a:off x="3289094" y="2506548"/>
            <a:ext cx="5613811" cy="3180614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A0C1C3F-06C4-436B-B87B-A323C38B84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2717" y="4756448"/>
            <a:ext cx="137984" cy="22808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122" b="1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122" b="1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c 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D8E63F0-A34C-4943-9567-999D1C47B5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6856" y="3647672"/>
            <a:ext cx="137984" cy="2280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122" b="1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122" b="1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e 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355A858-FA8D-4DCF-B19A-EB8F137332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58637" y="5917559"/>
            <a:ext cx="1229024" cy="24194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191" b="1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191" b="1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Temperature (K)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05E55A0-B8F0-4FF1-9556-126D3748B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50692" y="2095500"/>
            <a:ext cx="1014889" cy="23307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147" b="1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147" b="1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Spectral Type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D8FE5E1-3D57-44F9-84B8-234CB07317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86314" y="5673487"/>
            <a:ext cx="504273" cy="23266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14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14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20,000 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8E0ECDD-9ADB-4914-B5C3-8AB84459E2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94716" y="5673464"/>
            <a:ext cx="504351" cy="23270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14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14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10,000 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A12859E-ED80-4557-8D35-48259A52B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4469" y="5672890"/>
            <a:ext cx="425126" cy="23366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15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15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5,000 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A384764-057E-4F90-870E-32C2599B1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64656" y="2317310"/>
            <a:ext cx="223276" cy="20268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99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99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O5 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5C3CA65-2EBA-45E5-A95A-CEADF92CC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93728" y="2312613"/>
            <a:ext cx="216955" cy="2105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03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03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B5 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51D215D-91EE-4E7C-8E22-194D8B20CB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3171" y="2312613"/>
            <a:ext cx="221714" cy="2105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03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03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A5 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57D97BA-EB66-4653-9668-EAFA4DF19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6405" y="2312613"/>
            <a:ext cx="498010" cy="2105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03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03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F5 G5 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B66FB06-2193-4ABE-8730-D2B80F4A09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02901" y="2312613"/>
            <a:ext cx="223168" cy="2105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03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03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K5 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93E5F68-52D5-4C33-BBFD-28DE0A1C28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3279" y="2312613"/>
            <a:ext cx="245522" cy="2105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03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03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M5 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74C9332-6B7F-46DC-B321-F85A36536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2054" y="2661162"/>
            <a:ext cx="393450" cy="19583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96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96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10,000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8F0FADD-2228-4CF8-89F3-2436CCD40E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8656" y="2970546"/>
            <a:ext cx="326988" cy="1968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96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96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1,000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6FF8233-AF8A-44AE-9953-E380B047F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88552" y="3280144"/>
            <a:ext cx="227365" cy="1997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98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98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100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47F9A31-5C51-492C-BF88-F15577BF32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5148" y="3588772"/>
            <a:ext cx="160904" cy="20398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00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00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9BB2ADF-E25C-44D3-9A8F-863AF44F56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1740" y="3896437"/>
            <a:ext cx="94444" cy="2105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03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03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601DF21-457F-47E4-A02F-6FD9B0FC3A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88437" y="4209150"/>
            <a:ext cx="127608" cy="2081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02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02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.1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EC5EFB0-8F21-4313-9ACC-E6BC27CD0B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21844" y="4523224"/>
            <a:ext cx="194068" cy="20138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99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99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.01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6177BAC-554C-4DCC-9A57-C5EAB7EE4B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5248" y="4836158"/>
            <a:ext cx="260530" cy="19847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97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97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.001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F25301A-1D38-48BA-8F5A-7458EF6F37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8656" y="5148694"/>
            <a:ext cx="326991" cy="19686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96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96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.0001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E2595A8-26AE-458D-93CF-7745B6958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6048" y="2680156"/>
            <a:ext cx="147509" cy="2463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13" b="1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213" b="1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a 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C75CC0A-F8C8-48EA-9F3C-DD3A9E964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74830" y="3130902"/>
            <a:ext cx="147640" cy="231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139" b="1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139" b="1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b 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AA6E33F-FC0C-4F61-94D7-7FB02FD1E2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8907" y="2828976"/>
            <a:ext cx="147509" cy="2312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138" b="1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138" b="1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d 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FB7B82F-D5B5-47D8-9451-0EEFD082B7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7964" y="4517262"/>
            <a:ext cx="120734" cy="25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48" b="1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248" b="1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f 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5248065E-7931-48D2-A7C5-11663A8A7F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91042" y="2691938"/>
            <a:ext cx="199885" cy="2478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2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22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-5 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58942D71-7B31-457C-B8A2-B43EDA88F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19618" y="3307529"/>
            <a:ext cx="147640" cy="2466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1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21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0 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14D6BDC4-8A95-4337-A0C0-133A4EAA7D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98976" y="3933603"/>
            <a:ext cx="147640" cy="2466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1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21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5 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9B8534E2-F693-4D3F-A355-ED691943F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1657" y="4549838"/>
            <a:ext cx="226733" cy="238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17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17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10 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8B732651-B873-4CA6-9750-71BB0F5DE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6919" y="5164619"/>
            <a:ext cx="226867" cy="2391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17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17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15 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4DFC3A3B-725E-4FEA-8CD2-070A75952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12608" y="3668841"/>
            <a:ext cx="402995" cy="2511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3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23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Main 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F9CFE2A3-44A6-4B43-8881-E2AA7B2DDE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12608" y="3875385"/>
            <a:ext cx="674047" cy="2191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07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07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Sequence 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A3628B30-2857-47C5-9C00-2C211890B4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0168" y="2673720"/>
            <a:ext cx="829323" cy="2333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148" b="1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148" b="1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Red Giants 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581706AB-B041-4DCB-AFED-2203474EDF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01020" y="4937486"/>
            <a:ext cx="1016410" cy="24134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188" b="1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188" b="1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White Dwarfs </a:t>
            </a:r>
          </a:p>
        </p:txBody>
      </p:sp>
    </p:spTree>
    <p:extLst>
      <p:ext uri="{BB962C8B-B14F-4D97-AF65-F5344CB8AC3E}">
        <p14:creationId xmlns:p14="http://schemas.microsoft.com/office/powerpoint/2010/main" val="270754576"/>
      </p:ext>
    </p:extLst>
  </p:cSld>
</p:sld>
</file>

<file path=ppt/slides/slide16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51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How does the size of star A compare with star D?</a:t>
            </a:r>
          </a:p>
        </p:txBody>
      </p:sp>
      <p:pic>
        <p:nvPicPr>
          <p:cNvPr id="5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361d5a850d7491d"/>
          <ns0:srcRect xmlns:ns0="http://schemas.openxmlformats.org/drawingml/2006/main" l="52525" r="3102" t="36881" b="30532"/>
          <a:stretch xmlns:a="http://schemas.openxmlformats.org/drawingml/2006/main"/>
        </p:blipFill>
        <p:spPr>
          <a:xfrm xmlns:a="http://schemas.openxmlformats.org/drawingml/2006/main">
            <a:off x="6096661" y="2415638"/>
            <a:ext cx="4463143" cy="2532743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D3DC90C-FDDA-41C5-9944-2C02BD602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32197" y="2427927"/>
            <a:ext cx="348121" cy="5283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6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6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C61E08A-C268-4CCA-83F5-9E23D0CAA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0331" y="2436643"/>
            <a:ext cx="2149059" cy="5137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52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52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Star A is larger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2DB5EE8-2077-4E3E-94F3-F23FB15A4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32358" y="2830026"/>
            <a:ext cx="347960" cy="5283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6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6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B.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326F61B-2D4C-47A0-B273-EC07C3B8E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0332" y="2834089"/>
            <a:ext cx="2203501" cy="52154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56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56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Star D is larger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18A8162-2DAD-4767-9C20-2A00C19280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32358" y="3232194"/>
            <a:ext cx="366550" cy="5283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6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6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C.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3D0D81E-B8EF-4E82-B538-C2D13B2E0F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0332" y="3236465"/>
            <a:ext cx="3501623" cy="52120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56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56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They are the same size.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0913067-874A-44D9-99FE-581BEB4B13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32358" y="3634402"/>
            <a:ext cx="366550" cy="5283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6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6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D.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AD366B7-6DCD-4108-8CD4-1EBF0BB437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0332" y="3638991"/>
            <a:ext cx="2919222" cy="5206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56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56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There is insufficient 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E55DA9F-B2D0-4FE2-B6DE-2B65EDF4C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0332" y="4027933"/>
            <a:ext cx="3632206" cy="52154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56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56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information to determine 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4FDD33C-0F60-4D2C-910A-61C53ACD9E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0332" y="4417402"/>
            <a:ext cx="634031" cy="52154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56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56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this.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E89ECAA-9705-422C-8660-ACC7FF1B26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34988" y="4196974"/>
            <a:ext cx="124663" cy="19043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937" b="1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937" b="1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c 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D475AAC-9EE1-41FE-A575-347FF6B6E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6256" y="3319158"/>
            <a:ext cx="124668" cy="19044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937" b="1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937" b="1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e 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F5D038C-BBA1-49F3-AE52-6A0C002DC5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20545" y="5121522"/>
            <a:ext cx="988438" cy="1925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948" b="1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948" b="1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Temperature (K) 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EAB7CA2-AA85-42B9-A9A2-27A6C602B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93418" y="2095500"/>
            <a:ext cx="818898" cy="1857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914" b="1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914" b="1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Spectral Type 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217A739-D464-40C1-9007-CA5B534BBA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29922" y="4927426"/>
            <a:ext cx="414658" cy="18667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91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91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20,000 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A071C67-F9F7-4E76-AB79-D1D7F381BA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5778" y="4927409"/>
            <a:ext cx="414717" cy="1866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91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91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10,000 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9E3AAF7-D7CC-414E-AA1E-81F059A55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55205" y="4926658"/>
            <a:ext cx="351997" cy="1879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92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92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5,000 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09032C6-DD0C-49BA-ABEA-4E176F1ECF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6925" y="2268770"/>
            <a:ext cx="192190" cy="16556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81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81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O5 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45543D0-205C-47BA-87B0-05F8F4C74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31644" y="2268113"/>
            <a:ext cx="187185" cy="16666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82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82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B5 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D9DC67B-73CD-4714-ACFD-DCCAB5E12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3323" y="2268113"/>
            <a:ext cx="190954" cy="16666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82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82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A5 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399E675-93B4-42E4-A941-8B92EA22A1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87562" y="2268113"/>
            <a:ext cx="409701" cy="16666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82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82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F5 G5 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82C6477-1E40-424C-A384-50107E510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38978" y="2268113"/>
            <a:ext cx="192105" cy="16666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82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82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K5 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7EF3A90-61FD-438F-B453-C058FF0C7F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9295" y="2268113"/>
            <a:ext cx="209807" cy="16666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82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82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M5 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1B4E8A1-2F0E-48AA-9F19-B1198737D2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7352" y="2542446"/>
            <a:ext cx="326920" cy="15773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77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77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10,000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0D409D8-ACA8-4562-943E-90BB122BA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0069" y="2787197"/>
            <a:ext cx="301405" cy="15883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78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78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1,000 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341CEF63-A899-40EA-BC23-6F54F5514F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155" y="3031838"/>
            <a:ext cx="222318" cy="16188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79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79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100 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F1066E3F-B9E9-4FD6-A6C2-4DE2ADBC04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1881" y="3275756"/>
            <a:ext cx="169593" cy="16596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81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81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10 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547CC128-0641-4B4D-8C3A-FAAB2A1E46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24600" y="3522012"/>
            <a:ext cx="116873" cy="16666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82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82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1 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2413D259-4FAA-42A2-A1FA-96F63BA87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8238" y="3768481"/>
            <a:ext cx="143235" cy="16666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82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82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.1 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D002A127-01F6-4458-B30D-A52D5B4651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5513" y="4014686"/>
            <a:ext cx="169070" cy="16535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81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81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.01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B392420B-2B90-4D56-86C9-4C83C1E3C1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92799" y="4263454"/>
            <a:ext cx="221685" cy="16136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79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79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.001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9191B504-5622-4B6A-8A0D-C7977FEB9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0079" y="4511454"/>
            <a:ext cx="274301" cy="15914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78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78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.0001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DBA034C9-198C-4C84-8789-B534D6F2B1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82205" y="2555647"/>
            <a:ext cx="132209" cy="2007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988" b="1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988" b="1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a 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46116F13-4628-4645-A8B6-33A1B62D9F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8342" y="2910393"/>
            <a:ext cx="132307" cy="192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947" b="1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947" b="1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b 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BABF626E-BC40-41E0-A1CC-EE0E507B2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7035" y="2671359"/>
            <a:ext cx="132208" cy="1923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946" b="1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946" b="1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d 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48E2458F-745F-4E12-AFEC-D6EDBB6C93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23005" y="4013530"/>
            <a:ext cx="111013" cy="2007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988" b="1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988" b="1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f 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628102EC-4804-4256-A446-32C91E30C9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42119" y="2565692"/>
            <a:ext cx="173672" cy="2007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98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98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-5 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A158DEE1-9A70-4C39-877B-1665042906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64736" y="3052445"/>
            <a:ext cx="132307" cy="2007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98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98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0 </a:t>
            </a:r>
          </a:p>
        </p:txBody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AE37ADBC-923E-474B-8BC6-86EB3C6441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48405" y="3548114"/>
            <a:ext cx="132307" cy="2007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98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98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5 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606CB2EE-2274-4F21-92CF-FDE7A0EA5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34689" y="4035772"/>
            <a:ext cx="194924" cy="1951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96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96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10 </a:t>
            </a:r>
          </a:p>
        </p:txBody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D4765821-0D5A-4864-B641-D076B62D83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54692" y="4522487"/>
            <a:ext cx="195033" cy="19524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96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96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15 </a:t>
            </a:r>
          </a:p>
        </p:txBody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BBEA4F2D-AC47-4FC6-A2CB-EE6D844502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3268" y="3340685"/>
            <a:ext cx="334474" cy="2007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98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98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Main </a:t>
            </a:r>
          </a:p>
        </p:txBody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EF2A890E-3571-403B-9A34-3C43658B4D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3268" y="3504327"/>
            <a:ext cx="549063" cy="1752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86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86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Sequence 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930A35F1-0FBC-4A82-8699-E96DE4E0C7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3058" y="2553098"/>
            <a:ext cx="671996" cy="18618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916" b="1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916" b="1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Red Giants </a:t>
            </a:r>
          </a:p>
        </p:txBody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A7EDC745-A75F-4F1F-B5B5-023DF83ADB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24879" y="4345466"/>
            <a:ext cx="820115" cy="1923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946" b="1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946" b="1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White Dwarfs </a:t>
            </a:r>
          </a:p>
        </p:txBody>
      </p:sp>
    </p:spTree>
    <p:extLst>
      <p:ext uri="{BB962C8B-B14F-4D97-AF65-F5344CB8AC3E}">
        <p14:creationId xmlns:p14="http://schemas.microsoft.com/office/powerpoint/2010/main" val="1563110076"/>
      </p:ext>
    </p:extLst>
  </p:cSld>
</p:sld>
</file>

<file path=ppt/slides/slide17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2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What about stellar masses?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B483497-FC14-4242-A09B-2F034E2DFA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65369" y="2095500"/>
            <a:ext cx="166968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D41E4E2-5EA2-4CBC-8A52-123E39BB0A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7538" y="2095500"/>
            <a:ext cx="6939094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We can determine the masses of stars if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B46BB42-8715-46CD-8013-0D23E70DA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7538" y="2554941"/>
            <a:ext cx="5979047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they have companions.  These are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AEF6ACC-E63D-4EE0-888B-EA356A9C1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7538" y="3014404"/>
            <a:ext cx="113608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called 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5DA6DD7-5CDC-4153-ABD9-82566B5FCE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9772" y="3014404"/>
            <a:ext cx="2003352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binary stars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D7D241D-C245-44C6-B7B8-0B8ED6AEE7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60079" y="3014404"/>
            <a:ext cx="351296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.  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1B5DDBA-233F-4768-8CB5-7A342BF1DE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65369" y="3563458"/>
            <a:ext cx="166968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E0C2B86-C86F-4C14-AA4E-13C9A00B5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7539" y="3563458"/>
            <a:ext cx="6196978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We can measure the mass by using 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4FF91DA-3095-431C-A3AB-399B1C4460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7539" y="4022934"/>
            <a:ext cx="6735208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Newton’s Laws and Kepler’s Laws, just 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F176071-60C5-4F73-951B-AC823DED3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7539" y="4478676"/>
            <a:ext cx="4018658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like in our solar system.</a:t>
            </a:r>
          </a:p>
        </p:txBody>
      </p:sp>
    </p:spTree>
    <p:extLst>
      <p:ext uri="{BB962C8B-B14F-4D97-AF65-F5344CB8AC3E}">
        <p14:creationId xmlns:p14="http://schemas.microsoft.com/office/powerpoint/2010/main" val="1618583642"/>
      </p:ext>
    </p:extLst>
  </p:cSld>
</p:sld>
</file>

<file path=ppt/slides/slide18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28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What about masses?</a:t>
            </a:r>
          </a:p>
        </p:txBody>
      </p:sp>
      <p:pic>
        <p:nvPicPr>
          <p:cNvPr id="2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199015a93df4f4a"/>
          <ns0:srcRect xmlns:ns0="http://schemas.openxmlformats.org/drawingml/2006/main" l="14863" r="1515" t="4949" b="3081"/>
          <a:stretch xmlns:a="http://schemas.openxmlformats.org/drawingml/2006/main"/>
        </p:blipFill>
        <p:spPr>
          <a:xfrm xmlns:a="http://schemas.openxmlformats.org/drawingml/2006/main">
            <a:off x="4012758" y="2095500"/>
            <a:ext cx="4781905" cy="406400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F94F9D6-69E4-479D-9794-688414C6E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7341" y="2943041"/>
            <a:ext cx="86523" cy="2965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5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5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F2DB1BC-C31B-44AF-8FA6-9A6D1AF99B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4924" y="2943041"/>
            <a:ext cx="1415477" cy="2965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59" b="1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59" b="1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Main Sequence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CEA148A-76EE-4E96-A523-1E335EC62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98429" y="2943041"/>
            <a:ext cx="472917" cy="2965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5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5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stars 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08431EA-6CB4-4637-BE74-F86941DF1D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4924" y="3164461"/>
            <a:ext cx="1653268" cy="2965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5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5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range in mass from 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61EE91F-5083-485E-8C18-7A2971FF3E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4924" y="3385885"/>
            <a:ext cx="432647" cy="2965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5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5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0.1M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8C80290-CB46-420D-BCEE-94BD03A79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24652" y="3429207"/>
            <a:ext cx="740354" cy="2965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5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5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to 100M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D198654-887B-49E3-B333-449A7743A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2296" y="3385885"/>
            <a:ext cx="73180" cy="2965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5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5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FCFB1FE-B0C3-47DD-AAD6-0B332CC1A9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7338" y="3650633"/>
            <a:ext cx="86523" cy="2965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5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5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4C9C222-B203-44FE-BEE7-F55CF73091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4922" y="3650633"/>
            <a:ext cx="1282789" cy="2965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5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5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 masses of 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EF25AEE-BDE8-4DCC-A1A1-E42CE7AB6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65804" y="3650633"/>
            <a:ext cx="503720" cy="2965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59" b="1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59" b="1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main 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7C09E78-4FBE-41EA-97F5-A691FFD924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4922" y="3872051"/>
            <a:ext cx="924769" cy="2965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59" b="1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59" b="1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sequence 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6FBD370-056F-46A7-8E3B-E8E6566BAE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7337" y="3872051"/>
            <a:ext cx="472917" cy="2965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5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5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stars 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11F674F-4FEE-4D0D-9860-DC2422AFA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4922" y="4093475"/>
            <a:ext cx="1151751" cy="2965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5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5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increase with 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E8D3A4E-2BCB-42FC-8276-6796F8E9FD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4922" y="4316623"/>
            <a:ext cx="932333" cy="2936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4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4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luminosity, 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033A1AF-80E9-49EA-AD3F-668DE9F33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4922" y="4536322"/>
            <a:ext cx="1858522" cy="2965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5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5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temperature, and size.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394E8E0-DEE6-408A-BF67-E358FF1A8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7338" y="4801068"/>
            <a:ext cx="86523" cy="2965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5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5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ACD94E2-8A70-42F0-977B-2A9B01801B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4922" y="4801068"/>
            <a:ext cx="1775587" cy="2965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5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5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Mass increases from 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D39F04D-151E-4D8F-BB00-E6AF5C734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4922" y="5022475"/>
            <a:ext cx="1654524" cy="2965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5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5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lower right to upper 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5200547-D745-455D-89D6-42769533A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4922" y="5243898"/>
            <a:ext cx="319286" cy="2965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5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5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left.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93E28A6-70FE-44FD-99BF-689A469DBB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79705" y="4494143"/>
            <a:ext cx="325637" cy="19912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98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98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Small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E1E2B29-0B26-42F7-A230-E996050E5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2357" y="2582275"/>
            <a:ext cx="326602" cy="19528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96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96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Large</a:t>
            </a:r>
          </a:p>
        </p:txBody>
      </p:sp>
    </p:spTree>
    <p:extLst>
      <p:ext uri="{BB962C8B-B14F-4D97-AF65-F5344CB8AC3E}">
        <p14:creationId xmlns:p14="http://schemas.microsoft.com/office/powerpoint/2010/main" val="600282940"/>
      </p:ext>
    </p:extLst>
  </p:cSld>
</p:sld>
</file>

<file path=ppt/slides/slide19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22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What about masses?</a:t>
            </a:r>
          </a:p>
        </p:txBody>
      </p:sp>
      <p:pic>
        <p:nvPicPr>
          <p:cNvPr id="2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eb18c2f30ea4417"/>
          <ns0:srcRect xmlns:ns0="http://schemas.openxmlformats.org/drawingml/2006/main" l="13997" r="1299" t="16900" b="2614"/>
          <a:stretch xmlns:a="http://schemas.openxmlformats.org/drawingml/2006/main"/>
        </p:blipFill>
        <p:spPr>
          <a:xfrm xmlns:a="http://schemas.openxmlformats.org/drawingml/2006/main">
            <a:off x="3651852" y="2095500"/>
            <a:ext cx="5534961" cy="406400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F4D6725-A8DE-43F2-954C-2143462EC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5195" y="2249290"/>
            <a:ext cx="98869" cy="3388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6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66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A18B317-AC0A-40D4-A9F1-834E2DBA4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42399" y="2249290"/>
            <a:ext cx="1807091" cy="3388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6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66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There is no simple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210AD75-C0DF-41B1-9880-1422333D1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42399" y="2502306"/>
            <a:ext cx="1819887" cy="3388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6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66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relationship for the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35A9863-CEC9-4123-A476-6B8111A76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42399" y="2755325"/>
            <a:ext cx="1983312" cy="3388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6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66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masses of non-main 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F335D29-616C-4423-9F9E-B4DBD073A1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42399" y="3008344"/>
            <a:ext cx="1514349" cy="3388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6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66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sequence stars.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1754DD8-F7A5-4343-AE6B-806D59943D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5195" y="3310866"/>
            <a:ext cx="98869" cy="3388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6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66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869A146-5449-4BF3-B154-30532EEAA3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42399" y="3310866"/>
            <a:ext cx="1549502" cy="3388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6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66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Red Giants and 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EA6128C-3F0B-4C61-8A74-DDF4E64E8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42399" y="3563882"/>
            <a:ext cx="1808866" cy="3388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6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66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Supergiants range 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6D4BD40-4792-49B2-8BA3-7B39442AD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42399" y="3816901"/>
            <a:ext cx="1443234" cy="3388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6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66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from about 1 M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E9F76DF-7A51-4136-AD3E-CEC71DF741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5101" y="3866404"/>
            <a:ext cx="317725" cy="3388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6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66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to 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FD4F242-6F20-4A46-AE6C-3488693990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42392" y="4069916"/>
            <a:ext cx="436159" cy="3388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6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66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20M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106E7E2-CD8F-4F31-9F41-049B78AE7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78296" y="4069916"/>
            <a:ext cx="83623" cy="3388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6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66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72D9CBC-B8A7-4AF5-BD24-0CFB09FEFB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5188" y="4372442"/>
            <a:ext cx="98869" cy="3388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6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66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602DB5C-E505-401B-B1F3-913DB6CE29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42392" y="4372442"/>
            <a:ext cx="1700362" cy="3388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6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66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White Dwarfs are 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D084D4C-26C8-4F79-8650-FC6C85A56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42392" y="4625442"/>
            <a:ext cx="963281" cy="3388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6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66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about 1 M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89079AE-A431-4132-AA4F-78C7772B07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419" y="4625442"/>
            <a:ext cx="83623" cy="3388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6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66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78000979"/>
      </p:ext>
    </p:extLst>
  </p:cSld>
</p:sld>
</file>

<file path=ppt/slides/slide20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3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Stars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0E80FF8-7DC4-4A85-AF62-6D51687484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52036" y="2095500"/>
            <a:ext cx="3487927" cy="6094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9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9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Why is there a Main 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FDC66F2-CDB0-404C-9296-4744EA764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68995" y="2549399"/>
            <a:ext cx="1949516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Sequence?</a:t>
            </a:r>
          </a:p>
        </p:txBody>
      </p:sp>
    </p:spTree>
    <p:extLst>
      <p:ext uri="{BB962C8B-B14F-4D97-AF65-F5344CB8AC3E}">
        <p14:creationId xmlns:p14="http://schemas.microsoft.com/office/powerpoint/2010/main" val="1203000160"/>
      </p:ext>
    </p:extLst>
  </p:cSld>
</p:sld>
</file>

<file path=ppt/slides/slide21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26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How to generate energy: Nuclear Fusion vs. Fission</a:t>
            </a:r>
          </a:p>
        </p:txBody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abdb41b841742a1"/>
          <ns0:srcRect xmlns:ns0="http://schemas.openxmlformats.org/drawingml/2006/main" l="52237" r="2165" t="22502" b="5135"/>
          <a:stretch xmlns:a="http://schemas.openxmlformats.org/drawingml/2006/main"/>
        </p:blipFill>
        <p:spPr>
          <a:xfrm xmlns:a="http://schemas.openxmlformats.org/drawingml/2006/main">
            <a:off x="6070724" y="2095500"/>
            <a:ext cx="3314126" cy="406400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564E496-CB92-43D3-9CD4-AB686AC4A2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07149" y="2243504"/>
            <a:ext cx="102474" cy="3425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8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68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BC9F8AA-DF59-4817-A6FD-22CB63362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70982" y="2243504"/>
            <a:ext cx="2036979" cy="3425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8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68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Nuclear fusion is the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633292D-3B3F-45C4-87A2-BD9AC15DDE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70982" y="2475981"/>
            <a:ext cx="1247186" cy="3425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86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686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combination 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333E51D-C153-41C4-988E-E990DB693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91208" y="2475981"/>
            <a:ext cx="1545898" cy="3425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8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68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of two atoms to 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0CB07F6-3845-402F-9A10-CD08458BD9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70982" y="2708411"/>
            <a:ext cx="2576573" cy="3425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8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68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form a more massive atom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66BD5B7-62C2-425F-BE3B-0C649E75CF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07149" y="2989845"/>
            <a:ext cx="102474" cy="3425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8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68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38AD8A3-5D8A-46A9-A6A1-4BDE702E82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70982" y="2989845"/>
            <a:ext cx="2072202" cy="3425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8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68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Nuclear fission is the 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1C6A0A8-5166-43E2-9C66-2265C42FA0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15686" y="2989845"/>
            <a:ext cx="755559" cy="3425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86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686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splitting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4EF1E50-1669-44D0-B36B-0474C2196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70982" y="3222311"/>
            <a:ext cx="2790178" cy="3425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8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68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of one atom to form two less 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EEFBB7A-AA3C-4183-B862-B47AA2AE9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70982" y="3454839"/>
            <a:ext cx="1521364" cy="3425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8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68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massive atoms.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A58882C-328B-4794-8ED5-8C715DA395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07149" y="3739300"/>
            <a:ext cx="102474" cy="3425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8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68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8513C3D-850E-4987-9010-3AB1C2698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70982" y="3739300"/>
            <a:ext cx="2970284" cy="3425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8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68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For light atoms, like hydrogen, 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A38EACA-637C-42D1-8ED4-C093FE664B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70982" y="3971748"/>
            <a:ext cx="2813720" cy="3425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8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68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fusion produces energy.  For 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76A9AE0-F96D-4844-B130-A76121EF20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70982" y="4204276"/>
            <a:ext cx="2419096" cy="3425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8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68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heavy atoms, it does not.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23B12F7-51C7-42AE-9E41-EFF2011769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07149" y="4488737"/>
            <a:ext cx="102474" cy="3425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8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68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1A12E2A-CFAD-4B50-8342-4DF5825DE5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70982" y="4488737"/>
            <a:ext cx="2132621" cy="3425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8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68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For heavy atoms, like 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D3062F3-8B5B-4D7B-A429-CBC96777E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70982" y="4721233"/>
            <a:ext cx="2467055" cy="3425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8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68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uranium, fission releases 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8598DD4-814D-465D-95DB-E9890B933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70982" y="4950634"/>
            <a:ext cx="2559355" cy="3425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8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68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energy.  For light atoms, it 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FCC0941-0DAF-42E8-8CEC-1EA78A57ED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70982" y="5183082"/>
            <a:ext cx="912507" cy="3425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8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68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does not.</a:t>
            </a:r>
          </a:p>
        </p:txBody>
      </p:sp>
    </p:spTree>
    <p:extLst>
      <p:ext uri="{BB962C8B-B14F-4D97-AF65-F5344CB8AC3E}">
        <p14:creationId xmlns:p14="http://schemas.microsoft.com/office/powerpoint/2010/main" val="750407571"/>
      </p:ext>
    </p:extLst>
  </p:cSld>
</p:sld>
</file>

<file path=ppt/slides/slide22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1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Nuclear Fusion</a:t>
            </a:r>
          </a:p>
        </p:txBody>
      </p:sp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519001428494901"/>
          <ns0:srcRect xmlns:ns0="http://schemas.openxmlformats.org/drawingml/2006/main" l="15657" r="15007" t="35294" b="4295"/>
          <a:stretch xmlns:a="http://schemas.openxmlformats.org/drawingml/2006/main"/>
        </p:blipFill>
        <p:spPr>
          <a:xfrm xmlns:a="http://schemas.openxmlformats.org/drawingml/2006/main">
            <a:off x="3424911" y="2808645"/>
            <a:ext cx="4977081" cy="3350855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B2FA815-BC40-4DE7-A959-E242AA5B88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70415" y="2095500"/>
            <a:ext cx="5731965" cy="43390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3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3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 centers of stars are hot enough and dense 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1F3CCEE-B501-42DB-BC53-83EE6CA47C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6702" y="2418647"/>
            <a:ext cx="4482834" cy="43409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3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3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enough to fuse hydrogen into helium.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57B7391-F4F2-442B-88D9-C02DBFEB3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59073" y="4407526"/>
            <a:ext cx="393346" cy="3273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1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61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4 H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9495B94-0A7F-48C6-BEA7-FA501AE2DA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5043" y="4327185"/>
            <a:ext cx="727884" cy="32172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8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8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1 He + 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C87A7D6-5146-458A-ADAA-69A4BA3888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5812" y="4595599"/>
            <a:ext cx="745308" cy="33760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6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66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Energy!</a:t>
            </a:r>
          </a:p>
        </p:txBody>
      </p:sp>
    </p:spTree>
    <p:extLst>
      <p:ext uri="{BB962C8B-B14F-4D97-AF65-F5344CB8AC3E}">
        <p14:creationId xmlns:p14="http://schemas.microsoft.com/office/powerpoint/2010/main" val="1044115113"/>
      </p:ext>
    </p:extLst>
  </p:cSld>
</p:sld>
</file>

<file path=ppt/slides/slide23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1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Nuclear Fusion</a:t>
            </a:r>
          </a:p>
        </p:txBody>
      </p:sp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067a5c98e8748aa"/>
          <ns0:srcRect xmlns:ns0="http://schemas.openxmlformats.org/drawingml/2006/main" l="15657" r="15007" t="35294" b="4295"/>
          <a:stretch xmlns:a="http://schemas.openxmlformats.org/drawingml/2006/main"/>
        </p:blipFill>
        <p:spPr>
          <a:xfrm xmlns:a="http://schemas.openxmlformats.org/drawingml/2006/main">
            <a:off x="3529232" y="2901551"/>
            <a:ext cx="4839087" cy="3257949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8240F9E-913A-4C28-8DD1-21B090D78F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13011" y="2095500"/>
            <a:ext cx="5642932" cy="42168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7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7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 hotter the core, the more fusion that occurs.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AE476B1-B5C0-40D4-8156-3756B71B94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2677" y="2474275"/>
            <a:ext cx="4663622" cy="4218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7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7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This is just one possible fusion process.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0F67855-5CBB-4D6B-8AE1-DDBC3AB56F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73537" y="4456101"/>
            <a:ext cx="382440" cy="3182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6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6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4 H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E1A542A-9E90-4B84-8E02-D0E22068DB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71286" y="4377987"/>
            <a:ext cx="707703" cy="31280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4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4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1 He + 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BF0283D-7E4D-4A35-B99A-F7588860A1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469" y="4638960"/>
            <a:ext cx="724644" cy="32824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1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61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Energy!</a:t>
            </a:r>
          </a:p>
        </p:txBody>
      </p:sp>
    </p:spTree>
    <p:extLst>
      <p:ext uri="{BB962C8B-B14F-4D97-AF65-F5344CB8AC3E}">
        <p14:creationId xmlns:p14="http://schemas.microsoft.com/office/powerpoint/2010/main" val="225969983"/>
      </p:ext>
    </p:extLst>
  </p:cSld>
</p:sld>
</file>

<file path=ppt/slides/slide24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6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Nuclear Fusion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5568750d9754318"/>
          <ns0:srcRect xmlns:ns0="http://schemas.openxmlformats.org/drawingml/2006/main" l="8586" r="8297" t="36601" b="41457"/>
          <a:stretch xmlns:a="http://schemas.openxmlformats.org/drawingml/2006/main"/>
        </p:blipFill>
        <p:spPr>
          <a:xfrm xmlns:a="http://schemas.openxmlformats.org/drawingml/2006/main">
            <a:off x="2505100" y="3030006"/>
            <a:ext cx="7098315" cy="1448007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01D70D7-F26F-4652-8A70-D9DD02A23F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82671" y="2095500"/>
            <a:ext cx="7226658" cy="5158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53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53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How do we know this happens in the center of the 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2044A1F-AE2C-4033-A890-1908FAFED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59600" y="2479072"/>
            <a:ext cx="785210" cy="51758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54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54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Sun?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795F1AA-FF15-43C1-8F31-4FFF86E405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9715" y="4786662"/>
            <a:ext cx="1411008" cy="51758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54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54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Photons (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03535AC-8203-43CB-9B35-B6785DB726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7549" y="4786662"/>
            <a:ext cx="194095" cy="51758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54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54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γ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ED1929A-5D24-4641-BF36-8070047194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8296" y="4787421"/>
            <a:ext cx="5026566" cy="5163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54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54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) take 10,000 years to escape Sun.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66B14A1-F50A-4DFC-9EE0-2756A7F94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04915" y="5250272"/>
            <a:ext cx="1412557" cy="51758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547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547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Neutrinos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53725EF-D6E5-4A3D-AEBF-EC03FBE172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85123" y="5250272"/>
            <a:ext cx="228114" cy="51758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54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54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(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52F80D0-DC39-437F-B158-A507A9128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0805" y="5250272"/>
            <a:ext cx="194095" cy="51758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54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54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ν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D697875-EFE1-495A-8493-9460BC887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1552" y="5250996"/>
            <a:ext cx="4847029" cy="5163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54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54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) flow freely from Sun and can be 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1223CA9-A80B-4FC8-A671-46ABEFE4F7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20214" y="5642348"/>
            <a:ext cx="2663041" cy="51715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54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54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detected on Earth.</a:t>
            </a:r>
          </a:p>
        </p:txBody>
      </p:sp>
    </p:spTree>
    <p:extLst>
      <p:ext uri="{BB962C8B-B14F-4D97-AF65-F5344CB8AC3E}">
        <p14:creationId xmlns:p14="http://schemas.microsoft.com/office/powerpoint/2010/main" val="1915344257"/>
      </p:ext>
    </p:extLst>
  </p:cSld>
</p:sld>
</file>

<file path=ppt/slides/slide25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9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Neutrinos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BAB4041-C3D9-40E3-AF48-F123DEB68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21956" y="2095500"/>
            <a:ext cx="141894" cy="4952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43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43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48EAB3E-D0AF-418C-BFAF-F9D38C64C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43594" y="2095500"/>
            <a:ext cx="6569959" cy="4952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43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43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Neutrinos have almost no mass and no electric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7649D74-70D0-478B-BAD4-CFC7B68B6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43593" y="2427368"/>
            <a:ext cx="1068534" cy="4952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43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43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charge.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0923EB5-3E94-4AC0-85E5-B70BC3449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21956" y="2837586"/>
            <a:ext cx="141894" cy="4952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43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43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FCCAD58-B601-40BE-AF09-3632019703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43594" y="2837586"/>
            <a:ext cx="6766452" cy="4952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43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43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Neutrinos only weakly interact with matter.  They 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6EF0463-4119-4127-8F75-7C1B4938E5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43593" y="3173221"/>
            <a:ext cx="6450771" cy="4952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43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43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could pass through 1 light-year of lead without 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FB56725-CFC7-48B9-AF2B-2F288219C5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43593" y="3508842"/>
            <a:ext cx="3706563" cy="4952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43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43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interacting with any atoms.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65FDDC2-1025-4F20-8266-8087F4424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21956" y="3915301"/>
            <a:ext cx="141894" cy="4952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43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43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24B7D55-FA54-44F3-AC3C-32853DD987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43594" y="3915301"/>
            <a:ext cx="465092" cy="4952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43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43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65 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8AF6D0A-891C-4714-8A80-EBEFD5210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75421" y="3915301"/>
            <a:ext cx="824877" cy="4952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437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437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billion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98A9D77-3460-493C-BEB9-3AE70B9485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6736" y="3915301"/>
            <a:ext cx="6003311" cy="4952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43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43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solar neutrinos pass through every square 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D687742-A2D0-4F1B-9EAB-3B6979661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43590" y="4250935"/>
            <a:ext cx="5294706" cy="4952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43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43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centimeter of your body every second.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10A80B2-56BF-435C-A731-DB71191561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21953" y="4657375"/>
            <a:ext cx="141893" cy="4952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43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43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D3FB62B-23EC-46AB-88B3-BB79BEB0E7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43590" y="4657375"/>
            <a:ext cx="7189759" cy="4952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43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43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 number of solar neutrinos we can detect match 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D38FEA9-979C-4D14-8214-D20B87D0D3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43590" y="4993030"/>
            <a:ext cx="7052981" cy="4952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43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43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what is predicted to come from the reactions in the 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94AC823-AB9C-455B-9C9A-FAF00C645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43590" y="5328651"/>
            <a:ext cx="7125599" cy="4952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43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43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core of the Sun providing evidence that our models 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73A4237-91DB-4F88-8960-C1C4BDC5B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43590" y="5664272"/>
            <a:ext cx="1601303" cy="4952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43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43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are correct.</a:t>
            </a:r>
          </a:p>
        </p:txBody>
      </p:sp>
    </p:spTree>
    <p:extLst>
      <p:ext uri="{BB962C8B-B14F-4D97-AF65-F5344CB8AC3E}">
        <p14:creationId xmlns:p14="http://schemas.microsoft.com/office/powerpoint/2010/main" val="1965162259"/>
      </p:ext>
    </p:extLst>
  </p:cSld>
</p:sld>
</file>

<file path=ppt/slides/slide26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6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Why are stars stable?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75B92DB-7E23-433D-A99D-516DA4DB9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99705" y="2095500"/>
            <a:ext cx="166968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A107B4C-16F3-4449-8FF9-7B8B00BE4C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21874" y="2095500"/>
            <a:ext cx="4270422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Why don’t they collapse?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C0A0FC3-C0F7-41AB-9C5E-187888B7F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99705" y="2648309"/>
            <a:ext cx="166968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F3705FA-FE33-4CFB-8289-A743B1908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21874" y="2648309"/>
            <a:ext cx="4120761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Why don’t they expand?</a:t>
            </a:r>
          </a:p>
        </p:txBody>
      </p:sp>
    </p:spTree>
    <p:extLst>
      <p:ext uri="{BB962C8B-B14F-4D97-AF65-F5344CB8AC3E}">
        <p14:creationId xmlns:p14="http://schemas.microsoft.com/office/powerpoint/2010/main" val="1221075614"/>
      </p:ext>
    </p:extLst>
  </p:cSld>
</p:sld>
</file>

<file path=ppt/slides/slide27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23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Balance</a:t>
            </a:r>
          </a:p>
        </p:txBody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fb69ee5e68b4cff"/>
          <ns0:srcRect xmlns:ns0="http://schemas.openxmlformats.org/drawingml/2006/main" l="64935" r="6133" t="35948" b="26611"/>
          <a:stretch xmlns:a="http://schemas.openxmlformats.org/drawingml/2006/main"/>
        </p:blipFill>
        <p:spPr>
          <a:xfrm xmlns:a="http://schemas.openxmlformats.org/drawingml/2006/main">
            <a:off x="7295863" y="2805139"/>
            <a:ext cx="2421709" cy="2421709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35A870B-31BB-4476-AD15-288D18D543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4427" y="2095500"/>
            <a:ext cx="150074" cy="5411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66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66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1BAE2A1-5523-497C-98B1-0E2EEA7D82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78108" y="2095704"/>
            <a:ext cx="4642476" cy="54077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66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66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All main sequence stars are in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A17492C-1E1D-4E95-A036-BEEF41B4DF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78273" y="2458507"/>
            <a:ext cx="3478446" cy="5409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662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662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hydrostatic equilibrium.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D27607E-32F9-40BD-961C-583FCB0E3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4428" y="2905763"/>
            <a:ext cx="150074" cy="5411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663" b="0" i="0">
                <a:solidFill>
                  <a:srgbClr val="007F00"/>
                </a:solidFill>
                <a:latin typeface="Arial"/>
                <a:ea typeface="Arial"/>
                <a:cs typeface="Arial"/>
              </a:defRPr>
            </a:pPr>
            <a:r>
              <a:rPr sz="2663" b="0" i="0">
                <a:solidFill>
                  <a:srgbClr val="007F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3A88640-E1D9-4F16-A172-EAE3C3A6A8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78275" y="2905763"/>
            <a:ext cx="1194622" cy="5411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663" b="0" i="0">
                <a:solidFill>
                  <a:srgbClr val="007F00"/>
                </a:solidFill>
                <a:latin typeface="Arial"/>
                <a:ea typeface="Arial"/>
                <a:cs typeface="Arial"/>
              </a:defRPr>
            </a:pPr>
            <a:r>
              <a:rPr sz="2663" b="0" i="0">
                <a:solidFill>
                  <a:srgbClr val="007F00"/>
                </a:solidFill>
                <a:latin typeface="Arial"/>
                <a:ea typeface="Arial"/>
                <a:cs typeface="Arial"/>
              </a:rPr>
              <a:t>Gravity 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B2F8FF6-BED7-4AC4-846A-55A35FBBD6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1607" y="2905763"/>
            <a:ext cx="2861940" cy="5411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66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66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is pushing the star 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AA28A7B-CFD7-47CF-B9D3-B3AF6FC6BF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78273" y="3268648"/>
            <a:ext cx="1305757" cy="5411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66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66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inward.  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43F1093-FD47-4599-8C8C-C8F9E72810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52736" y="3268645"/>
            <a:ext cx="855883" cy="5411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663" b="0" i="0">
                <a:solidFill>
                  <a:srgbClr val="0000FF"/>
                </a:solidFill>
                <a:latin typeface="Arial"/>
                <a:ea typeface="Arial"/>
                <a:cs typeface="Arial"/>
              </a:defRPr>
            </a:pPr>
            <a:r>
              <a:rPr sz="2663" b="0" i="0">
                <a:solidFill>
                  <a:srgbClr val="0000FF"/>
                </a:solidFill>
                <a:latin typeface="Arial"/>
                <a:ea typeface="Arial"/>
                <a:cs typeface="Arial"/>
              </a:rPr>
              <a:t>Light 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BBF0F55-7CA1-43F7-8EAB-4A81501A6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77062" y="3268645"/>
            <a:ext cx="2561459" cy="5411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66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66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generated in the 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CD3996C-F34D-4F1B-9B8B-0A0E7605AF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78273" y="3635037"/>
            <a:ext cx="3592290" cy="54103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66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66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core generates thermal 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E0FF304-97D3-4B88-9537-033A4F5F6C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78273" y="3998109"/>
            <a:ext cx="4266638" cy="5407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66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66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pressure pushing outwards. 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B8F7EAD-3ABE-4D70-987A-98AFAC8606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4427" y="4445243"/>
            <a:ext cx="150074" cy="5411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66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66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94B2922-944D-4ABD-A7BD-D88C599D7C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78273" y="4445507"/>
            <a:ext cx="4660098" cy="54067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66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66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During hydrostatic equilibrium, 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8BB96C9-24E8-4159-8200-098019D8C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78273" y="4808552"/>
            <a:ext cx="4095494" cy="5404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66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66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these forces are balanced. 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ADE09C8-572C-4DA7-BDEC-27666BC0B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4427" y="5255501"/>
            <a:ext cx="150074" cy="5411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66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66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BAF22DF-4E18-46B8-B7B7-0D9EAC013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78273" y="5255716"/>
            <a:ext cx="4454353" cy="54075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66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66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This balance is why the Main 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D30FB88-6268-4EA2-B9C5-9D1B71A459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78273" y="5618390"/>
            <a:ext cx="2599786" cy="5411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66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66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Sequence exists.</a:t>
            </a:r>
          </a:p>
        </p:txBody>
      </p:sp>
    </p:spTree>
    <p:extLst>
      <p:ext uri="{BB962C8B-B14F-4D97-AF65-F5344CB8AC3E}">
        <p14:creationId xmlns:p14="http://schemas.microsoft.com/office/powerpoint/2010/main" val="1376781791"/>
      </p:ext>
    </p:extLst>
  </p:cSld>
</p:sld>
</file>

<file path=ppt/slides/slide28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8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Balance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6bbf806ca8a4a40"/>
          <ns0:srcRect xmlns:ns0="http://schemas.openxmlformats.org/drawingml/2006/main" l="64935" r="6133" t="35948" b="26611"/>
          <a:stretch xmlns:a="http://schemas.openxmlformats.org/drawingml/2006/main"/>
        </p:blipFill>
        <p:spPr>
          <a:xfrm xmlns:a="http://schemas.openxmlformats.org/drawingml/2006/main">
            <a:off x="7368220" y="2850098"/>
            <a:ext cx="2567748" cy="2567748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76D2F9C-31A8-42E4-894C-F26A6093C7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56032" y="2095500"/>
            <a:ext cx="4926873" cy="60847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9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9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In a main sequence star, the 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A037912-2856-4393-8293-90B34FB3B0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56032" y="2509463"/>
            <a:ext cx="4989777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energy generated by nuclear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D70556A-3012-446F-8F93-8140877DA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56032" y="2920263"/>
            <a:ext cx="4694156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fusion is producing enough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BACB9FB-94D0-4051-884C-EAB8AF2A97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56033" y="3331200"/>
            <a:ext cx="297779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FF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FF"/>
                </a:solidFill>
                <a:latin typeface="Arial"/>
                <a:ea typeface="Arial"/>
                <a:cs typeface="Arial"/>
              </a:rPr>
              <a:t>outward pressure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6F2279E-58C3-4E1B-A1A6-01C02CA735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00210" y="3331200"/>
            <a:ext cx="2003833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to balance 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3A0AB44-8D91-4125-B522-B23162B88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56032" y="3745818"/>
            <a:ext cx="669011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 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C03EE1E-54D1-416D-A4B9-5DE0944CC1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1417" y="3745818"/>
            <a:ext cx="2746113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7F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7F00"/>
                </a:solidFill>
                <a:latin typeface="Arial"/>
                <a:ea typeface="Arial"/>
                <a:cs typeface="Arial"/>
              </a:rPr>
              <a:t>inward pressure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F62878B-AE87-4119-80DE-4B367A1486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03912" y="3745818"/>
            <a:ext cx="1642119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from the 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B0934D9-8C26-4AB1-8BF3-083AD614AC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56032" y="4157907"/>
            <a:ext cx="2829328" cy="6075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9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9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mass of the star.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AEEA123-194A-45BD-956E-350C57EDC0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86436" y="4661530"/>
            <a:ext cx="4674123" cy="6086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96" b="1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96" b="1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 more massive a star, 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EED754D-79F9-445D-9F01-DD35907A5D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93048" y="5071850"/>
            <a:ext cx="4462129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1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1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 more energy it must 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7335F47-8A7C-497D-B700-4E9252D20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49565" y="5486468"/>
            <a:ext cx="1642924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1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1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produce.</a:t>
            </a:r>
          </a:p>
        </p:txBody>
      </p:sp>
    </p:spTree>
    <p:extLst>
      <p:ext uri="{BB962C8B-B14F-4D97-AF65-F5344CB8AC3E}">
        <p14:creationId xmlns:p14="http://schemas.microsoft.com/office/powerpoint/2010/main" val="1448274328"/>
      </p:ext>
    </p:extLst>
  </p:cSld>
</p:sld>
</file>

<file path=ppt/slides/slide29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1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Mass-Luminosity Relation</a:t>
            </a:r>
          </a:p>
        </p:txBody>
      </p:sp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7f5ba5e62c74e69"/>
          <ns0:srcRect xmlns:ns0="http://schemas.openxmlformats.org/drawingml/2006/main" l="24459" r="18615" t="48179" b="14379"/>
          <a:stretch xmlns:a="http://schemas.openxmlformats.org/drawingml/2006/main"/>
        </p:blipFill>
        <p:spPr>
          <a:xfrm xmlns:a="http://schemas.openxmlformats.org/drawingml/2006/main">
            <a:off x="3796497" y="3624843"/>
            <a:ext cx="4987143" cy="2534657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5282CFB-4BBC-49CD-BF6B-257A68E4A2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84361" y="2095500"/>
            <a:ext cx="6220475" cy="6017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6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6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Because main sequence stars are in 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0491FC7-9E5A-4227-9EB5-FA159B247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95142" y="2549020"/>
            <a:ext cx="3985736" cy="6017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6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6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hydrostatic equilibrium,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B662F67-FEF1-4603-9674-236A30BDD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8279" y="2549020"/>
            <a:ext cx="2648579" cy="6017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61" b="1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61" b="1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more massive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0D81DA6-18C3-48C3-B14F-F10603927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88948" y="3002563"/>
            <a:ext cx="4407038" cy="6017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61" b="1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61" b="1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stars are more luminous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821C80E-8AAA-4B7D-A4C5-F385D90E84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1692" y="3002563"/>
            <a:ext cx="346769" cy="6017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6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6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.  </a:t>
            </a:r>
          </a:p>
        </p:txBody>
      </p:sp>
    </p:spTree>
    <p:extLst>
      <p:ext uri="{BB962C8B-B14F-4D97-AF65-F5344CB8AC3E}">
        <p14:creationId xmlns:p14="http://schemas.microsoft.com/office/powerpoint/2010/main" val="1841023699"/>
      </p:ext>
    </p:extLst>
  </p:cSld>
</p:sld>
</file>

<file path=ppt/slides/slide30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8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Mass-Luminosity Relation</a:t>
            </a:r>
          </a:p>
        </p:txBody>
      </p:sp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2168436d1584d92"/>
          <ns0:srcRect xmlns:ns0="http://schemas.openxmlformats.org/drawingml/2006/main" l="13997" r="15007" t="44538" b="11951"/>
          <a:stretch xmlns:a="http://schemas.openxmlformats.org/drawingml/2006/main"/>
        </p:blipFill>
        <p:spPr>
          <a:xfrm xmlns:a="http://schemas.openxmlformats.org/drawingml/2006/main">
            <a:off x="3014699" y="3328169"/>
            <a:ext cx="5978604" cy="2831331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A9E3E47-34B5-447C-AAE3-3DE5DC869F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35107" y="2095500"/>
            <a:ext cx="6142194" cy="57769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84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84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If you increase the mass of a star, the 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C53A91E-181E-41B8-9D31-FE0CF9B975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79263" y="2531007"/>
            <a:ext cx="4355399" cy="5784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84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84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inward pressure increases.</a:t>
            </a:r>
          </a:p>
        </p:txBody>
      </p:sp>
    </p:spTree>
    <p:extLst>
      <p:ext uri="{BB962C8B-B14F-4D97-AF65-F5344CB8AC3E}">
        <p14:creationId xmlns:p14="http://schemas.microsoft.com/office/powerpoint/2010/main" val="1720748474"/>
      </p:ext>
    </p:extLst>
  </p:cSld>
</p:sld>
</file>

<file path=ppt/slides/slide31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8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Mass-Luminosity Relation</a:t>
            </a:r>
          </a:p>
        </p:txBody>
      </p:sp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17c667931394eac"/>
          <ns0:srcRect xmlns:ns0="http://schemas.openxmlformats.org/drawingml/2006/main" l="15007" r="18326" t="46499" b="14286"/>
          <a:stretch xmlns:a="http://schemas.openxmlformats.org/drawingml/2006/main"/>
        </p:blipFill>
        <p:spPr>
          <a:xfrm xmlns:a="http://schemas.openxmlformats.org/drawingml/2006/main">
            <a:off x="2974778" y="3508870"/>
            <a:ext cx="5831387" cy="265063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EBB8CE5-5BF9-4EEF-9B61-0384C77AE8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21683" y="2095500"/>
            <a:ext cx="7148635" cy="6008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5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5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This causes the core of the star to heat up 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76B1E47-31F2-443D-98C4-EBE9520E37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0990" y="2549711"/>
            <a:ext cx="4409542" cy="59848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4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4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and produce more energy.</a:t>
            </a:r>
          </a:p>
        </p:txBody>
      </p:sp>
    </p:spTree>
    <p:extLst>
      <p:ext uri="{BB962C8B-B14F-4D97-AF65-F5344CB8AC3E}">
        <p14:creationId xmlns:p14="http://schemas.microsoft.com/office/powerpoint/2010/main" val="499178797"/>
      </p:ext>
    </p:extLst>
  </p:cSld>
</p:sld>
</file>

<file path=ppt/slides/slide32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8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Mass-Luminosity Relation</a:t>
            </a:r>
          </a:p>
        </p:txBody>
      </p:sp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c9f9d6e674e4060"/>
          <ns0:srcRect xmlns:ns0="http://schemas.openxmlformats.org/drawingml/2006/main" l="15007" r="17460" t="43511" b="12979"/>
          <a:stretch xmlns:a="http://schemas.openxmlformats.org/drawingml/2006/main"/>
        </p:blipFill>
        <p:spPr>
          <a:xfrm xmlns:a="http://schemas.openxmlformats.org/drawingml/2006/main">
            <a:off x="3041649" y="3281140"/>
            <a:ext cx="5781427" cy="287836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0202E18-BB09-4887-9BEE-8FC3A6547B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95325" y="2095500"/>
            <a:ext cx="7201349" cy="588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89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89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Which increases the outward pressure, and 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402F475-E729-4DCB-9D49-B617B13EC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12583" y="2538980"/>
            <a:ext cx="5470689" cy="58752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89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89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stabilizes the more luminous star.</a:t>
            </a:r>
          </a:p>
        </p:txBody>
      </p:sp>
    </p:spTree>
    <p:extLst>
      <p:ext uri="{BB962C8B-B14F-4D97-AF65-F5344CB8AC3E}">
        <p14:creationId xmlns:p14="http://schemas.microsoft.com/office/powerpoint/2010/main" val="1379471442"/>
      </p:ext>
    </p:extLst>
  </p:cSld>
</p:sld>
</file>

<file path=ppt/slides/slide33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0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Implication of Mass-Luminosity Relation</a:t>
            </a:r>
          </a:p>
        </p:txBody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f1b7d6cf2fd4607"/>
          <ns0:srcRect xmlns:ns0="http://schemas.openxmlformats.org/drawingml/2006/main" l="22511" r="24170" t="42017" b="8964"/>
          <a:stretch xmlns:a="http://schemas.openxmlformats.org/drawingml/2006/main"/>
        </p:blipFill>
        <p:spPr>
          <a:xfrm xmlns:a="http://schemas.openxmlformats.org/drawingml/2006/main">
            <a:off x="3878795" y="3115062"/>
            <a:ext cx="4285409" cy="3044438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25E7090-2E58-4461-BE0F-1BF11E6D2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83702" y="2095500"/>
            <a:ext cx="6024596" cy="4155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4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4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More mass = More Luminosity = faster rate of fusion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6BC0C09-33E6-4DA4-A736-537F4EEA2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02994" y="2466860"/>
            <a:ext cx="254135" cy="41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51" b="1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51" b="1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=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0423D1D-14FC-4FC4-ABFE-8B50B8D730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25869" y="2467529"/>
            <a:ext cx="4365015" cy="41563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46" b="1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46" b="1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Shorter lifetime on Main Sequence!</a:t>
            </a:r>
          </a:p>
        </p:txBody>
      </p:sp>
    </p:spTree>
    <p:extLst>
      <p:ext uri="{BB962C8B-B14F-4D97-AF65-F5344CB8AC3E}">
        <p14:creationId xmlns:p14="http://schemas.microsoft.com/office/powerpoint/2010/main" val="1065570272"/>
      </p:ext>
    </p:extLst>
  </p:cSld>
</p:sld>
</file>

<file path=ppt/slides/slide34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2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Implication of Mass-Luminosity Relation</a:t>
            </a:r>
          </a:p>
        </p:txBody>
      </p:sp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56aec216523493e"/>
          <ns0:srcRect xmlns:ns0="http://schemas.openxmlformats.org/drawingml/2006/main" l="7143" r="38600" t="34827" b="16153"/>
          <a:stretch xmlns:a="http://schemas.openxmlformats.org/drawingml/2006/main"/>
        </p:blipFill>
        <p:spPr>
          <a:xfrm xmlns:a="http://schemas.openxmlformats.org/drawingml/2006/main">
            <a:off x="2196798" y="2741528"/>
            <a:ext cx="4895838" cy="3417972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77DC5C6-B8B3-4D03-AFDA-C33D590B6F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25669" y="2096196"/>
            <a:ext cx="4988977" cy="5457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68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68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More mass = More Luminosity =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DBD7409-60A5-4117-82FD-0165986FDF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79950" y="2095500"/>
            <a:ext cx="1942849" cy="54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691" b="1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691" b="1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Shorter life!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658F112-F1A4-482A-B359-1F2D3182E1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8148" y="4301816"/>
            <a:ext cx="2607054" cy="35098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2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2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O Stars are very massive, 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F3772C0-0B61-4E8E-B29A-6F92DA31D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92134" y="4616258"/>
            <a:ext cx="1502887" cy="3521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3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3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very luminous, 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3C9D81D-468C-45A1-9FF7-900A5D8A68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34074" y="4932044"/>
            <a:ext cx="1999796" cy="3513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2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2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and very short-lived.</a:t>
            </a:r>
          </a:p>
        </p:txBody>
      </p:sp>
    </p:spTree>
    <p:extLst>
      <p:ext uri="{BB962C8B-B14F-4D97-AF65-F5344CB8AC3E}">
        <p14:creationId xmlns:p14="http://schemas.microsoft.com/office/powerpoint/2010/main" val="858481852"/>
      </p:ext>
    </p:extLst>
  </p:cSld>
</p:sld>
</file>

<file path=ppt/slides/slide35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3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Implication of Mass-Luminosity Relation</a:t>
            </a:r>
          </a:p>
        </p:txBody>
      </p:sp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560fcbc3a654cf8"/>
          <ns0:srcRect xmlns:ns0="http://schemas.openxmlformats.org/drawingml/2006/main" l="7143" r="38600" t="34827" b="16153"/>
          <a:stretch xmlns:a="http://schemas.openxmlformats.org/drawingml/2006/main"/>
        </p:blipFill>
        <p:spPr>
          <a:xfrm xmlns:a="http://schemas.openxmlformats.org/drawingml/2006/main">
            <a:off x="2196581" y="2741528"/>
            <a:ext cx="4895838" cy="3417972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46BC7DA-9DD2-4237-AFC3-4D01ABF1DD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25452" y="2096196"/>
            <a:ext cx="4988977" cy="5457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68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68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More mass = More Luminosity =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AC9281A-BB21-4C5C-B192-30D0A2A96B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79732" y="2095500"/>
            <a:ext cx="1942849" cy="54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691" b="1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691" b="1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Shorter life!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9832A59-5E82-4480-8252-CE4945A896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0758" y="4616507"/>
            <a:ext cx="1732983" cy="35174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3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3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G stars (Sun-like)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9DC9448-ABB0-45D5-8DF4-EFCD82F4DD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24674" y="4932015"/>
            <a:ext cx="2170745" cy="35135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2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2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are not very massive, 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439722C-C530-447D-85EA-65119E41E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7966" y="5243224"/>
            <a:ext cx="1867347" cy="3516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3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3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not very luminous, 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3251062-1D73-47BF-B7B8-506AF593FD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9785" y="5558215"/>
            <a:ext cx="1453869" cy="35202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3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3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and long-lived.</a:t>
            </a:r>
          </a:p>
        </p:txBody>
      </p:sp>
    </p:spTree>
    <p:extLst>
      <p:ext uri="{BB962C8B-B14F-4D97-AF65-F5344CB8AC3E}">
        <p14:creationId xmlns:p14="http://schemas.microsoft.com/office/powerpoint/2010/main" val="833874041"/>
      </p:ext>
    </p:extLst>
  </p:cSld>
</p:sld>
</file>

<file path=ppt/slides/slide36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2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Implication of Mass-Luminosity Relation</a:t>
            </a:r>
          </a:p>
        </p:txBody>
      </p:sp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4757e5bf9d949ad"/>
          <ns0:srcRect xmlns:ns0="http://schemas.openxmlformats.org/drawingml/2006/main" l="7143" r="38672" t="34827" b="16153"/>
          <a:stretch xmlns:a="http://schemas.openxmlformats.org/drawingml/2006/main"/>
        </p:blipFill>
        <p:spPr>
          <a:xfrm xmlns:a="http://schemas.openxmlformats.org/drawingml/2006/main">
            <a:off x="2257618" y="2731418"/>
            <a:ext cx="4812808" cy="336448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4C2C754-4EFA-4A13-8626-A633614001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79777" y="2096185"/>
            <a:ext cx="4910899" cy="5371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64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64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More mass = More Luminosity =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97F9CEB-9D54-44AA-9D14-772FEF3A67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56521" y="2095500"/>
            <a:ext cx="1912443" cy="53831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649" b="1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649" b="1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Shorter life!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1A43BB0-5D93-44A7-9A2E-BD0D5E2530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69176" y="5194479"/>
            <a:ext cx="2864710" cy="34530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9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69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M stars have very little mass, 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01E6B51-C96B-4124-BC01-6AA7995187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8018" y="5503795"/>
            <a:ext cx="1396364" cy="3469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0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0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are very faint, 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F9FB27B-C5A0-4D40-A085-3ECF4D9AD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67194" y="5816365"/>
            <a:ext cx="2406407" cy="3431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8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68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and very, very long-lived.</a:t>
            </a:r>
          </a:p>
        </p:txBody>
      </p:sp>
    </p:spTree>
    <p:extLst>
      <p:ext uri="{BB962C8B-B14F-4D97-AF65-F5344CB8AC3E}">
        <p14:creationId xmlns:p14="http://schemas.microsoft.com/office/powerpoint/2010/main" val="1881643492"/>
      </p:ext>
    </p:extLst>
  </p:cSld>
</p:sld>
</file>

<file path=ppt/slides/slide37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6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Stellar Evolution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E3B0DFF-598C-4A08-82A9-7DED27A999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4674" y="2095500"/>
            <a:ext cx="166968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A586434-2D22-46F1-8B12-20C0EC24E6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86843" y="2095500"/>
            <a:ext cx="3340482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How do stars form?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8E09B81-96E1-4026-AD67-E7E3BB8167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4674" y="2648309"/>
            <a:ext cx="166968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4C81EDF-4E00-4521-9BCD-751BD5D81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86843" y="2648309"/>
            <a:ext cx="3086656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How do stars die?</a:t>
            </a:r>
          </a:p>
        </p:txBody>
      </p:sp>
    </p:spTree>
    <p:extLst>
      <p:ext uri="{BB962C8B-B14F-4D97-AF65-F5344CB8AC3E}">
        <p14:creationId xmlns:p14="http://schemas.microsoft.com/office/powerpoint/2010/main" val="1490370865"/>
      </p:ext>
    </p:extLst>
  </p:cSld>
</p:sld>
</file>

<file path=ppt/slides/slide38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20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Stages of Star Formation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9F40218-D996-4903-9745-1827384AE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11774" y="2095500"/>
            <a:ext cx="348707" cy="60504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78" b="1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78" b="1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1.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1C82E91-A1A8-4688-B0D4-8DFAA1ABED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1415" y="2095500"/>
            <a:ext cx="4300578" cy="60504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78" b="1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78" b="1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 Interstellar medium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3B8B92F-2C6A-4423-B717-103702D29C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58627" y="2095500"/>
            <a:ext cx="2621603" cy="60504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7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7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– gas and dust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C9AFACB-4470-47A1-BA15-967192FE0D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11774" y="2644176"/>
            <a:ext cx="348707" cy="60504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7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7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2.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7ABB7CD-4FC5-4C0E-B353-F704BB7FB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1230" y="2652868"/>
            <a:ext cx="370975" cy="59055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0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0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 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65F578D-654E-405E-AA86-6EE364CC6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28823" y="2644176"/>
            <a:ext cx="1693300" cy="60504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78" b="1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78" b="1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protostar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FAE961B-2609-49A6-8693-C28AFFA2A0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88756" y="2644176"/>
            <a:ext cx="4091833" cy="60504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7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7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forms from the coldest, 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3BC7C43-D664-4B74-9850-FC70AF3476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1412" y="3096549"/>
            <a:ext cx="4469990" cy="60504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7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7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densest part of the ISM, a 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F366846-1D8E-4C44-8D31-28724383A4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28082" y="3096549"/>
            <a:ext cx="1926162" cy="60504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78" b="1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78" b="1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molecular 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DBE15BA-D051-47F7-BBF6-F3793910B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1412" y="3552494"/>
            <a:ext cx="1041745" cy="60504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78" b="1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78" b="1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cloud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C5D7892-23B2-424F-84F3-C2ED7403E2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11771" y="4097525"/>
            <a:ext cx="348707" cy="60504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7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7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3.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206EB8E-BEAD-4F05-9096-A7128D1AF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1411" y="4097525"/>
            <a:ext cx="6864997" cy="60504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7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7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 protostar gets hot enough for fusion 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665630C-FB7E-45A4-BBF4-A2DD1C4ED5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1412" y="4553505"/>
            <a:ext cx="4766205" cy="60504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7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7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in its center and becomes a 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027AFD3-C562-470F-92AD-9C141D68CD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2674" y="4553505"/>
            <a:ext cx="1022005" cy="60504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78" b="1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78" b="1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main 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50D2476-3C2B-405E-9FE9-9E3ADA207C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1412" y="5005783"/>
            <a:ext cx="2575980" cy="60504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78" b="1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78" b="1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sequence star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17E5D3D-B38D-4AD8-B4AA-C65C148D65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34690" y="5005783"/>
            <a:ext cx="138492" cy="60504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7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7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53C3CF0-05E5-403F-90C1-C6D4A55C55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11771" y="5554458"/>
            <a:ext cx="348707" cy="60504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7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7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4.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6E28891-2AA2-403C-93D8-FE2A554FEF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1411" y="5555276"/>
            <a:ext cx="3797447" cy="6036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7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7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Lather, Rinse, Repeat.</a:t>
            </a:r>
          </a:p>
        </p:txBody>
      </p:sp>
    </p:spTree>
    <p:extLst>
      <p:ext uri="{BB962C8B-B14F-4D97-AF65-F5344CB8AC3E}">
        <p14:creationId xmlns:p14="http://schemas.microsoft.com/office/powerpoint/2010/main" val="2126007979"/>
      </p:ext>
    </p:extLst>
  </p:cSld>
</p:sld>
</file>

<file path=ppt/slides/slide39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4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The Interstellar Medium (ISM)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A9E4BB8-5D26-473D-A4EC-218AE8BF8C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02308" y="2095500"/>
            <a:ext cx="151520" cy="5463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68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68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417DC58-8D6B-469F-A9D6-5C36015CE7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09082" y="2095500"/>
            <a:ext cx="3041506" cy="5463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68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68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99% Interstellar gas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F08843F-C185-40D0-A45F-ACF8E174DA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11339" y="2543712"/>
            <a:ext cx="3873426" cy="54628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68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68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75% Hydrogen (by mass)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7AA5F2F-410E-4329-B827-9B9EBF453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11339" y="2995369"/>
            <a:ext cx="1865888" cy="5463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68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68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24% Helium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2BA2D53-6263-4247-B4E2-E2FC6BCA00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11339" y="3443563"/>
            <a:ext cx="2908202" cy="5463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68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68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1% everything else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AAEDE81-65D0-458D-BC62-87A5153E36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02308" y="3895242"/>
            <a:ext cx="151520" cy="5463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68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68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4F98521-F9F9-4217-A80D-6F8F8244E4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09082" y="3895242"/>
            <a:ext cx="1261994" cy="5463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68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68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1% dust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78DB85C-DBDC-4654-8F5F-3CF06B4F57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11339" y="4343738"/>
            <a:ext cx="3984189" cy="5458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68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68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mostly Carbon and Silicon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DE33471-EAF4-48E7-9252-A6FF86223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40815" y="5243932"/>
            <a:ext cx="7048877" cy="54527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68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68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Average density:  1 atom per cubic centimeter 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2B6F9A1-EA41-4680-8E2C-4443C8A00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2607" y="5613176"/>
            <a:ext cx="942152" cy="5463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68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68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vs. 10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278CF42-3DBA-482E-97B5-7999091B72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1567" y="5619272"/>
            <a:ext cx="284982" cy="3642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9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9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19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DC8AD27-0D2B-46C6-B31C-1DEE4ED792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29531" y="5614511"/>
            <a:ext cx="4235901" cy="54409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67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67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per cubic centimeter for air. </a:t>
            </a:r>
          </a:p>
        </p:txBody>
      </p:sp>
    </p:spTree>
    <p:extLst>
      <p:ext uri="{BB962C8B-B14F-4D97-AF65-F5344CB8AC3E}">
        <p14:creationId xmlns:p14="http://schemas.microsoft.com/office/powerpoint/2010/main" val="1178208960"/>
      </p:ext>
    </p:extLst>
  </p:cSld>
</p:sld>
</file>

<file path=ppt/slides/slide40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21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Components of the ISM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0D510C1-D7AB-4002-8945-3F97E52D9D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65578" y="2095500"/>
            <a:ext cx="162166" cy="59207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1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1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AD4CCBF-2FFB-46E5-AA6A-C1BF3AC3B3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78483" y="2095500"/>
            <a:ext cx="2029789" cy="59207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1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1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Hot Gas (10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3FEEA97-0719-464F-A387-FEEC1816D8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74697" y="2101442"/>
            <a:ext cx="169814" cy="3947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4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94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6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3FA26FD-6006-447D-8077-99748C88E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5171" y="2095500"/>
            <a:ext cx="3778330" cy="59207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1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1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K) – seen in X-ray light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389AB72-913C-4863-A894-7E1704E3D4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65577" y="2632412"/>
            <a:ext cx="162166" cy="59207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1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1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4A58056-877C-4422-8C6D-0CD134FDF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78482" y="2632412"/>
            <a:ext cx="2428045" cy="59207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1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1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Warm Gas (10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9B14172-C981-4914-8464-6A2638B47F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72385" y="2638354"/>
            <a:ext cx="169814" cy="3947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4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94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C1756FA-08D2-49CA-8B23-CE66D61DB2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12858" y="2632412"/>
            <a:ext cx="3716166" cy="59207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1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1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K) – traced by ionized 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186C21E-2DA6-454C-A35F-271AA4E399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78493" y="3075087"/>
            <a:ext cx="1678312" cy="59207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1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1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hydrogen.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E7FCB10-B9E1-4DDA-9C03-C24331E4D3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65588" y="3608348"/>
            <a:ext cx="162166" cy="59207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1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1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7D8D22E-29D3-4202-90AF-66890C344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78493" y="3608348"/>
            <a:ext cx="2431454" cy="59207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1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1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Cool Gas (&lt;10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F553CF3-B01E-4538-91F2-4658867E6F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77434" y="3614289"/>
            <a:ext cx="169814" cy="3947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4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94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83BE341-F281-4C21-84CB-4B86BF49D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17907" y="3608347"/>
            <a:ext cx="3777189" cy="59207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1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1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K) – traced by neutral, 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5A51BF3-6AE1-4EE5-A2A8-35436A1DDC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78492" y="4054555"/>
            <a:ext cx="2871809" cy="59207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1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1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atomic hydrogen.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28A5948-718B-41E8-A021-2872B0C60B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65587" y="4587841"/>
            <a:ext cx="162166" cy="59207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1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1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0206AD0-477A-4E89-9613-87E2104781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78492" y="4587841"/>
            <a:ext cx="6947931" cy="59207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1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1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Cold Gas (10-300 K) – seen as molecular 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B1630ED-87C3-400A-B5C8-741AE3BE08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78492" y="5034084"/>
            <a:ext cx="1206282" cy="59207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1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1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clouds.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C324CAE-1D1F-4FB6-B852-574D60455E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38670" y="5567429"/>
            <a:ext cx="3014911" cy="59207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1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1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Stars only form in 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D7A0145-E34A-4A84-A5D9-24D8C450C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22859" y="5567429"/>
            <a:ext cx="4044633" cy="59207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14" b="1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14" b="1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cold, molecular clouds</a:t>
            </a:r>
          </a:p>
        </p:txBody>
      </p:sp>
    </p:spTree>
    <p:extLst>
      <p:ext uri="{BB962C8B-B14F-4D97-AF65-F5344CB8AC3E}">
        <p14:creationId xmlns:p14="http://schemas.microsoft.com/office/powerpoint/2010/main" val="673399328"/>
      </p:ext>
    </p:extLst>
  </p:cSld>
</p:sld>
</file>

<file path=ppt/slides/slide41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1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Components of the ISM</a:t>
            </a:r>
          </a:p>
        </p:txBody>
      </p:sp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8966b8d91864684"/>
          <ns0:srcRect xmlns:ns0="http://schemas.openxmlformats.org/drawingml/2006/main" l="11760" r="10678" t="31933" b="25584"/>
          <a:stretch xmlns:a="http://schemas.openxmlformats.org/drawingml/2006/main"/>
        </p:blipFill>
        <p:spPr>
          <a:xfrm xmlns:a="http://schemas.openxmlformats.org/drawingml/2006/main">
            <a:off x="3061481" y="2617487"/>
            <a:ext cx="6199242" cy="2623865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C0B4907-0F03-4570-AE32-48FEA0FAF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07638" y="2095500"/>
            <a:ext cx="112692" cy="3767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5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85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0AC300A-9156-4D91-A4EB-615E890E79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97777" y="2095500"/>
            <a:ext cx="6486584" cy="3767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5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85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Cold Gas (10-300 K) – molecular clouds seen in dust and gas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8515BA3-6AD9-432A-A481-720F7A1A91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9903" y="5466656"/>
            <a:ext cx="6392898" cy="37821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6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86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Images of dust in molecular clouds blocking star light behind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9B843D2-9FEA-49E9-A826-F648C11C5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61158" y="5768421"/>
            <a:ext cx="767301" cy="39107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2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92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them.  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91E57F5-EEC0-49D4-885F-1E0A0CE48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7255" y="5786027"/>
            <a:ext cx="2596206" cy="36173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80" b="1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80" b="1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These are dark nebulae.</a:t>
            </a:r>
          </a:p>
        </p:txBody>
      </p:sp>
    </p:spTree>
    <p:extLst>
      <p:ext uri="{BB962C8B-B14F-4D97-AF65-F5344CB8AC3E}">
        <p14:creationId xmlns:p14="http://schemas.microsoft.com/office/powerpoint/2010/main" val="1642512927"/>
      </p:ext>
    </p:extLst>
  </p:cSld>
</p:sld>
</file>

<file path=ppt/slides/slide42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9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Components of the ISM</a:t>
            </a:r>
          </a:p>
        </p:txBody>
      </p:sp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c9b5968d5994e17"/>
          <ns0:srcRect xmlns:ns0="http://schemas.openxmlformats.org/drawingml/2006/main" l="20418" r="20274" t="28758" b="20075"/>
          <a:stretch xmlns:a="http://schemas.openxmlformats.org/drawingml/2006/main"/>
        </p:blipFill>
        <p:spPr>
          <a:xfrm xmlns:a="http://schemas.openxmlformats.org/drawingml/2006/main">
            <a:off x="3700932" y="2460438"/>
            <a:ext cx="4840386" cy="3226924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1DC2AC0-062C-4728-91D8-66550DBEC3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32990" y="2095500"/>
            <a:ext cx="134309" cy="47265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32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32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F7EF528-4F83-42C3-88F9-7188C1ABE1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29258" y="2095500"/>
            <a:ext cx="6629752" cy="47265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32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32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Cold Gas – molecular clouds seen in dust and gas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1CB76C4-1831-4DFE-8C41-4A2BB4A9D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0188" y="5775300"/>
            <a:ext cx="5492833" cy="384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9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89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Radio map of molecules in a Giant Molecular Cloud</a:t>
            </a:r>
          </a:p>
        </p:txBody>
      </p:sp>
    </p:spTree>
    <p:extLst>
      <p:ext uri="{BB962C8B-B14F-4D97-AF65-F5344CB8AC3E}">
        <p14:creationId xmlns:p14="http://schemas.microsoft.com/office/powerpoint/2010/main" val="2052934246"/>
      </p:ext>
    </p:extLst>
  </p:cSld>
</p:sld>
</file>

<file path=ppt/slides/slide43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8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Molecular Clouds</a:t>
            </a:r>
          </a:p>
        </p:txBody>
      </p:sp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b68ce59e1194180"/>
          <ns0:srcRect xmlns:ns0="http://schemas.openxmlformats.org/drawingml/2006/main" l="20635" r="19986" t="38189" b="10644"/>
          <a:stretch xmlns:a="http://schemas.openxmlformats.org/drawingml/2006/main"/>
        </p:blipFill>
        <p:spPr>
          <a:xfrm xmlns:a="http://schemas.openxmlformats.org/drawingml/2006/main">
            <a:off x="3700228" y="3002658"/>
            <a:ext cx="4741024" cy="3156842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E2722AF-0045-4881-BFAB-BB69EAAC8C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84949" y="2095500"/>
            <a:ext cx="6422102" cy="48240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37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37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 coldest and densest regions of the ISM will 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017C172-EFAB-493A-A5C8-CEC11A250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18419" y="2454684"/>
            <a:ext cx="5842443" cy="4830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37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37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form molecular clouds when compressed..  </a:t>
            </a:r>
          </a:p>
        </p:txBody>
      </p:sp>
    </p:spTree>
    <p:extLst>
      <p:ext uri="{BB962C8B-B14F-4D97-AF65-F5344CB8AC3E}">
        <p14:creationId xmlns:p14="http://schemas.microsoft.com/office/powerpoint/2010/main" val="1050784073"/>
      </p:ext>
    </p:extLst>
  </p:cSld>
</p:sld>
</file>

<file path=ppt/slides/slide44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7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Densest parts of Molecular Cloud continue to collapse.</a:t>
            </a:r>
          </a:p>
        </p:txBody>
      </p:sp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b81239207b8447c"/>
          <ns0:srcRect xmlns:ns0="http://schemas.openxmlformats.org/drawingml/2006/main" l="4834" r="4834" t="33613" b="22876"/>
          <a:stretch xmlns:a="http://schemas.openxmlformats.org/drawingml/2006/main"/>
        </p:blipFill>
        <p:spPr>
          <a:xfrm xmlns:a="http://schemas.openxmlformats.org/drawingml/2006/main">
            <a:off x="1553029" y="2095500"/>
            <a:ext cx="9085943" cy="3381829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1028502"/>
      </p:ext>
    </p:extLst>
  </p:cSld>
</p:sld>
</file>

<file path=ppt/slides/slide45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22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Stars</a:t>
            </a:r>
          </a:p>
        </p:txBody>
      </p:sp>
      <p:pic>
        <p:nvPicPr>
          <p:cNvPr id="2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5b6b68e243c417c"/>
          <ns0:srcRect xmlns:ns0="http://schemas.openxmlformats.org/drawingml/2006/main" l="54762" r="3391" t="6536" b="10458"/>
          <a:stretch xmlns:a="http://schemas.openxmlformats.org/drawingml/2006/main"/>
        </p:blipFill>
        <p:spPr>
          <a:xfrm xmlns:a="http://schemas.openxmlformats.org/drawingml/2006/main">
            <a:off x="6269452" y="2095500"/>
            <a:ext cx="2651429" cy="4064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A6AEE7C-7F50-4D21-9182-C13538D6E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47519" y="2530219"/>
            <a:ext cx="2541896" cy="2920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3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3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Each molecular core collapses 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8E8A821-177B-445E-B3CA-3A2C714F88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885" y="2766581"/>
            <a:ext cx="1658082" cy="30696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1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1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due to gravity from 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B79C691-4D9B-4345-975D-B2DF485843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01613" y="2766417"/>
            <a:ext cx="666984" cy="30723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12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12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its own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5D21576-9992-41DE-9842-3B99867FB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90749" y="3021299"/>
            <a:ext cx="451013" cy="2913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34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34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mass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2914BF8-C177-4735-A0D5-7B09491E3B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7740" y="3020837"/>
            <a:ext cx="2228110" cy="29209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3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3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.  These cores are too cold 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175A455-CC9F-4A39-B6E1-8EC39EE160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44586" y="3259996"/>
            <a:ext cx="2547555" cy="30238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8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8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to support their mass, so they 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4371DCB-BD28-4E2C-B5B0-F0EF11D39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9537" y="3505926"/>
            <a:ext cx="2518962" cy="30138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8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8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continue to collapse and heat 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07F058B-48FA-41F7-AB37-AC202C73E7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49953" y="3742287"/>
            <a:ext cx="290852" cy="31634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5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5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up.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3835577-297E-4BB7-9B90-BDF268120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11001" y="4246193"/>
            <a:ext cx="2214014" cy="2942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4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4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As the cores collapse they 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7CCA6E1-93D0-4142-AAEC-F0F5183347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19588" y="4488411"/>
            <a:ext cx="2596340" cy="29947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7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7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begin to spin faster, eventually 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3D42338-7F20-420D-8E27-D9852A10E4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71119" y="4730155"/>
            <a:ext cx="864838" cy="3054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0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0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forming a 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5573A7B-3EB7-48E1-9765-820E519FB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1327" y="4723881"/>
            <a:ext cx="795174" cy="3159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55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55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protostar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68981B6-6900-45DF-873A-E55C434A46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82501" y="4730951"/>
            <a:ext cx="1083250" cy="3041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9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9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surrounded 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5FCB124-27FB-4EC1-92C9-FC21E5DACF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7855" y="4980827"/>
            <a:ext cx="520906" cy="29655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6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6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by an 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FEB4B67-5032-479A-9B03-144C33B2D3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54314" y="4979651"/>
            <a:ext cx="1208488" cy="2985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69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69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accretion disk 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694CAF2-2C82-4724-8CED-A0D5BF7D1B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7875" y="4964699"/>
            <a:ext cx="240749" cy="3234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9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9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of 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ACCC02A-1935-4CD0-8F09-CB96CB3640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2283" y="5218323"/>
            <a:ext cx="811778" cy="3096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2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2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material. </a:t>
            </a:r>
          </a:p>
        </p:txBody>
      </p:sp>
    </p:spTree>
    <p:extLst>
      <p:ext uri="{BB962C8B-B14F-4D97-AF65-F5344CB8AC3E}">
        <p14:creationId xmlns:p14="http://schemas.microsoft.com/office/powerpoint/2010/main" val="1191941485"/>
      </p:ext>
    </p:extLst>
  </p:cSld>
</p:sld>
</file>

<file path=ppt/slides/slide46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8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Protostars in Orion Nebula</a:t>
            </a:r>
          </a:p>
        </p:txBody>
      </p:sp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4cd49968d534385"/>
          <ns0:srcRect xmlns:ns0="http://schemas.openxmlformats.org/drawingml/2006/main" l="22294" r="23088" t="40523" b="5789"/>
          <a:stretch xmlns:a="http://schemas.openxmlformats.org/drawingml/2006/main"/>
        </p:blipFill>
        <p:spPr>
          <a:xfrm xmlns:a="http://schemas.openxmlformats.org/drawingml/2006/main">
            <a:off x="3917646" y="2979975"/>
            <a:ext cx="4185914" cy="3179525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DF17449-BEE4-4810-AFBD-3578535AA3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0051" y="2095500"/>
            <a:ext cx="5351897" cy="52641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59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59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These are protostars surrounded by 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02E8861-4883-476B-B91C-D568EFFE31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4837" y="2492249"/>
            <a:ext cx="3689395" cy="52641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59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59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cocoons of dust and gas.</a:t>
            </a:r>
          </a:p>
        </p:txBody>
      </p:sp>
    </p:spTree>
    <p:extLst>
      <p:ext uri="{BB962C8B-B14F-4D97-AF65-F5344CB8AC3E}">
        <p14:creationId xmlns:p14="http://schemas.microsoft.com/office/powerpoint/2010/main" val="1057379694"/>
      </p:ext>
    </p:extLst>
  </p:cSld>
</p:sld>
</file>

<file path=ppt/slides/slide47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6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After a protostar forms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d080c9b7ffe4d61"/>
          <ns0:srcRect xmlns:ns0="http://schemas.openxmlformats.org/drawingml/2006/main" l="60245" r="6421" t="9991" b="8123"/>
          <a:stretch xmlns:a="http://schemas.openxmlformats.org/drawingml/2006/main"/>
        </p:blipFill>
        <p:spPr>
          <a:xfrm xmlns:a="http://schemas.openxmlformats.org/drawingml/2006/main">
            <a:off x="6724805" y="2095500"/>
            <a:ext cx="2140899" cy="4064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4CD3F0A-87EC-47C5-B45C-5908B32449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26296" y="2142990"/>
            <a:ext cx="3029891" cy="4411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7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7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After a protostar with an 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124E088-881F-4256-AB4E-1BAF6CC91D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26431" y="2475478"/>
            <a:ext cx="2630696" cy="4411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7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7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accretion disk forms, 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6ADA713-76EA-4007-A2DE-E817CB7522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26431" y="2807983"/>
            <a:ext cx="3074586" cy="4411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7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7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material continues to fall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1376B13-FF27-4B66-8083-1D5A0FA61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26431" y="3137752"/>
            <a:ext cx="2905235" cy="4411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7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7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onto the “star” from the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3455E7B-7784-4C8F-BB1B-071C4B07B0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26431" y="3470240"/>
            <a:ext cx="668551" cy="4411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7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7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disk. 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59AE3B5-9C22-4EB6-A56B-6F764FC21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26431" y="4264984"/>
            <a:ext cx="2858861" cy="4411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7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7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Some material has too 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2D599A7-755D-46C1-99D1-A8A73409C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26431" y="4597455"/>
            <a:ext cx="775449" cy="4411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7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7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much 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9FB4763-0A2E-4BDB-B48B-127CAF180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77681" y="4597455"/>
            <a:ext cx="2399807" cy="4411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71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71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angular momentum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F5A931D-B4DC-4DE1-8E25-F9A01E335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26431" y="4929960"/>
            <a:ext cx="2722430" cy="4411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7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7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to fall onto star and is 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686A5C1-1731-48F5-99EF-F6C9FE6B41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26431" y="5259727"/>
            <a:ext cx="1588170" cy="4411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7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7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ejected as a 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82D4211-9BEA-4493-9837-43CFF7EC35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0325" y="5259727"/>
            <a:ext cx="392636" cy="4411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71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71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jet.</a:t>
            </a:r>
          </a:p>
        </p:txBody>
      </p:sp>
    </p:spTree>
    <p:extLst>
      <p:ext uri="{BB962C8B-B14F-4D97-AF65-F5344CB8AC3E}">
        <p14:creationId xmlns:p14="http://schemas.microsoft.com/office/powerpoint/2010/main" val="471149767"/>
      </p:ext>
    </p:extLst>
  </p:cSld>
</p:sld>
</file>

<file path=ppt/slides/slide48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20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Protostellar jets</a:t>
            </a:r>
          </a:p>
        </p:txBody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c0f75b6b1f14b1d"/>
          <ns0:srcRect xmlns:ns0="http://schemas.openxmlformats.org/drawingml/2006/main" l="67460" r="5339" t="10084" b="7843"/>
          <a:stretch xmlns:a="http://schemas.openxmlformats.org/drawingml/2006/main"/>
        </p:blipFill>
        <p:spPr>
          <a:xfrm xmlns:a="http://schemas.openxmlformats.org/drawingml/2006/main">
            <a:off x="7150975" y="2095500"/>
            <a:ext cx="1743035" cy="4064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56B7AB7-3EC6-431E-B60A-65721BB27C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97989" y="2118774"/>
            <a:ext cx="2486258" cy="3782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6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86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 jet blows away the 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1648D5C-21B3-4228-B98B-F4BFF89FA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97989" y="2402110"/>
            <a:ext cx="2507930" cy="373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3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83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remaining gas and dust 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E604C80-DB75-4FEE-ACE2-2BF23F6D8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97989" y="2672332"/>
            <a:ext cx="2779301" cy="38607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9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surrounding the protostar.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13E4E2C-2EEC-4F84-8C5D-318B8FE079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97989" y="3356342"/>
            <a:ext cx="2865837" cy="3832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8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88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 protostar continues to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EEFCC3F-2000-4658-B33C-BA2DD0A4BE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97989" y="3643942"/>
            <a:ext cx="932612" cy="3715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2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82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collapse 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8EC7B25-A92D-4077-9A64-109161F1CA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05971" y="3646697"/>
            <a:ext cx="1583517" cy="3669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06" b="1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806" b="1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due to gravity 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069F058-B655-45CF-BA0B-2C51748B7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64939" y="3639002"/>
            <a:ext cx="478120" cy="3797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6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86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and 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24D9ED5-AADC-475F-AFC5-27732F6DBE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97998" y="3912291"/>
            <a:ext cx="890778" cy="38717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0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90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heat up.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D838022-83D3-46CA-9AF2-26C302105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97998" y="4598595"/>
            <a:ext cx="2766453" cy="3805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7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87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Eventually the core of the 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7C0B052-FC55-4E68-A5FD-7132A9514F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97998" y="4872155"/>
            <a:ext cx="1800854" cy="3921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3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93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protostar will be 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B261641-3B50-4065-B42C-0DD817814D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74372" y="4894441"/>
            <a:ext cx="1581992" cy="3550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48" b="1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48" b="1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dense enough 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319ECF2-B781-4135-B6E0-A529E6726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97998" y="5166554"/>
            <a:ext cx="1724186" cy="36444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93" b="1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93" b="1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and hot enough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20E32EF-1B29-4F0A-858C-FF351ACA7F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97911" y="5151046"/>
            <a:ext cx="1426296" cy="3902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2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92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for fusion to 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64BBD5E-905B-46DF-AB93-30ACEBE875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97998" y="5439908"/>
            <a:ext cx="3350968" cy="37640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5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85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occur and then we have a main 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041C5BC-BD22-43BC-B2F0-C862B76713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97998" y="5723540"/>
            <a:ext cx="1519150" cy="3666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0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80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sequence star.</a:t>
            </a:r>
          </a:p>
        </p:txBody>
      </p:sp>
    </p:spTree>
    <p:extLst>
      <p:ext uri="{BB962C8B-B14F-4D97-AF65-F5344CB8AC3E}">
        <p14:creationId xmlns:p14="http://schemas.microsoft.com/office/powerpoint/2010/main" val="164491605"/>
      </p:ext>
    </p:extLst>
  </p:cSld>
</p:sld>
</file>

<file path=ppt/slides/slide49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27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2800" b="1">
                <a:solidFill>
                  <a:srgbClr val="002855"/>
                </a:solidFill>
                <a:latin typeface="Arial"/>
              </a:rPr>
              <a:t>What happens if a protostar never gets hot enough for nuclear fusion?</a:t>
            </a:r>
          </a:p>
        </p:txBody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a612e22bd51406c"/>
          <ns0:srcRect xmlns:ns0="http://schemas.openxmlformats.org/drawingml/2006/main" l="48341" r="1732" t="25023" b="9150"/>
          <a:stretch xmlns:a="http://schemas.openxmlformats.org/drawingml/2006/main"/>
        </p:blipFill>
        <p:spPr>
          <a:xfrm xmlns:a="http://schemas.openxmlformats.org/drawingml/2006/main">
            <a:off x="5836480" y="2095500"/>
            <a:ext cx="3989061" cy="406400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0283A55-C036-4B47-9D8B-02600AC3C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66459" y="2270246"/>
            <a:ext cx="124418" cy="43041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1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1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A35065E-7068-4E46-8A6E-ED56621A9E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56489" y="2270246"/>
            <a:ext cx="2715310" cy="43041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1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1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Objects with less than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818A5BA-5E3F-4F5A-914F-4560A850A0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56488" y="2529172"/>
            <a:ext cx="2730877" cy="43041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1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1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0.08 solar masses will 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9BC2704-7FE5-4C6E-B98B-EFC011DC0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56488" y="2788117"/>
            <a:ext cx="701182" cy="43041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18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18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never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3E9B43F-A8CB-4012-B492-F0B95FA21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27406" y="2788117"/>
            <a:ext cx="2361840" cy="43041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1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1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get hot enough for 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DAB3355-5339-438F-A3B1-1D28729F4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56488" y="3043658"/>
            <a:ext cx="2731695" cy="43041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1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1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fusion to occur in their 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E458BD1-312B-40B3-935E-B543572C4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56488" y="3302583"/>
            <a:ext cx="911736" cy="43041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1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1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cores.  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1F1380D-1599-4FF3-8337-5FAD918E5B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66459" y="3625441"/>
            <a:ext cx="124418" cy="43041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1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1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14A6CED-5F28-4FA9-957B-7C7C9BF860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56489" y="3625441"/>
            <a:ext cx="2088316" cy="43041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1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1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These are called 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124EE18-F2B1-4D09-B0D9-21FBE86F93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14882" y="3625441"/>
            <a:ext cx="835415" cy="43041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18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18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brown 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9DF4115-F38E-4E15-BFE0-1E9240CDB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56488" y="3884287"/>
            <a:ext cx="821429" cy="43041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18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18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dwarfs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4AFA299-C138-4F4E-8075-195A97510D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7352" y="3884287"/>
            <a:ext cx="105049" cy="43041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1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1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7E1E1BF-1410-4D50-8BF7-0DFE69898C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66459" y="4203796"/>
            <a:ext cx="124418" cy="43041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1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1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2106E43-23C2-4D84-9218-4AFE2EEB4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56488" y="4203796"/>
            <a:ext cx="3105485" cy="43041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1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1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They glow only from their 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B5A62DB-39B3-4C04-9F0D-31E7683345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56487" y="4462698"/>
            <a:ext cx="2792316" cy="43041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1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1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internal heat from their 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1289DE4-B364-4109-BF64-450C6DF19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56487" y="4721643"/>
            <a:ext cx="1087696" cy="43041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1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1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collapse.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03D4DE7-5D36-4E9C-97B5-9ADCED508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66459" y="5044426"/>
            <a:ext cx="124418" cy="43041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1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1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F34F69A-B58F-4AD3-86F0-8BA24E96E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56488" y="5044426"/>
            <a:ext cx="2357868" cy="43041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1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1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They have masses 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DFADB9D-A1E8-48CE-ACF2-9CD07CEE81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56487" y="5300049"/>
            <a:ext cx="2957391" cy="43041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1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1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greater than Jupiter and 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5608344-48DB-428A-B9CA-5662F089B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56487" y="5558975"/>
            <a:ext cx="2344517" cy="43041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1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1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less than M dwarfs.</a:t>
            </a:r>
          </a:p>
        </p:txBody>
      </p:sp>
    </p:spTree>
    <p:extLst>
      <p:ext uri="{BB962C8B-B14F-4D97-AF65-F5344CB8AC3E}">
        <p14:creationId xmlns:p14="http://schemas.microsoft.com/office/powerpoint/2010/main" val="338033667"/>
      </p:ext>
    </p:extLst>
  </p:cSld>
</p:sld>
</file>

<file path=ppt/slides/slide50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7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What does star formation look like?</a:t>
            </a:r>
          </a:p>
        </p:txBody>
      </p:sp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5a83b3f58394f31"/>
          <ns0:srcRect xmlns:ns0="http://schemas.openxmlformats.org/drawingml/2006/main" l="1299" r="1299" t="2614" b="2614"/>
          <a:stretch xmlns:a="http://schemas.openxmlformats.org/drawingml/2006/main"/>
        </p:blipFill>
        <p:spPr>
          <a:xfrm xmlns:a="http://schemas.openxmlformats.org/drawingml/2006/main">
            <a:off x="3393340" y="2095500"/>
            <a:ext cx="5405320" cy="406400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8D03B75-565F-43E7-AD14-C7FB5A87F5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53728" y="5874338"/>
            <a:ext cx="4110297" cy="19523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961" b="0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961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Simulation of stars forming in a cluster from a gas cloud of 50 solar masses.</a:t>
            </a:r>
          </a:p>
        </p:txBody>
      </p:sp>
    </p:spTree>
    <p:extLst>
      <p:ext uri="{BB962C8B-B14F-4D97-AF65-F5344CB8AC3E}">
        <p14:creationId xmlns:p14="http://schemas.microsoft.com/office/powerpoint/2010/main" val="1635289080"/>
      </p:ext>
    </p:extLst>
  </p:cSld>
</p:sld>
</file>

<file path=ppt/slides/slide51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22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Protostars on the H-R Diagram</a:t>
            </a:r>
          </a:p>
        </p:txBody>
      </p:sp>
      <p:pic>
        <p:nvPicPr>
          <p:cNvPr id="2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b3d92a8506046b4"/>
          <ns0:srcRect xmlns:ns0="http://schemas.openxmlformats.org/drawingml/2006/main" l="2309" r="44877" t="22035" b="5042"/>
          <a:stretch xmlns:a="http://schemas.openxmlformats.org/drawingml/2006/main"/>
        </p:blipFill>
        <p:spPr>
          <a:xfrm xmlns:a="http://schemas.openxmlformats.org/drawingml/2006/main">
            <a:off x="2742467" y="2095500"/>
            <a:ext cx="3809024" cy="406400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4A3E611-079C-4943-8942-23F8AF0DA3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6815" y="2233510"/>
            <a:ext cx="115498" cy="40310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8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98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8DFC36C-A1C1-437A-B398-1839A194DC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88497" y="2233510"/>
            <a:ext cx="2130785" cy="40310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8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98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As stars form they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09986A7-30F0-43E4-9C20-1C45330A2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88621" y="2476345"/>
            <a:ext cx="1921975" cy="40310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8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98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move on the HR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F1B9219-95C2-47E3-B2BB-A13F249575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88621" y="2716142"/>
            <a:ext cx="1008802" cy="40310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8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98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diagram.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4837485-5DA0-4CDB-8495-5DFBD03BFF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6815" y="3019726"/>
            <a:ext cx="115498" cy="40310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8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98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BAE0AAE-2002-4AAD-A775-C6CC34F66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88621" y="3019726"/>
            <a:ext cx="2186957" cy="40310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8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98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 core is always 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ACD0FD6-C70C-417B-AFF1-5E506C4A3B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88621" y="3262547"/>
            <a:ext cx="1558712" cy="40305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8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98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getting hotter.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0800E5A-B4A6-4B20-9462-F5F6AAE22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6815" y="3563047"/>
            <a:ext cx="115498" cy="40310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8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98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2F7EAC8-EC0D-4760-AB18-96C1C08F2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88621" y="3563047"/>
            <a:ext cx="2760913" cy="40310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8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98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High-mass stars remain 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C81D7DF-C18D-45D8-AA92-28CFC1A314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88621" y="3805861"/>
            <a:ext cx="2471953" cy="40310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8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98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bright, but heat up as 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DF840B7-139A-48A2-9A25-85E50F81D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88621" y="4048693"/>
            <a:ext cx="1149208" cy="40310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8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98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they form.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A1AA0E9-6760-4BA8-99DB-41A3537AB4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6815" y="4349175"/>
            <a:ext cx="115498" cy="40310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8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98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C421270-A868-44A7-AC06-99111E0D7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88621" y="4349175"/>
            <a:ext cx="2678536" cy="40310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8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98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Low-mass stars stay at 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7D3C314-47AD-4F6C-8654-4BEF0FEA6D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88621" y="4592035"/>
            <a:ext cx="2567122" cy="40310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8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98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 same temperature 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9E3C01D-B9D5-46B7-9D63-F0E8EECFD0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88621" y="4834866"/>
            <a:ext cx="2650527" cy="40310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8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98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(until fusion starts), but 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1EC736F-E9E7-4C23-BF2B-EF31E9A420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88621" y="5077698"/>
            <a:ext cx="2680364" cy="40310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8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98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get fainter as they form.</a:t>
            </a:r>
          </a:p>
        </p:txBody>
      </p:sp>
    </p:spTree>
    <p:extLst>
      <p:ext uri="{BB962C8B-B14F-4D97-AF65-F5344CB8AC3E}">
        <p14:creationId xmlns:p14="http://schemas.microsoft.com/office/powerpoint/2010/main" val="1063710099"/>
      </p:ext>
    </p:extLst>
  </p:cSld>
</p:sld>
</file>

<file path=ppt/slides/slide52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6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Implication of Mass-Luminosity Relation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617f3ab162446d1"/>
          <ns0:srcRect xmlns:ns0="http://schemas.openxmlformats.org/drawingml/2006/main" l="3824" r="42713" t="39963" b="10924"/>
          <a:stretch xmlns:a="http://schemas.openxmlformats.org/drawingml/2006/main"/>
        </p:blipFill>
        <p:spPr>
          <a:xfrm xmlns:a="http://schemas.openxmlformats.org/drawingml/2006/main">
            <a:off x="2393360" y="3015039"/>
            <a:ext cx="4429744" cy="3144461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90BD56A-4244-4BEF-B7B6-8C2AC309B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22025" y="2095500"/>
            <a:ext cx="6210699" cy="42834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0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0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More mass = More Luminosity = faster rate of fusion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174E59F-D655-444F-A232-F7A66C7DE1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3536" y="2478331"/>
            <a:ext cx="261986" cy="4296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15" b="1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15" b="1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=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3347B4A-4514-4394-9BF2-2B07FE76B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3295" y="2479021"/>
            <a:ext cx="4499853" cy="428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09" b="1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09" b="1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Shorter lifetime on Main Sequence!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B83A4F2-F410-4829-B90F-972C64ECDD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6328" y="3528888"/>
            <a:ext cx="2818891" cy="28162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8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38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O Stars have 40x mass of Sun, live 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1608C5A-3FB4-4D8B-BC9D-9E7BC4113E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6328" y="3762311"/>
            <a:ext cx="1347075" cy="29361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4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4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10,000x shorter.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06AB8AD-2D70-4793-9DD7-EB65E5F49D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6328" y="4490568"/>
            <a:ext cx="2684446" cy="2829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9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39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 stars have 3x mass of Sun, live 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7892A2C-FD79-40E7-862E-47D3BC4B17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6328" y="4724393"/>
            <a:ext cx="992035" cy="29426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4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4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20x shorter.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F01468F-8FAF-44FB-AE75-E567F00AB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6328" y="5208765"/>
            <a:ext cx="2852312" cy="28903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2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2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M stars have half the mass of Sun, 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809FD68-ACAE-424D-9176-5E13F46606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6328" y="5448190"/>
            <a:ext cx="1497151" cy="2910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3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3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and live 7x longer.</a:t>
            </a:r>
          </a:p>
        </p:txBody>
      </p:sp>
    </p:spTree>
    <p:extLst>
      <p:ext uri="{BB962C8B-B14F-4D97-AF65-F5344CB8AC3E}">
        <p14:creationId xmlns:p14="http://schemas.microsoft.com/office/powerpoint/2010/main" val="1194994481"/>
      </p:ext>
    </p:extLst>
  </p:cSld>
</p:sld>
</file>

<file path=ppt/slides/slide53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23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Formation times</a:t>
            </a:r>
          </a:p>
        </p:txBody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fda217c27cd49af"/>
          <ns0:srcRect xmlns:ns0="http://schemas.openxmlformats.org/drawingml/2006/main" l="2309" r="44877" t="22035" b="5042"/>
          <a:stretch xmlns:a="http://schemas.openxmlformats.org/drawingml/2006/main"/>
        </p:blipFill>
        <p:spPr>
          <a:xfrm xmlns:a="http://schemas.openxmlformats.org/drawingml/2006/main">
            <a:off x="2772430" y="2095500"/>
            <a:ext cx="3809024" cy="406400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352907A-FB7D-4617-912F-D25FFFFB0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6776" y="2258636"/>
            <a:ext cx="122935" cy="4371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5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5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5D2856E-CE57-4524-8717-E2EB1E0B42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8582" y="2259054"/>
            <a:ext cx="2700988" cy="4364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4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4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Just as massive stars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C1AF8CD-B7EB-485A-9FC0-8F0271F865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8582" y="2553431"/>
            <a:ext cx="2520051" cy="43650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4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4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have short lifetimes,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7ED8B56-E9A3-4F1A-8393-0057D2A81A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8582" y="2846617"/>
            <a:ext cx="2699154" cy="43360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3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3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they also form quickly.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0F41791-AD73-47B6-AA63-4BB382E53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6776" y="3205671"/>
            <a:ext cx="122935" cy="4371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5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5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94D8530-0F5D-488B-9B04-2C8FC96B1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8582" y="3205699"/>
            <a:ext cx="2158935" cy="43705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5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5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B stars reach the 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A00C7C6-D37D-45DA-BCE3-723FD2F8E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8582" y="3497139"/>
            <a:ext cx="2236381" cy="4371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5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5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main sequence in 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990AFD7-33B1-46D2-BA48-D63556BB1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8582" y="3791546"/>
            <a:ext cx="1752558" cy="4371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5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5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100,000 years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A6DE510-4B07-4B18-95BE-7B581AF31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6776" y="4149689"/>
            <a:ext cx="122935" cy="4371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5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5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BF122BF-14AF-4517-BE40-276520ED66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8582" y="4149825"/>
            <a:ext cx="2263911" cy="4368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5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5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G stars form in 30 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3E11B9E-4EC1-4D97-B2FA-0166B3043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8582" y="4441108"/>
            <a:ext cx="1540622" cy="4371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5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5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million years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B22F2CE-86E2-45BB-9286-9122FA408C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6776" y="4799298"/>
            <a:ext cx="122935" cy="4371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5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5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7EB953D-BE96-4F0D-9A3C-AD1A54CC22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8582" y="4799633"/>
            <a:ext cx="2323085" cy="43654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4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4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M stars can take 1 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3808230-2237-40D1-A04C-909B9E7FF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8582" y="5093725"/>
            <a:ext cx="1540183" cy="4371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5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5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billion years!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D5E72C6-75B4-4DE7-8F55-333F687D4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97354" y="2845501"/>
            <a:ext cx="101626" cy="2000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98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98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B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CCFB890-F25E-4924-B198-771309F97D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0918" y="4479786"/>
            <a:ext cx="113509" cy="19602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96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96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G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C75B546-6227-4CF4-A8B1-899BF86E70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5439" y="5107354"/>
            <a:ext cx="144107" cy="2185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07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07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M</a:t>
            </a:r>
          </a:p>
        </p:txBody>
      </p:sp>
    </p:spTree>
    <p:extLst>
      <p:ext uri="{BB962C8B-B14F-4D97-AF65-F5344CB8AC3E}">
        <p14:creationId xmlns:p14="http://schemas.microsoft.com/office/powerpoint/2010/main" val="197851420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des-ready.pptx" id="{6D5A5D80-B59F-47FE-A006-FBFC2926142F}" vid="{69CEE3E8-36C9-43B0-A0FB-27FA92D72A34}"/>
    </a:ext>
  </a:extLst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WVU DSPIRA</dc:creator>
  <lastModifiedBy>WVU DSPIRA</lastModifiedBy>
  <dc:title>Stars</dc:title>
  <dcterms:created xsi:type="dcterms:W3CDTF">2026-09-26T20:03:19.9030000Z</dcterms:created>
  <dcterms:modified xsi:type="dcterms:W3CDTF">2026-09-26T20:03:19.9030000Z</dcterms:modified>
</coreProperties>
</file>