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f52be05d67b4ef9" /><Relationship Type="http://schemas.openxmlformats.org/officeDocument/2006/relationships/extended-properties" Target="/docProps/app.xml" Id="Rf308ec3a4c3448f0" /><Relationship Type="http://schemas.openxmlformats.org/officeDocument/2006/relationships/officeDocument" Target="/ppt/presentation.xml" Id="R3d2fa307db1b4061" /></Relationships>
</file>

<file path=ppt/presentation.xml><?xml version="1.0" encoding="utf-8"?>
<p:presentation xmlns:p="http://schemas.openxmlformats.org/presentationml/2006/main">
  <p:sldMasterIdLst>
    <p:sldMasterId xmlns:ns0="http://schemas.openxmlformats.org/officeDocument/2006/relationships" id="2147483648" ns0:id="rIdWvuMaster"/>
  </p:sldMasterIdLst>
  <p:notesMasterIdLst>
    <p:notesMasterId xmlns:r="http://schemas.openxmlformats.org/officeDocument/2006/relationships" r:id="R1d565517e0734a6d"/>
  </p:notesMasterIdLst>
  <p:sldIdLst>
    <p:sldId xmlns:r="http://schemas.openxmlformats.org/officeDocument/2006/relationships" id="256" r:id="Radddea2a41f242de"/>
    <p:sldId xmlns:r="http://schemas.openxmlformats.org/officeDocument/2006/relationships" id="257" r:id="R02c991029b9441e1"/>
    <p:sldId xmlns:r="http://schemas.openxmlformats.org/officeDocument/2006/relationships" id="258" r:id="R92e0ce18961f47ee"/>
    <p:sldId xmlns:r="http://schemas.openxmlformats.org/officeDocument/2006/relationships" id="259" r:id="R100a31bfc84d4b08"/>
    <p:sldId xmlns:r="http://schemas.openxmlformats.org/officeDocument/2006/relationships" id="260" r:id="Rac92fb78543f4d98"/>
    <p:sldId xmlns:r="http://schemas.openxmlformats.org/officeDocument/2006/relationships" id="261" r:id="R57594e761a344f62"/>
    <p:sldId xmlns:r="http://schemas.openxmlformats.org/officeDocument/2006/relationships" id="262" r:id="R6126b5cc86d74cfd"/>
    <p:sldId xmlns:r="http://schemas.openxmlformats.org/officeDocument/2006/relationships" id="263" r:id="R113063f5d7f044b4"/>
    <p:sldId xmlns:r="http://schemas.openxmlformats.org/officeDocument/2006/relationships" id="264" r:id="Rc6932cb478c546ea"/>
    <p:sldId xmlns:r="http://schemas.openxmlformats.org/officeDocument/2006/relationships" id="265" r:id="R051696b7044e438d"/>
    <p:sldId xmlns:r="http://schemas.openxmlformats.org/officeDocument/2006/relationships" id="266" r:id="Rd828d4a9c30046fe"/>
    <p:sldId xmlns:r="http://schemas.openxmlformats.org/officeDocument/2006/relationships" id="267" r:id="R015603de2e0a4c26"/>
    <p:sldId xmlns:r="http://schemas.openxmlformats.org/officeDocument/2006/relationships" id="268" r:id="Rb10ed0b04ed5449b"/>
    <p:sldId xmlns:r="http://schemas.openxmlformats.org/officeDocument/2006/relationships" id="269" r:id="Rcea0400849d5488c"/>
    <p:sldId xmlns:r="http://schemas.openxmlformats.org/officeDocument/2006/relationships" id="270" r:id="R26cd34024cad4a26"/>
    <p:sldId xmlns:r="http://schemas.openxmlformats.org/officeDocument/2006/relationships" id="271" r:id="Rc395491d26684997"/>
    <p:sldId xmlns:r="http://schemas.openxmlformats.org/officeDocument/2006/relationships" id="272" r:id="Reb352c769a1d4c89"/>
    <p:sldId xmlns:r="http://schemas.openxmlformats.org/officeDocument/2006/relationships" id="273" r:id="R8270382cff2d4325"/>
    <p:sldId xmlns:r="http://schemas.openxmlformats.org/officeDocument/2006/relationships" id="274" r:id="Re02b240fe9054c77"/>
    <p:sldId xmlns:r="http://schemas.openxmlformats.org/officeDocument/2006/relationships" id="275" r:id="R60eb898f89f84e7f"/>
    <p:sldId xmlns:r="http://schemas.openxmlformats.org/officeDocument/2006/relationships" id="276" r:id="Rd0e1e3cd9a334de5"/>
    <p:sldId xmlns:r="http://schemas.openxmlformats.org/officeDocument/2006/relationships" id="277" r:id="R9417654fd49641d1"/>
    <p:sldId xmlns:r="http://schemas.openxmlformats.org/officeDocument/2006/relationships" id="278" r:id="Rff1203a8b82f4499"/>
    <p:sldId xmlns:r="http://schemas.openxmlformats.org/officeDocument/2006/relationships" id="279" r:id="Rf173811bd8cf4963"/>
    <p:sldId xmlns:r="http://schemas.openxmlformats.org/officeDocument/2006/relationships" id="280" r:id="Ra9b5a94954364b90"/>
    <p:sldId xmlns:r="http://schemas.openxmlformats.org/officeDocument/2006/relationships" id="281" r:id="R8025282c97654ac1"/>
    <p:sldId xmlns:r="http://schemas.openxmlformats.org/officeDocument/2006/relationships" id="282" r:id="R7300231860474d5f"/>
    <p:sldId xmlns:r="http://schemas.openxmlformats.org/officeDocument/2006/relationships" id="283" r:id="R0f27b47944d14560"/>
    <p:sldId xmlns:r="http://schemas.openxmlformats.org/officeDocument/2006/relationships" id="284" r:id="R9e25751c92b942cb"/>
    <p:sldId xmlns:r="http://schemas.openxmlformats.org/officeDocument/2006/relationships" id="285" r:id="R69afab9df2994657"/>
    <p:sldId xmlns:r="http://schemas.openxmlformats.org/officeDocument/2006/relationships" id="286" r:id="R46cdf16162da47f0"/>
    <p:sldId xmlns:r="http://schemas.openxmlformats.org/officeDocument/2006/relationships" id="287" r:id="Ra1541815f5a1456d"/>
    <p:sldId xmlns:r="http://schemas.openxmlformats.org/officeDocument/2006/relationships" id="288" r:id="R01f4aefb267e432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5c555e0425a84318"/><Relationship Type="http://schemas.openxmlformats.org/officeDocument/2006/relationships/notesMaster" Target="/ppt/notesMasters/notesMaster1.xml" Id="R1d565517e0734a6d"/><Relationship Type="http://schemas.openxmlformats.org/officeDocument/2006/relationships/presProps" Target="/ppt/presProps.xml" Id="Rc52ccab49d214f56"/><Relationship Type="http://schemas.openxmlformats.org/officeDocument/2006/relationships/tableStyles" Target="/ppt/tableStyles.xml" Id="R6680a3d3a4324d73"/><Relationship Type="http://schemas.openxmlformats.org/officeDocument/2006/relationships/slide" Target="/ppt/slides/slide1.xml" Id="Radddea2a41f242de"/><Relationship Type="http://schemas.openxmlformats.org/officeDocument/2006/relationships/slide" Target="/ppt/slides/slide2.xml" Id="R02c991029b9441e1"/><Relationship Type="http://schemas.openxmlformats.org/officeDocument/2006/relationships/slide" Target="/ppt/slides/slide3.xml" Id="R92e0ce18961f47ee"/><Relationship Type="http://schemas.openxmlformats.org/officeDocument/2006/relationships/slide" Target="/ppt/slides/slide4.xml" Id="R100a31bfc84d4b08"/><Relationship Type="http://schemas.openxmlformats.org/officeDocument/2006/relationships/slide" Target="/ppt/slides/slide5.xml" Id="Rac92fb78543f4d98"/><Relationship Type="http://schemas.openxmlformats.org/officeDocument/2006/relationships/slide" Target="/ppt/slides/slide6.xml" Id="R57594e761a344f62"/><Relationship Type="http://schemas.openxmlformats.org/officeDocument/2006/relationships/slide" Target="/ppt/slides/slide7.xml" Id="R6126b5cc86d74cfd"/><Relationship Type="http://schemas.openxmlformats.org/officeDocument/2006/relationships/slide" Target="/ppt/slides/slide8.xml" Id="R113063f5d7f044b4"/><Relationship Type="http://schemas.openxmlformats.org/officeDocument/2006/relationships/slide" Target="/ppt/slides/slide9.xml" Id="Rc6932cb478c546ea"/><Relationship Type="http://schemas.openxmlformats.org/officeDocument/2006/relationships/slide" Target="/ppt/slides/slide10.xml" Id="R051696b7044e438d"/><Relationship Type="http://schemas.openxmlformats.org/officeDocument/2006/relationships/slide" Target="/ppt/slides/slide11.xml" Id="Rd828d4a9c30046fe"/><Relationship Type="http://schemas.openxmlformats.org/officeDocument/2006/relationships/slide" Target="/ppt/slides/slide12.xml" Id="R015603de2e0a4c26"/><Relationship Type="http://schemas.openxmlformats.org/officeDocument/2006/relationships/slide" Target="/ppt/slides/slide13.xml" Id="Rb10ed0b04ed5449b"/><Relationship Type="http://schemas.openxmlformats.org/officeDocument/2006/relationships/slide" Target="/ppt/slides/slide14.xml" Id="Rcea0400849d5488c"/><Relationship Type="http://schemas.openxmlformats.org/officeDocument/2006/relationships/slide" Target="/ppt/slides/slide15.xml" Id="R26cd34024cad4a26"/><Relationship Type="http://schemas.openxmlformats.org/officeDocument/2006/relationships/slide" Target="/ppt/slides/slide16.xml" Id="Rc395491d26684997"/><Relationship Type="http://schemas.openxmlformats.org/officeDocument/2006/relationships/slide" Target="/ppt/slides/slide17.xml" Id="Reb352c769a1d4c89"/><Relationship Type="http://schemas.openxmlformats.org/officeDocument/2006/relationships/slide" Target="/ppt/slides/slide18.xml" Id="R8270382cff2d4325"/><Relationship Type="http://schemas.openxmlformats.org/officeDocument/2006/relationships/slide" Target="/ppt/slides/slide19.xml" Id="Re02b240fe9054c77"/><Relationship Type="http://schemas.openxmlformats.org/officeDocument/2006/relationships/slide" Target="/ppt/slides/slide20.xml" Id="R60eb898f89f84e7f"/><Relationship Type="http://schemas.openxmlformats.org/officeDocument/2006/relationships/slide" Target="/ppt/slides/slide21.xml" Id="Rd0e1e3cd9a334de5"/><Relationship Type="http://schemas.openxmlformats.org/officeDocument/2006/relationships/slide" Target="/ppt/slides/slide22.xml" Id="R9417654fd49641d1"/><Relationship Type="http://schemas.openxmlformats.org/officeDocument/2006/relationships/slide" Target="/ppt/slides/slide23.xml" Id="Rff1203a8b82f4499"/><Relationship Type="http://schemas.openxmlformats.org/officeDocument/2006/relationships/slide" Target="/ppt/slides/slide24.xml" Id="Rf173811bd8cf4963"/><Relationship Type="http://schemas.openxmlformats.org/officeDocument/2006/relationships/slide" Target="/ppt/slides/slide25.xml" Id="Ra9b5a94954364b90"/><Relationship Type="http://schemas.openxmlformats.org/officeDocument/2006/relationships/slide" Target="/ppt/slides/slide26.xml" Id="R8025282c97654ac1"/><Relationship Type="http://schemas.openxmlformats.org/officeDocument/2006/relationships/slide" Target="/ppt/slides/slide27.xml" Id="R7300231860474d5f"/><Relationship Type="http://schemas.openxmlformats.org/officeDocument/2006/relationships/slide" Target="/ppt/slides/slide28.xml" Id="R0f27b47944d14560"/><Relationship Type="http://schemas.openxmlformats.org/officeDocument/2006/relationships/slide" Target="/ppt/slides/slide29.xml" Id="R9e25751c92b942cb"/><Relationship Type="http://schemas.openxmlformats.org/officeDocument/2006/relationships/slide" Target="/ppt/slides/slide30.xml" Id="R69afab9df2994657"/><Relationship Type="http://schemas.openxmlformats.org/officeDocument/2006/relationships/slide" Target="/ppt/slides/slide31.xml" Id="R46cdf16162da47f0"/><Relationship Type="http://schemas.openxmlformats.org/officeDocument/2006/relationships/slide" Target="/ppt/slides/slide32.xml" Id="Ra1541815f5a1456d"/><Relationship Type="http://schemas.openxmlformats.org/officeDocument/2006/relationships/slide" Target="/ppt/slides/slide33.xml" Id="R01f4aefb267e432e"/><Relationship Id="rIdWvuMaster" Type="http://schemas.openxmlformats.org/officeDocument/2006/relationships/slideMaster" Target="slideMasters/slideMaster1.xml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5b3518ae40b4a1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be0fccb9e454889" /><Relationship Type="http://schemas.openxmlformats.org/officeDocument/2006/relationships/notesMaster" Target="/ppt/notesMasters/notesMaster1.xml" Id="Rf8ae1f1a4fab40b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49822a24afd499e" /><Relationship Type="http://schemas.openxmlformats.org/officeDocument/2006/relationships/notesMaster" Target="/ppt/notesMasters/notesMaster1.xml" Id="Re1943fffad55425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9596831112a4634" /><Relationship Type="http://schemas.openxmlformats.org/officeDocument/2006/relationships/notesMaster" Target="/ppt/notesMasters/notesMaster1.xml" Id="Rb746513b957e45e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a940ba3fe4d4c67" /><Relationship Type="http://schemas.openxmlformats.org/officeDocument/2006/relationships/notesMaster" Target="/ppt/notesMasters/notesMaster1.xml" Id="Rce374bf006094bf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333d7c193d949eb" /><Relationship Type="http://schemas.openxmlformats.org/officeDocument/2006/relationships/notesMaster" Target="/ppt/notesMasters/notesMaster1.xml" Id="Re871b3255bdd41a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a929d894fa245a0" /><Relationship Type="http://schemas.openxmlformats.org/officeDocument/2006/relationships/notesMaster" Target="/ppt/notesMasters/notesMaster1.xml" Id="R1e837349aea34ea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a8811f96c434c92" /><Relationship Type="http://schemas.openxmlformats.org/officeDocument/2006/relationships/notesMaster" Target="/ppt/notesMasters/notesMaster1.xml" Id="R0ef44b20049e446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6b446c9c0364653" /><Relationship Type="http://schemas.openxmlformats.org/officeDocument/2006/relationships/notesMaster" Target="/ppt/notesMasters/notesMaster1.xml" Id="Rf2b5bb0831a6477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4001d3aa7ce40c9" /><Relationship Type="http://schemas.openxmlformats.org/officeDocument/2006/relationships/notesMaster" Target="/ppt/notesMasters/notesMaster1.xml" Id="R49146a9e258c4f6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bad7808e28440da" /><Relationship Type="http://schemas.openxmlformats.org/officeDocument/2006/relationships/notesMaster" Target="/ppt/notesMasters/notesMaster1.xml" Id="R68b7a8869406432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b48ec27639740cc" /><Relationship Type="http://schemas.openxmlformats.org/officeDocument/2006/relationships/notesMaster" Target="/ppt/notesMasters/notesMaster1.xml" Id="R49d16da4ade0430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4a7afa2f8fe4b58" /><Relationship Type="http://schemas.openxmlformats.org/officeDocument/2006/relationships/notesMaster" Target="/ppt/notesMasters/notesMaster1.xml" Id="R9f31daab12704f4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6d2b65b27c14d18" /><Relationship Type="http://schemas.openxmlformats.org/officeDocument/2006/relationships/notesMaster" Target="/ppt/notesMasters/notesMaster1.xml" Id="R563e18558adc472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a726f6c33184e2e" /><Relationship Type="http://schemas.openxmlformats.org/officeDocument/2006/relationships/notesMaster" Target="/ppt/notesMasters/notesMaster1.xml" Id="Rbbdccb247f894f5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7a044fc52eb4c11" /><Relationship Type="http://schemas.openxmlformats.org/officeDocument/2006/relationships/notesMaster" Target="/ppt/notesMasters/notesMaster1.xml" Id="R233cf0f4bafd4d0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9ad7eb3a35046ab" /><Relationship Type="http://schemas.openxmlformats.org/officeDocument/2006/relationships/notesMaster" Target="/ppt/notesMasters/notesMaster1.xml" Id="Rbd9ee28d5b0e4de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0203c961f074e42" /><Relationship Type="http://schemas.openxmlformats.org/officeDocument/2006/relationships/notesMaster" Target="/ppt/notesMasters/notesMaster1.xml" Id="R901813d8dfaa490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32d96ba438f40ca" /><Relationship Type="http://schemas.openxmlformats.org/officeDocument/2006/relationships/notesMaster" Target="/ppt/notesMasters/notesMaster1.xml" Id="R406d2a24e63a47c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59f2dd3791e49cc" /><Relationship Type="http://schemas.openxmlformats.org/officeDocument/2006/relationships/notesMaster" Target="/ppt/notesMasters/notesMaster1.xml" Id="Rd04b7eed381b4ab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e80680b8d964b25" /><Relationship Type="http://schemas.openxmlformats.org/officeDocument/2006/relationships/notesMaster" Target="/ppt/notesMasters/notesMaster1.xml" Id="Rb1a0bb09eecf405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a0f1450f2774e39" /><Relationship Type="http://schemas.openxmlformats.org/officeDocument/2006/relationships/notesMaster" Target="/ppt/notesMasters/notesMaster1.xml" Id="Rbb9fb8356928419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b0e3b7c40fc4d42" /><Relationship Type="http://schemas.openxmlformats.org/officeDocument/2006/relationships/notesMaster" Target="/ppt/notesMasters/notesMaster1.xml" Id="Rcf9f147a01a841f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f4ab2d9e9dc46bd" /><Relationship Type="http://schemas.openxmlformats.org/officeDocument/2006/relationships/notesMaster" Target="/ppt/notesMasters/notesMaster1.xml" Id="Rfe34c666dca5411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df89ddebbdf4bd1" /><Relationship Type="http://schemas.openxmlformats.org/officeDocument/2006/relationships/notesMaster" Target="/ppt/notesMasters/notesMaster1.xml" Id="R415561ce355b4e1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dce39c90f3d4493" /><Relationship Type="http://schemas.openxmlformats.org/officeDocument/2006/relationships/notesMaster" Target="/ppt/notesMasters/notesMaster1.xml" Id="R2628529969f74e7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d79ecafc0bb44fd" /><Relationship Type="http://schemas.openxmlformats.org/officeDocument/2006/relationships/notesMaster" Target="/ppt/notesMasters/notesMaster1.xml" Id="R97ebfa8b77004cb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d7ab3c09eb749ee" /><Relationship Type="http://schemas.openxmlformats.org/officeDocument/2006/relationships/notesMaster" Target="/ppt/notesMasters/notesMaster1.xml" Id="Rf9b1f52b848a45d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5e70d51b2334ef3" /><Relationship Type="http://schemas.openxmlformats.org/officeDocument/2006/relationships/notesMaster" Target="/ppt/notesMasters/notesMaster1.xml" Id="Rfce645b53588458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1a090d113274ece" /><Relationship Type="http://schemas.openxmlformats.org/officeDocument/2006/relationships/notesMaster" Target="/ppt/notesMasters/notesMaster1.xml" Id="Re3899a4d9fc2463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fa4a876a0374498" /><Relationship Type="http://schemas.openxmlformats.org/officeDocument/2006/relationships/notesMaster" Target="/ppt/notesMasters/notesMaster1.xml" Id="Rf022a5d135354bd0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38c10154efdd4fe2" /><Relationship Type="http://schemas.openxmlformats.org/officeDocument/2006/relationships/notesMaster" Target="/ppt/notesMasters/notesMaster1.xml" Id="Rae74420179264eeb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dfa35fe35acb4e73" /><Relationship Type="http://schemas.openxmlformats.org/officeDocument/2006/relationships/notesMaster" Target="/ppt/notesMasters/notesMaster1.xml" Id="R77a9e5dae9de4095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8b8324efb5b946ee" /><Relationship Type="http://schemas.openxmlformats.org/officeDocument/2006/relationships/notesMaster" Target="/ppt/notesMasters/notesMaster1.xml" Id="R4038a70e143b4eb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10.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11.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12.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13.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14.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15.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16.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17.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18.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19.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20.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21.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22.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23.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24.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25.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26.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27.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28.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29.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30.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31.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32.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assets/lessons/lectures/astronomy/motion-of-the-sky.pdf, page 33.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[Lesson title]</a:t>
            </a: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 short description of the investigation]</a:t>
            </a: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[Teacher or school]</a:t>
            </a:r>
          </a:p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[Course / grade level]   [Date]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Our investigation</a:t>
            </a: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Essential question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investigate?]</a:t>
            </a: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Learning goals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be able to explain or do?]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anation and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[Key idea]</a:t>
            </a: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the main idea.]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[Define a new term or connect it to prior learning.]</a:t>
            </a: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figure or diagram]</a:t>
            </a: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[Figure caption and source credit]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[Activity title]</a:t>
            </a: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setup.]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measurement and units.]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how to record the result.]</a:t>
            </a: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[Add relevant safety or supervision instructions.]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or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[Observation or result]</a:t>
            </a: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graph, table, or image]</a:t>
            </a: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evidence. Include units, a caption, and source credits.]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ussion and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What did we learn?</a:t>
            </a: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pattern do the results show?]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evidence supports your explanation?]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would you investigate next?]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WVU DSPIR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VU navy banner">
            <a:extLst>
              <a:ext uri="{FF2B5EF4-FFF2-40B4-BE49-F238E27FC236}">
                <a16:creationId xmlns:a16="http://schemas.microsoft.com/office/drawing/2014/main" id="{6D4F5CCA-FF43-4F29-8399-ACE93C08BC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52450"/>
          </a:xfrm>
          <a:prstGeom prst="rect">
            <a:avLst/>
          </a:prstGeom>
          <a:solidFill>
            <a:srgbClr val="002855"/>
          </a:solidFill>
          <a:ln w="0">
            <a:noFill/>
          </a:ln>
        </p:spPr>
      </p:sp>
      <p:sp>
        <p:nvSpPr>
          <p:cNvPr id="2" name="WVU gold rule">
            <a:extLst>
              <a:ext uri="{FF2B5EF4-FFF2-40B4-BE49-F238E27FC236}">
                <a16:creationId xmlns:a16="http://schemas.microsoft.com/office/drawing/2014/main" id="{B7F9BFBD-7E36-451D-96E5-BC2ED296FC2E}"/>
              </a:ext>
            </a:extLst>
          </p:cNvPr>
          <p:cNvSpPr>
            <a:spLocks noGrp="1"/>
          </p:cNvSpPr>
          <p:nvPr/>
        </p:nvSpPr>
        <p:spPr>
          <a:xfrm>
            <a:off x="0" y="552450"/>
            <a:ext cx="12192000" cy="38100"/>
          </a:xfrm>
          <a:prstGeom prst="rect">
            <a:avLst/>
          </a:prstGeom>
          <a:solidFill>
            <a:srgbClr val="EEAA00"/>
          </a:solidFill>
          <a:ln w="0">
            <a:noFill/>
          </a:ln>
        </p:spPr>
      </p:sp>
      <p:sp>
        <p:nvSpPr>
          <p:cNvPr id="3" name="WVU DSPIRA brand">
            <a:extLst>
              <a:ext uri="{FF2B5EF4-FFF2-40B4-BE49-F238E27FC236}">
                <a16:creationId xmlns:a16="http://schemas.microsoft.com/office/drawing/2014/main" id="{81DC7FEE-6B94-4036-9AF5-8A342A05842A}"/>
              </a:ext>
            </a:extLst>
          </p:cNvPr>
          <p:cNvSpPr>
            <a:spLocks noGrp="1"/>
          </p:cNvSpPr>
          <p:nvPr/>
        </p:nvSpPr>
        <p:spPr>
          <a:xfrm>
            <a:off x="457200" y="76200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WVU DSPIRA</a:t>
            </a:r>
          </a:p>
        </p:txBody>
      </p:sp>
      <p:sp>
        <p:nvSpPr>
          <p:cNvPr id="4" name="University name">
            <a:extLst>
              <a:ext uri="{FF2B5EF4-FFF2-40B4-BE49-F238E27FC236}">
                <a16:creationId xmlns:a16="http://schemas.microsoft.com/office/drawing/2014/main" id="{86DE04A2-939A-456D-B0E1-0BD64EC5EF56}"/>
              </a:ext>
            </a:extLst>
          </p:cNvPr>
          <p:cNvSpPr>
            <a:spLocks noGrp="1"/>
          </p:cNvSpPr>
          <p:nvPr/>
        </p:nvSpPr>
        <p:spPr>
          <a:xfrm>
            <a:off x="7715250" y="161925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WEST VIRGINIA UNIVERSITY</a:t>
            </a:r>
          </a:p>
        </p:txBody>
      </p:sp>
      <p:sp>
        <p:nvSpPr>
          <p:cNvPr id="5" name="Website">
            <a:extLst>
              <a:ext uri="{FF2B5EF4-FFF2-40B4-BE49-F238E27FC236}">
                <a16:creationId xmlns:a16="http://schemas.microsoft.com/office/drawing/2014/main" id="{1895C86C-2B15-4605-AD65-E205FDC66179}"/>
              </a:ext>
            </a:extLst>
          </p:cNvPr>
          <p:cNvSpPr>
            <a:spLocks noGrp="1"/>
          </p:cNvSpPr>
          <p:nvPr/>
        </p:nvSpPr>
        <p:spPr>
          <a:xfrm>
            <a:off x="457200" y="63722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wvurail.org/dspira</a:t>
            </a:r>
          </a:p>
        </p:txBody>
      </p:sp>
      <p:sp>
        <p:nvSpPr>
          <p:cNvPr id="6" name="Automatic slide number">
            <a:extLst>
              <a:ext uri="{FF2B5EF4-FFF2-40B4-BE49-F238E27FC236}">
                <a16:creationId xmlns:a16="http://schemas.microsoft.com/office/drawing/2014/main" id="{4AD0E30E-B026-44BD-ABE4-8BF1D7897EFE}"/>
              </a:ext>
            </a:extLst>
          </p:cNvPr>
          <p:cNvSpPr>
            <a:spLocks noGrp="1"/>
          </p:cNvSpPr>
          <p:nvPr/>
        </p:nvSpPr>
        <p:spPr>
          <a:xfrm>
            <a:off x="10953750" y="6372225"/>
            <a:ext cx="7810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fld id="{018D423B-F0A3-4876-8334-4B6CD5BE88A3}" type="slidenum"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‹#›</a:t>
            </a:fld>
            <a:endParaRPr sz="1200" b="0">
              <a:solidFill>
                <a:srgbClr val="454545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b0b0a6e48a64564"/><Relationship Type="http://schemas.openxmlformats.org/officeDocument/2006/relationships/image" Target="/ppt/media/image.png" Id="R1bfa6307b48a4ef0"/><Relationship Type="http://schemas.openxmlformats.org/officeDocument/2006/relationships/notesSlide" Target="/ppt/notesSlides/notesSlide1.xml" Id="R76439fb380b44e25"/><Relationship Id="rIdDspiraLink1" Type="http://schemas.openxmlformats.org/officeDocument/2006/relationships/hyperlink" Target="http://www.youtube.com/watch?v=vIy76M-4txo" TargetMode="External"/><Relationship Id="rIdDspiraLink2" Type="http://schemas.openxmlformats.org/officeDocument/2006/relationships/hyperlink" Target="http://www.youtube.com/watch?v=vIy76M-4txo" TargetMode="External"/><Relationship Id="rIdDspiraLink3" Type="http://schemas.openxmlformats.org/officeDocument/2006/relationships/hyperlink" Target="https://www.youtube.com/watch?v=buqtdpuZxvk" TargetMode="External"/><Relationship Id="rIdDspiraLink4" Type="http://schemas.openxmlformats.org/officeDocument/2006/relationships/hyperlink" Target="https://www.youtube.com/watch?v=buqtdpuZxvk" TargetMode="External"/><Relationship Id="rIdDspiraLink5" Type="http://schemas.openxmlformats.org/officeDocument/2006/relationships/hyperlink" Target="https://www.youtube.com/watch?v=buqtdpuZxvk" TargetMode="External"/><Relationship Id="rIdDspiraLink6" Type="http://schemas.openxmlformats.org/officeDocument/2006/relationships/hyperlink" Target="http://www.youtube.com/watch?v=vIy76M-4txo" TargetMode="External"/><Relationship Id="rIdDspiraLink7" Type="http://schemas.openxmlformats.org/officeDocument/2006/relationships/hyperlink" Target="http://www.youtube.com/watch?" TargetMode="External"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1badbbbccf04413"/><Relationship Type="http://schemas.openxmlformats.org/officeDocument/2006/relationships/image" Target="/ppt/media/image2.png" Id="R9bc17312579a4d22"/><Relationship Type="http://schemas.openxmlformats.org/officeDocument/2006/relationships/notesSlide" Target="/ppt/notesSlides/notesSlide2.xml" Id="Rdb2a8ae18f12445a"/></Relationships>
</file>

<file path=ppt/slides/_rels/slide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12387250f094cd7"/><Relationship Type="http://schemas.openxmlformats.org/officeDocument/2006/relationships/image" Target="/ppt/media/image3.png" Id="R2d042d26bd3d4379"/><Relationship Type="http://schemas.openxmlformats.org/officeDocument/2006/relationships/notesSlide" Target="/ppt/notesSlides/notesSlide3.xml" Id="R367c168685144179"/></Relationships>
</file>

<file path=ppt/slides/_rels/slide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fcf9a05110bf433d"/><Relationship Type="http://schemas.openxmlformats.org/officeDocument/2006/relationships/image" Target="/ppt/media/image4.png" Id="Rfa3883c6e30c4a39"/><Relationship Type="http://schemas.openxmlformats.org/officeDocument/2006/relationships/notesSlide" Target="/ppt/notesSlides/notesSlide4.xml" Id="R0bd81ee181e14916"/></Relationships>
</file>

<file path=ppt/slides/_rels/slide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7e039363359b4797"/><Relationship Type="http://schemas.openxmlformats.org/officeDocument/2006/relationships/image" Target="/ppt/media/image5.png" Id="Re5a84da4e3504b98"/><Relationship Type="http://schemas.openxmlformats.org/officeDocument/2006/relationships/notesSlide" Target="/ppt/notesSlides/notesSlide5.xml" Id="R54a15a2deb3946c4"/></Relationships>
</file>

<file path=ppt/slides/_rels/slide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e3c6ab985694fe7"/><Relationship Type="http://schemas.openxmlformats.org/officeDocument/2006/relationships/image" Target="/ppt/media/image6.png" Id="Re02a17bed995493d"/><Relationship Type="http://schemas.openxmlformats.org/officeDocument/2006/relationships/notesSlide" Target="/ppt/notesSlides/notesSlide6.xml" Id="Ra5a25dbef06040c9"/></Relationships>
</file>

<file path=ppt/slides/_rels/slide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acf9bf9cd7f4dfa"/><Relationship Type="http://schemas.openxmlformats.org/officeDocument/2006/relationships/image" Target="/ppt/media/image7.png" Id="Re8de5c520a4b433f"/><Relationship Type="http://schemas.openxmlformats.org/officeDocument/2006/relationships/notesSlide" Target="/ppt/notesSlides/notesSlide7.xml" Id="R3bfced633ced43d8"/></Relationships>
</file>

<file path=ppt/slides/_rels/slide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0e144d7f4064905"/><Relationship Type="http://schemas.openxmlformats.org/officeDocument/2006/relationships/image" Target="/ppt/media/image8.png" Id="Rafb1f95c9d274285"/><Relationship Type="http://schemas.openxmlformats.org/officeDocument/2006/relationships/notesSlide" Target="/ppt/notesSlides/notesSlide8.xml" Id="Rcd2d198738d748cc"/></Relationships>
</file>

<file path=ppt/slides/_rels/slide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0f28d39ad2f4ccf"/><Relationship Type="http://schemas.openxmlformats.org/officeDocument/2006/relationships/image" Target="/ppt/media/image9.png" Id="R012696d4b91242ab"/><Relationship Type="http://schemas.openxmlformats.org/officeDocument/2006/relationships/notesSlide" Target="/ppt/notesSlides/notesSlide9.xml" Id="R6928188b6db9406f"/></Relationships>
</file>

<file path=ppt/slides/_rels/slide1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88fbe00e81de4b10"/><Relationship Type="http://schemas.openxmlformats.org/officeDocument/2006/relationships/image" Target="/ppt/media/image10.png" Id="Re4fedce1301d4a61"/><Relationship Type="http://schemas.openxmlformats.org/officeDocument/2006/relationships/notesSlide" Target="/ppt/notesSlides/notesSlide10.xml" Id="Rd27b0dbf18cb4ef2"/></Relationships>
</file>

<file path=ppt/slides/_rels/slide1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3b2dda032ee4c28"/><Relationship Type="http://schemas.openxmlformats.org/officeDocument/2006/relationships/image" Target="/ppt/media/image11.png" Id="R9258a16a269e4876"/><Relationship Type="http://schemas.openxmlformats.org/officeDocument/2006/relationships/notesSlide" Target="/ppt/notesSlides/notesSlide11.xml" Id="Rcf5faf218d404406"/></Relationships>
</file>

<file path=ppt/slides/_rels/slide1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104d9deac9143f8"/><Relationship Type="http://schemas.openxmlformats.org/officeDocument/2006/relationships/image" Target="/ppt/media/image12.png" Id="R866042d368e640e6"/><Relationship Type="http://schemas.openxmlformats.org/officeDocument/2006/relationships/notesSlide" Target="/ppt/notesSlides/notesSlide12.xml" Id="R008afcef261a4ebb"/></Relationships>
</file>

<file path=ppt/slides/_rels/slide1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89d0125e2f34455"/><Relationship Type="http://schemas.openxmlformats.org/officeDocument/2006/relationships/image" Target="/ppt/media/image13.png" Id="R0a2d06d137254e17"/><Relationship Type="http://schemas.openxmlformats.org/officeDocument/2006/relationships/notesSlide" Target="/ppt/notesSlides/notesSlide13.xml" Id="R70eebef6fde04d6a"/></Relationships>
</file>

<file path=ppt/slides/_rels/slide1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7e599c8bab5428f"/><Relationship Type="http://schemas.openxmlformats.org/officeDocument/2006/relationships/image" Target="/ppt/media/image14.png" Id="R9f10a2f27b6544ee"/><Relationship Type="http://schemas.openxmlformats.org/officeDocument/2006/relationships/notesSlide" Target="/ppt/notesSlides/notesSlide14.xml" Id="Rf4dd316228b344e2"/></Relationships>
</file>

<file path=ppt/slides/_rels/slide1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74cc54d849344f62"/><Relationship Type="http://schemas.openxmlformats.org/officeDocument/2006/relationships/image" Target="/ppt/media/image15.png" Id="R93e1508d903947cf"/><Relationship Type="http://schemas.openxmlformats.org/officeDocument/2006/relationships/notesSlide" Target="/ppt/notesSlides/notesSlide15.xml" Id="Re706b848415342ce"/></Relationships>
</file>

<file path=ppt/slides/_rels/slide1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ba2e6343fe24550"/><Relationship Type="http://schemas.openxmlformats.org/officeDocument/2006/relationships/image" Target="/ppt/media/image16.png" Id="R4d64c4a944394d3a"/><Relationship Type="http://schemas.openxmlformats.org/officeDocument/2006/relationships/notesSlide" Target="/ppt/notesSlides/notesSlide16.xml" Id="R4424e0fa6f374ebe"/></Relationships>
</file>

<file path=ppt/slides/_rels/slide1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bd120f08f72454c"/><Relationship Type="http://schemas.openxmlformats.org/officeDocument/2006/relationships/image" Target="/ppt/media/image17.png" Id="R527625cd77a7491f"/><Relationship Type="http://schemas.openxmlformats.org/officeDocument/2006/relationships/notesSlide" Target="/ppt/notesSlides/notesSlide17.xml" Id="R4d08fd2514d8490c"/></Relationships>
</file>

<file path=ppt/slides/_rels/slide1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70201f2b2944df9"/><Relationship Type="http://schemas.openxmlformats.org/officeDocument/2006/relationships/image" Target="/ppt/media/image18.png" Id="R46a0a32c017341d6"/><Relationship Type="http://schemas.openxmlformats.org/officeDocument/2006/relationships/notesSlide" Target="/ppt/notesSlides/notesSlide18.xml" Id="Rf55611067613484e"/></Relationships>
</file>

<file path=ppt/slides/_rels/slide1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8b2e83d23814285"/><Relationship Type="http://schemas.openxmlformats.org/officeDocument/2006/relationships/image" Target="/ppt/media/image19.png" Id="R6e887bdf16ba4dbb"/><Relationship Type="http://schemas.openxmlformats.org/officeDocument/2006/relationships/notesSlide" Target="/ppt/notesSlides/notesSlide19.xml" Id="R9759be591f384525"/></Relationships>
</file>

<file path=ppt/slides/_rels/slide2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5c173c9d0b94482"/><Relationship Type="http://schemas.openxmlformats.org/officeDocument/2006/relationships/image" Target="/ppt/media/image20.png" Id="Rf6aca36a674d4ba4"/><Relationship Type="http://schemas.openxmlformats.org/officeDocument/2006/relationships/notesSlide" Target="/ppt/notesSlides/notesSlide20.xml" Id="Rbb8a271db0a94946"/></Relationships>
</file>

<file path=ppt/slides/_rels/slide2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dffbda1df024b3f"/><Relationship Type="http://schemas.openxmlformats.org/officeDocument/2006/relationships/image" Target="/ppt/media/image21.png" Id="R1fe02b287f62474e"/><Relationship Type="http://schemas.openxmlformats.org/officeDocument/2006/relationships/notesSlide" Target="/ppt/notesSlides/notesSlide21.xml" Id="Rd159f4f58f87447d"/></Relationships>
</file>

<file path=ppt/slides/_rels/slide2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360bf2c30314846"/><Relationship Type="http://schemas.openxmlformats.org/officeDocument/2006/relationships/image" Target="/ppt/media/image22.png" Id="Rb7ee3ac7404e4f62"/><Relationship Type="http://schemas.openxmlformats.org/officeDocument/2006/relationships/notesSlide" Target="/ppt/notesSlides/notesSlide22.xml" Id="R670ca11d950d483a"/></Relationships>
</file>

<file path=ppt/slides/_rels/slide2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7ddac23f18b74a72"/><Relationship Type="http://schemas.openxmlformats.org/officeDocument/2006/relationships/image" Target="/ppt/media/image23.png" Id="R42004b8048ee400d"/><Relationship Type="http://schemas.openxmlformats.org/officeDocument/2006/relationships/notesSlide" Target="/ppt/notesSlides/notesSlide23.xml" Id="R3496bf0a1018459c"/><Relationship Id="rIdDspiraLink1" Type="http://schemas.openxmlformats.org/officeDocument/2006/relationships/hyperlink" Target="http://www.youtube.com/watch?" TargetMode="External"/><Relationship Id="rIdDspiraLink2" Type="http://schemas.openxmlformats.org/officeDocument/2006/relationships/hyperlink" Target="http://www.youtube.com/watch?" TargetMode="External"/><Relationship Id="rIdDspiraLink3" Type="http://schemas.openxmlformats.org/officeDocument/2006/relationships/hyperlink" Target="http://www.youtube.com/watch?" TargetMode="External"/></Relationships>
</file>

<file path=ppt/slides/_rels/slide2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5b4215672444338"/><Relationship Type="http://schemas.openxmlformats.org/officeDocument/2006/relationships/image" Target="/ppt/media/image24.png" Id="R0184e4b433c04f7f"/><Relationship Type="http://schemas.openxmlformats.org/officeDocument/2006/relationships/notesSlide" Target="/ppt/notesSlides/notesSlide24.xml" Id="R0e43b913fa2f4df9"/></Relationships>
</file>

<file path=ppt/slides/_rels/slide2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e4ec38ef7c0439c"/><Relationship Type="http://schemas.openxmlformats.org/officeDocument/2006/relationships/image" Target="/ppt/media/image25.png" Id="R9adcb73277dc49d7"/><Relationship Type="http://schemas.openxmlformats.org/officeDocument/2006/relationships/notesSlide" Target="/ppt/notesSlides/notesSlide25.xml" Id="R4559dffbaafb4a83"/></Relationships>
</file>

<file path=ppt/slides/_rels/slide2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f49eb4d231fb4718"/><Relationship Type="http://schemas.openxmlformats.org/officeDocument/2006/relationships/image" Target="/ppt/media/image26.png" Id="R49bf07ece6414aeb"/><Relationship Type="http://schemas.openxmlformats.org/officeDocument/2006/relationships/notesSlide" Target="/ppt/notesSlides/notesSlide26.xml" Id="R30adab9c529b4ce4"/></Relationships>
</file>

<file path=ppt/slides/_rels/slide2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fa5073af9fa4498"/><Relationship Type="http://schemas.openxmlformats.org/officeDocument/2006/relationships/image" Target="/ppt/media/image27.png" Id="R59101ab9b17a44bf"/><Relationship Type="http://schemas.openxmlformats.org/officeDocument/2006/relationships/notesSlide" Target="/ppt/notesSlides/notesSlide27.xml" Id="R5900c91f987f4fb9"/></Relationships>
</file>

<file path=ppt/slides/_rels/slide2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439a8e3a4c1d4cd5"/><Relationship Type="http://schemas.openxmlformats.org/officeDocument/2006/relationships/image" Target="/ppt/media/image28.png" Id="Rf1a9446167bb4eb9"/><Relationship Type="http://schemas.openxmlformats.org/officeDocument/2006/relationships/notesSlide" Target="/ppt/notesSlides/notesSlide28.xml" Id="Rb31f62ba453b4f93"/></Relationships>
</file>

<file path=ppt/slides/_rels/slide2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8c23e987c464a28"/><Relationship Type="http://schemas.openxmlformats.org/officeDocument/2006/relationships/image" Target="/ppt/media/image29.png" Id="R38bfb5b25a514d63"/><Relationship Type="http://schemas.openxmlformats.org/officeDocument/2006/relationships/notesSlide" Target="/ppt/notesSlides/notesSlide29.xml" Id="R265b572528f54c6f"/></Relationships>
</file>

<file path=ppt/slides/_rels/slide3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841fb84257ac46ac"/><Relationship Type="http://schemas.openxmlformats.org/officeDocument/2006/relationships/image" Target="/ppt/media/image30.png" Id="R18eac273b76241f7"/><Relationship Type="http://schemas.openxmlformats.org/officeDocument/2006/relationships/notesSlide" Target="/ppt/notesSlides/notesSlide30.xml" Id="R790faaec4a9249aa"/></Relationships>
</file>

<file path=ppt/slides/_rels/slide3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8bbad6cba5cc4255"/><Relationship Type="http://schemas.openxmlformats.org/officeDocument/2006/relationships/image" Target="/ppt/media/image31.png" Id="Rbea9682c1d764489"/><Relationship Type="http://schemas.openxmlformats.org/officeDocument/2006/relationships/notesSlide" Target="/ppt/notesSlides/notesSlide31.xml" Id="R054bbce37112488a"/><Relationship Id="rIdDspiraLink1" Type="http://schemas.openxmlformats.org/officeDocument/2006/relationships/hyperlink" Target="https://astro.unl.edu/naap/motion2/animations/ce_hc.html" TargetMode="External"/><Relationship Id="rIdDspiraLink2" Type="http://schemas.openxmlformats.org/officeDocument/2006/relationships/hyperlink" Target="https://astro.unl.edu/naap/motion2/animations/ce_hc.html" TargetMode="External"/><Relationship Id="rIdDspiraLink3" Type="http://schemas.openxmlformats.org/officeDocument/2006/relationships/hyperlink" Target="https://www.solarsystemscope.com" TargetMode="External"/><Relationship Id="rIdDspiraLink4" Type="http://schemas.openxmlformats.org/officeDocument/2006/relationships/hyperlink" Target="https://astro.unl.edu/naap/motion2/animations/ce_hc.html" TargetMode="External"/><Relationship Id="rIdDspiraLink5" Type="http://schemas.openxmlformats.org/officeDocument/2006/relationships/hyperlink" Target="https://www.solarsystemscope.com" TargetMode="External"/></Relationships>
</file>

<file path=ppt/slides/_rels/slide3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55f3547570945f0"/><Relationship Type="http://schemas.openxmlformats.org/officeDocument/2006/relationships/image" Target="/ppt/media/image32.png" Id="R279adcd92d40411f"/><Relationship Type="http://schemas.openxmlformats.org/officeDocument/2006/relationships/notesSlide" Target="/ppt/notesSlides/notesSlide32.xml" Id="R75590d4815ea4225"/></Relationships>
</file>

<file path=ppt/slides/_rels/slide3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d148ad03cb34213"/><Relationship Type="http://schemas.openxmlformats.org/officeDocument/2006/relationships/image" Target="/ppt/media/image33.png" Id="R1799987ded5a4e01"/><Relationship Type="http://schemas.openxmlformats.org/officeDocument/2006/relationships/notesSlide" Target="/ppt/notesSlides/notesSlide33.xml" Id="R4c2477bf48444d7f"/></Relationships>
</file>

<file path=ppt/slides/slide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Galaxy Song!!!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fa6307b48a4ef0"/>
          <ns0:srcRect xmlns:ns0="http://schemas.openxmlformats.org/drawingml/2006/main" l="5714" r="14524" t="25291" b="62222"/>
          <a:stretch xmlns:a="http://schemas.openxmlformats.org/drawingml/2006/main"/>
        </p:blipFill>
        <p:spPr>
          <a:xfrm xmlns:a="http://schemas.openxmlformats.org/drawingml/2006/main">
            <a:off x="2346571" y="2877639"/>
            <a:ext cx="6837589" cy="802821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349A32-9CEF-4AC0-8061-53EA8C068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71064" y="2095500"/>
            <a:ext cx="7474366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From Monty Python’s “Meaning of Life”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7AC4EA-8DEC-4AAF-966B-E04F3ADE7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71064" y="2606040"/>
            <a:ext cx="6823196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50" b="0" i="0">
                <a:solidFill>
                  <a:srgbClr val="2626FF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26FF"/>
                </a:solidFill>
                <a:latin typeface="Arial"/>
                <a:ea typeface="Arial"/>
                <a:cs typeface="Arial"/>
              </a:rPr>
              <a:t>http://www.youtube.com/watch?v=vIy76M-4txo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70A91C-283B-4E52-B829-BBDB2C42F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71064" y="3006090"/>
            <a:ext cx="2232042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50" b="0" i="0">
                <a:solidFill>
                  <a:srgbClr val="2626FF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26FF"/>
                </a:solidFill>
                <a:latin typeface="Arial"/>
                <a:ea typeface="Arial"/>
                <a:cs typeface="Arial"/>
              </a:rPr>
              <a:t>(PG-13) https://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423C7C-7201-45F1-B42F-B1F0A2B77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71064" y="3348990"/>
            <a:ext cx="6088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50" b="0" i="0">
                <a:solidFill>
                  <a:srgbClr val="2626FF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626FF"/>
                </a:solidFill>
                <a:latin typeface="Arial"/>
                <a:ea typeface="Arial"/>
                <a:cs typeface="Arial"/>
              </a:rPr>
              <a:t>www.youtube.com/watch?v=buqtdpuZxvk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EFACC9-CBEE-4867-83FD-D49BCC905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71064" y="4227195"/>
            <a:ext cx="2514694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25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Where are we?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E9A34C-0CD3-4F58-B3AF-139502AD8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71064" y="4693920"/>
            <a:ext cx="5423068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25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http://www.youtube.com/watch?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B17E35-D249-4D02-8CDB-52CEBA28A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71064" y="5093970"/>
            <a:ext cx="3010433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25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v=17jymDn0W6U</a:t>
            </a:r>
          </a:p>
        </p:txBody>
      </p:sp>
      <p:sp>
        <p:nvSpPr>
          <p:cNvPr id="14" name="Link 1">
            <ns0:hlinkClick xmlns:ns0="http://schemas.openxmlformats.org/drawingml/2006/main" xmlns:ns1="http://schemas.openxmlformats.org/officeDocument/2006/relationships" ns1:id="rIdDspiraLink1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4395" y="2663666"/>
            <a:ext cx="907256" cy="276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0">
            <a:noFill/>
          </a:ln>
        </p:spPr>
      </p:sp>
      <p:sp>
        <p:nvSpPr>
          <p:cNvPr id="15" name="Link 2">
            <ns0:hlinkClick xmlns:ns0="http://schemas.openxmlformats.org/drawingml/2006/main" xmlns:ns1="http://schemas.openxmlformats.org/officeDocument/2006/relationships" ns1:id="rIdDspiraLink2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7123" y="2663666"/>
            <a:ext cx="5953125" cy="276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0">
            <a:noFill/>
          </a:ln>
        </p:spPr>
      </p:sp>
      <p:sp>
        <p:nvSpPr>
          <p:cNvPr id="16" name="Link 3">
            <ns0:hlinkClick xmlns:ns0="http://schemas.openxmlformats.org/drawingml/2006/main" xmlns:ns1="http://schemas.openxmlformats.org/officeDocument/2006/relationships" ns1:id="rIdDspiraLink3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4395" y="3063716"/>
            <a:ext cx="1943100" cy="276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0">
            <a:noFill/>
          </a:ln>
        </p:spPr>
      </p:sp>
      <p:sp>
        <p:nvSpPr>
          <p:cNvPr id="17" name="Link 4">
            <ns0:hlinkClick xmlns:ns0="http://schemas.openxmlformats.org/drawingml/2006/main" xmlns:ns1="http://schemas.openxmlformats.org/officeDocument/2006/relationships" ns1:id="rIdDspiraLink4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2967" y="3070860"/>
            <a:ext cx="321469" cy="25122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0">
            <a:noFill/>
          </a:ln>
        </p:spPr>
      </p:sp>
      <p:sp>
        <p:nvSpPr>
          <p:cNvPr id="18" name="Link 5">
            <ns0:hlinkClick xmlns:ns0="http://schemas.openxmlformats.org/drawingml/2006/main" xmlns:ns1="http://schemas.openxmlformats.org/officeDocument/2006/relationships" ns1:id="rIdDspiraLink5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4395" y="3406616"/>
            <a:ext cx="6091238" cy="276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0">
            <a:noFill/>
          </a:ln>
        </p:spPr>
      </p:sp>
      <p:sp>
        <p:nvSpPr>
          <p:cNvPr id="19" name="Link 6">
            <ns0:hlinkClick xmlns:ns0="http://schemas.openxmlformats.org/drawingml/2006/main" xmlns:ns1="http://schemas.openxmlformats.org/officeDocument/2006/relationships" ns1:id="rIdDspiraLink6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71064" y="2606040"/>
            <a:ext cx="6823196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0">
            <a:noFill/>
          </a:ln>
        </p:spPr>
      </p:sp>
      <p:sp>
        <p:nvSpPr>
          <p:cNvPr id="20" name="Link 7">
            <ns0:hlinkClick xmlns:ns0="http://schemas.openxmlformats.org/drawingml/2006/main" xmlns:ns1="http://schemas.openxmlformats.org/officeDocument/2006/relationships" ns1:id="rIdDspiraLink7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71064" y="4693920"/>
            <a:ext cx="5423068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729909670"/>
      </p:ext>
    </p:extLst>
  </p:cSld>
</p:sld>
</file>

<file path=ppt/slides/slide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Motion of the sky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c17312579a4d22"/>
          <a:stretch xmlns:a="http://schemas.openxmlformats.org/drawingml/2006/main"/>
        </p:blipFill>
        <p:spPr>
          <a:xfrm xmlns:a="http://schemas.openxmlformats.org/drawingml/2006/main">
            <a:off x="3386667" y="2095500"/>
            <a:ext cx="5418667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C2849C-3105-4C7F-A8C1-ACC08CB3C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1681" y="5551706"/>
            <a:ext cx="5288601" cy="4334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33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33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Night Sky from Earth – Daily Motion</a:t>
            </a:r>
          </a:p>
        </p:txBody>
      </p:sp>
    </p:spTree>
    <p:extLst>
      <p:ext uri="{BB962C8B-B14F-4D97-AF65-F5344CB8AC3E}">
        <p14:creationId xmlns:p14="http://schemas.microsoft.com/office/powerpoint/2010/main" val="796281710"/>
      </p:ext>
    </p:extLst>
  </p:cSld>
</p:sld>
</file>

<file path=ppt/slides/slide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Lecture 1 Review (Where are we?)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042d26bd3d4379"/>
          <ns0:srcRect xmlns:ns0="http://schemas.openxmlformats.org/drawingml/2006/main" l="0" r="0" t="10159" b="0"/>
          <a:stretch xmlns:a="http://schemas.openxmlformats.org/drawingml/2006/main"/>
        </p:blipFill>
        <p:spPr>
          <a:xfrm xmlns:a="http://schemas.openxmlformats.org/drawingml/2006/main">
            <a:off x="3080311" y="2095500"/>
            <a:ext cx="6031378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587128"/>
      </p:ext>
    </p:extLst>
  </p:cSld>
</p:sld>
</file>

<file path=ppt/slides/slide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Night Sky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0D6F0D-CF1A-4162-9C9C-DA48B9363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7280" y="2095500"/>
            <a:ext cx="2415881" cy="477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49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49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Goals for Today: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713B20-FB5D-4A18-AF23-A3692AAA4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7280" y="2513228"/>
            <a:ext cx="6246447" cy="477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49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49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1) What does the Universe look like from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4D9F94-FE68-446A-A4A9-EA1B0D763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8119" y="2872292"/>
            <a:ext cx="992611" cy="477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49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49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Earth?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CC70BF-1FD2-4D20-80AD-EB4BBFA91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7280" y="3291032"/>
            <a:ext cx="6337441" cy="477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49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49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2) What are constellations and asterisms?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D0CE26-00A9-4C32-A84B-A5CAB6F6D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7280" y="3708760"/>
            <a:ext cx="4831843" cy="477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49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49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3) What is the Celestial Sphere?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C52862-A741-4195-B2B1-8CBD59D62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7280" y="4127500"/>
            <a:ext cx="432557" cy="477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49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49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4)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EB843A-0F90-423A-86CF-A10AE062F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0848" y="4127500"/>
            <a:ext cx="4120511" cy="477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49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349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How do stars move (daily)?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95EBB6-201A-4B85-AEEC-F6D537CDD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7280" y="4963968"/>
            <a:ext cx="2417366" cy="477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49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49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Words to know: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7319CA-F59C-4E02-9D7A-ADD50A608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8344" y="4963968"/>
            <a:ext cx="3775280" cy="477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49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349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Asterism, celestial north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DC259B-212D-4852-9DB6-1584A28F6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8119" y="5323032"/>
            <a:ext cx="5026385" cy="477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49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349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and south poles, horizon, zenith,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0B8BD5-9DAC-4FA1-ACF2-E1BD06B01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8119" y="5682096"/>
            <a:ext cx="3146010" cy="477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49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349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altitude, circumpolar</a:t>
            </a:r>
          </a:p>
        </p:txBody>
      </p:sp>
    </p:spTree>
    <p:extLst>
      <p:ext uri="{BB962C8B-B14F-4D97-AF65-F5344CB8AC3E}">
        <p14:creationId xmlns:p14="http://schemas.microsoft.com/office/powerpoint/2010/main" val="1653810218"/>
      </p:ext>
    </p:extLst>
  </p:cSld>
</p:sld>
</file>

<file path=ppt/slides/slide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What does the Universe look like from Earth?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a84da4e3504b98"/>
          <ns0:srcRect xmlns:ns0="http://schemas.openxmlformats.org/drawingml/2006/main" l="43810" r="5635" t="19683" b="19683"/>
          <a:stretch xmlns:a="http://schemas.openxmlformats.org/drawingml/2006/main"/>
        </p:blipFill>
        <p:spPr>
          <a:xfrm xmlns:a="http://schemas.openxmlformats.org/drawingml/2006/main">
            <a:off x="5526473" y="2095500"/>
            <a:ext cx="4517920" cy="4064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76E181-24D6-46B7-B0C9-B0566A62E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7608" y="2176951"/>
            <a:ext cx="3421491" cy="5203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6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6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With the naked eye,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CDB40B-305E-435A-935F-272868D6B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7608" y="2569166"/>
            <a:ext cx="2926875" cy="5203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6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6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we can see more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D4DAB9-4FF1-4FE2-B84A-0F7E5F3E9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7608" y="2961381"/>
            <a:ext cx="3039072" cy="5203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6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6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than 2,000 stars. 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292DCF-6A6C-4C69-BBBE-A7CC2D972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7608" y="3354837"/>
            <a:ext cx="3419864" cy="5203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6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6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We can also see the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421AB5-80FE-498B-B992-9C487BDE1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7608" y="3747052"/>
            <a:ext cx="3220206" cy="5203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6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6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Milky Way, most of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FDD8FC-BF40-4761-9060-DC6129BAE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7608" y="4139267"/>
            <a:ext cx="3112238" cy="5203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6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6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the planets, many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2ABE19-2DD2-482D-84B7-8AC665FEA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7608" y="4532723"/>
            <a:ext cx="2817611" cy="5203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6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6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comets, a whole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840218-6FFD-4530-8A42-B947CC18F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7608" y="4924938"/>
            <a:ext cx="3246873" cy="5203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6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6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bunch of satellites,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BC9BCD-59E2-42B1-98F1-FEBF5496D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7608" y="5317153"/>
            <a:ext cx="3210442" cy="5203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6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6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and some galaxies.</a:t>
            </a:r>
          </a:p>
        </p:txBody>
      </p:sp>
    </p:spTree>
    <p:extLst>
      <p:ext uri="{BB962C8B-B14F-4D97-AF65-F5344CB8AC3E}">
        <p14:creationId xmlns:p14="http://schemas.microsoft.com/office/powerpoint/2010/main" val="565758262"/>
      </p:ext>
    </p:extLst>
  </p:cSld>
</p:sld>
</file>

<file path=ppt/slides/slide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Constellations – Modern Definition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2a17bed995493d"/>
          <ns0:srcRect xmlns:ns0="http://schemas.openxmlformats.org/drawingml/2006/main" l="1587" r="1825" t="56296" b="952"/>
          <a:stretch xmlns:a="http://schemas.openxmlformats.org/drawingml/2006/main"/>
        </p:blipFill>
        <p:spPr>
          <a:xfrm xmlns:a="http://schemas.openxmlformats.org/drawingml/2006/main">
            <a:off x="3052452" y="4138804"/>
            <a:ext cx="6087097" cy="202069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67C522-4FDD-4CB0-9E14-D7D6C4F92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173" y="2095500"/>
            <a:ext cx="236543" cy="3361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54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54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101DD3-6C58-4D38-990F-298184E90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4121" y="2095500"/>
            <a:ext cx="1370719" cy="3361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54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654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constellation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F46861-5A83-4659-AFF4-73F17A3CF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0335" y="2095500"/>
            <a:ext cx="3490157" cy="3361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54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54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is a loose grouping of stars that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7F4B6C-1DDA-428A-9865-8E976086D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6879" y="2346712"/>
            <a:ext cx="4035273" cy="3361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54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54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appear close together in the night sky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EFD5AD-7B52-46BC-AF2A-95F2E760F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173" y="2647815"/>
            <a:ext cx="5137326" cy="3361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54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54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In ancient times, they included only bright stars.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BC2C8F-9F86-41DB-861A-F19E26DF7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071" y="2948919"/>
            <a:ext cx="4518351" cy="3361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54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54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Today, there are an agreed-upon set of 88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D787F8-1971-415C-95C8-A50E69FE1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6879" y="3201006"/>
            <a:ext cx="5151814" cy="3361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54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54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constellations that together divide the entire sky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F70842-B2DD-4B94-B3CD-054CC8D6B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0764" y="3488105"/>
            <a:ext cx="99784" cy="3361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54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54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E12E60-8C96-49A4-A9AB-FF85ECFE3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5693" y="3502110"/>
            <a:ext cx="3870582" cy="3361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54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54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Like a country boundary, “the star's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EB239E-3850-40E1-B8AF-ADDFC19A3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5693" y="3753321"/>
            <a:ext cx="1026206" cy="3361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54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54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address” </a:t>
            </a:r>
          </a:p>
        </p:txBody>
      </p:sp>
    </p:spTree>
    <p:extLst>
      <p:ext uri="{BB962C8B-B14F-4D97-AF65-F5344CB8AC3E}">
        <p14:creationId xmlns:p14="http://schemas.microsoft.com/office/powerpoint/2010/main" val="1087590663"/>
      </p:ext>
    </p:extLst>
  </p:cSld>
</p:sld>
</file>

<file path=ppt/slides/slide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Constellations Culturally Defined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de5c520a4b433f"/>
          <ns0:srcRect xmlns:ns0="http://schemas.openxmlformats.org/drawingml/2006/main" l="0" r="238" t="30582" b="2011"/>
          <a:stretch xmlns:a="http://schemas.openxmlformats.org/drawingml/2006/main"/>
        </p:blipFill>
        <p:spPr>
          <a:xfrm xmlns:a="http://schemas.openxmlformats.org/drawingml/2006/main">
            <a:off x="2986149" y="2765392"/>
            <a:ext cx="6219701" cy="3151909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5496BA-5F56-4261-9E58-D9E48F493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4779" y="2095500"/>
            <a:ext cx="5786489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Constellations have been defined by many different cultures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A631DF-B36E-4536-8927-B5DC0F345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356" y="2471997"/>
            <a:ext cx="957522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Orion</a:t>
            </a:r>
          </a:p>
        </p:txBody>
      </p:sp>
    </p:spTree>
    <p:extLst>
      <p:ext uri="{BB962C8B-B14F-4D97-AF65-F5344CB8AC3E}">
        <p14:creationId xmlns:p14="http://schemas.microsoft.com/office/powerpoint/2010/main" val="178811863"/>
      </p:ext>
    </p:extLst>
  </p:cSld>
</p:sld>
</file>

<file path=ppt/slides/slide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Ancient Constellations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b1f95c9d274285"/>
          <ns0:srcRect xmlns:ns0="http://schemas.openxmlformats.org/drawingml/2006/main" l="2222" r="2222" t="12063" b="6455"/>
          <a:stretch xmlns:a="http://schemas.openxmlformats.org/drawingml/2006/main"/>
        </p:blipFill>
        <p:spPr>
          <a:xfrm xmlns:a="http://schemas.openxmlformats.org/drawingml/2006/main">
            <a:off x="2918691" y="2095500"/>
            <a:ext cx="6354618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49894"/>
      </p:ext>
    </p:extLst>
  </p:cSld>
</p:sld>
</file>

<file path=ppt/slides/slide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Asterisms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2696d4b91242ab"/>
          <ns0:srcRect xmlns:ns0="http://schemas.openxmlformats.org/drawingml/2006/main" l="10952" r="18016" t="32063" b="2963"/>
          <a:stretch xmlns:a="http://schemas.openxmlformats.org/drawingml/2006/main"/>
        </p:blipFill>
        <p:spPr>
          <a:xfrm xmlns:a="http://schemas.openxmlformats.org/drawingml/2006/main">
            <a:off x="3630855" y="3015464"/>
            <a:ext cx="4582920" cy="314403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FAB5D7-666B-49FC-8DDE-7E9EB2B3C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2227" y="2095500"/>
            <a:ext cx="348617" cy="3154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5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55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An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DF2BB7-1C0E-4724-84C2-012C826E3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3927" y="2095500"/>
            <a:ext cx="877947" cy="3154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52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552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asterism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579236-72DC-46E3-98C5-74D432B96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4327" y="2095500"/>
            <a:ext cx="4396342" cy="3154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5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55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is a less formally defined grouping of stars,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1F3A54-79C5-496C-99AB-2CD859439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1330" y="2332071"/>
            <a:ext cx="5335910" cy="3154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5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55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that may be a part of one or more constellations;  for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22C07A-7924-4AA0-9544-9DA952B87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1330" y="2568642"/>
            <a:ext cx="3777899" cy="3154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5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55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example, the Big Dipper in Ursa Major</a:t>
            </a:r>
          </a:p>
        </p:txBody>
      </p:sp>
    </p:spTree>
    <p:extLst>
      <p:ext uri="{BB962C8B-B14F-4D97-AF65-F5344CB8AC3E}">
        <p14:creationId xmlns:p14="http://schemas.microsoft.com/office/powerpoint/2010/main" val="563410499"/>
      </p:ext>
    </p:extLst>
  </p:cSld>
</p:sld>
</file>

<file path=ppt/slides/slide1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Constellations Are Not Real Groups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fedce1301d4a61"/>
          <ns0:srcRect xmlns:ns0="http://schemas.openxmlformats.org/drawingml/2006/main" l="39921" r="1190" t="13122" b="2963"/>
          <a:stretch xmlns:a="http://schemas.openxmlformats.org/drawingml/2006/main"/>
        </p:blipFill>
        <p:spPr>
          <a:xfrm xmlns:a="http://schemas.openxmlformats.org/drawingml/2006/main">
            <a:off x="5263027" y="2095500"/>
            <a:ext cx="3802633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437B6F-5B28-4F9F-BDEE-7607959DC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6340" y="2095705"/>
            <a:ext cx="1801226" cy="4591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6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6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The stars in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8B080A-DEF2-4268-886B-AE1F845E6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6480" y="2440094"/>
            <a:ext cx="2105015" cy="4591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6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6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constellations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42EBC9-E2F8-47B5-A543-991469D69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6480" y="2784484"/>
            <a:ext cx="2139733" cy="4591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6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6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and asterisms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DBAE0F-390C-4337-B97C-B6FBE2279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6480" y="3127976"/>
            <a:ext cx="1144165" cy="4591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6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6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are not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DD9DF8-D93E-4110-99F5-8468D9E50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6480" y="3472366"/>
            <a:ext cx="1732205" cy="4591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6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6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necessarily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13F277-4099-4B44-9F53-CBDBDDCEF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6480" y="3816755"/>
            <a:ext cx="1543082" cy="4591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6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6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physically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441AFA-62CB-4EC0-93A5-A669BA8F5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6480" y="4161145"/>
            <a:ext cx="2019200" cy="4591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6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6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close to each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7D27E8-B1B1-4830-8C4E-4DF1489DD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6480" y="4505533"/>
            <a:ext cx="1037977" cy="4591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6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6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other.  </a:t>
            </a:r>
          </a:p>
        </p:txBody>
      </p:sp>
    </p:spTree>
    <p:extLst>
      <p:ext uri="{BB962C8B-B14F-4D97-AF65-F5344CB8AC3E}">
        <p14:creationId xmlns:p14="http://schemas.microsoft.com/office/powerpoint/2010/main" val="400369790"/>
      </p:ext>
    </p:extLst>
  </p:cSld>
</p:sld>
</file>

<file path=ppt/slides/slide1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Celestial Sphere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58a16a269e4876"/>
          <ns0:srcRect xmlns:ns0="http://schemas.openxmlformats.org/drawingml/2006/main" l="23492" r="23889" t="17143" b="22011"/>
          <a:stretch xmlns:a="http://schemas.openxmlformats.org/drawingml/2006/main"/>
        </p:blipFill>
        <p:spPr>
          <a:xfrm xmlns:a="http://schemas.openxmlformats.org/drawingml/2006/main">
            <a:off x="4132769" y="2095500"/>
            <a:ext cx="3639133" cy="3156111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567FF1-4812-4C98-BF1B-7F771EA9D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8172" y="5514007"/>
            <a:ext cx="531262" cy="3688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15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15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EF0C7F-6D99-4E22-8499-26C36E04C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0655" y="5514007"/>
            <a:ext cx="1913880" cy="3688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15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815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celestial sphere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7702EB-E3D5-4A19-9B56-87CBCBFB8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107" y="5514007"/>
            <a:ext cx="500949" cy="3688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15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15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is a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E3A1D2-19FA-46AE-B3E8-34439FA28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2661" y="5514007"/>
            <a:ext cx="746469" cy="3688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15" b="0" i="1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15" b="0" i="1">
                <a:solidFill>
                  <a:srgbClr val="262626"/>
                </a:solidFill>
                <a:latin typeface="Arial"/>
                <a:ea typeface="Arial"/>
                <a:cs typeface="Arial"/>
              </a:rPr>
              <a:t>model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B28AC2-F9C7-4616-B703-283F9CF23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1156" y="5514007"/>
            <a:ext cx="2534480" cy="3688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15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15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of the sky that helps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99C8CD-44F9-47BB-9D11-BDD661316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6363" y="5790647"/>
            <a:ext cx="5200134" cy="3688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15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15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us visualize the location and motion of stars.</a:t>
            </a:r>
          </a:p>
        </p:txBody>
      </p:sp>
    </p:spTree>
    <p:extLst>
      <p:ext uri="{BB962C8B-B14F-4D97-AF65-F5344CB8AC3E}">
        <p14:creationId xmlns:p14="http://schemas.microsoft.com/office/powerpoint/2010/main" val="1561684181"/>
      </p:ext>
    </p:extLst>
  </p:cSld>
</p:sld>
</file>

<file path=ppt/slides/slide1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Celestial Sphere is not Real!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6042d368e640e6"/>
          <ns0:srcRect xmlns:ns0="http://schemas.openxmlformats.org/drawingml/2006/main" l="2381" r="2619" t="26561" b="2857"/>
          <a:stretch xmlns:a="http://schemas.openxmlformats.org/drawingml/2006/main"/>
        </p:blipFill>
        <p:spPr>
          <a:xfrm xmlns:a="http://schemas.openxmlformats.org/drawingml/2006/main">
            <a:off x="2870321" y="2608023"/>
            <a:ext cx="6373490" cy="3551477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F6C9F0-3A9B-44E1-865B-3AB3FDD94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784" y="2095500"/>
            <a:ext cx="6367895" cy="4468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99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199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It is a model - the stars are not literally on a sphere.</a:t>
            </a:r>
          </a:p>
        </p:txBody>
      </p:sp>
    </p:spTree>
    <p:extLst>
      <p:ext uri="{BB962C8B-B14F-4D97-AF65-F5344CB8AC3E}">
        <p14:creationId xmlns:p14="http://schemas.microsoft.com/office/powerpoint/2010/main" val="1476726052"/>
      </p:ext>
    </p:extLst>
  </p:cSld>
</p:sld>
</file>

<file path=ppt/slides/slide1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Celestial Sphere from Morgantown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2d06d137254e17"/>
          <ns0:srcRect xmlns:ns0="http://schemas.openxmlformats.org/drawingml/2006/main" l="7222" r="7381" t="11534" b="2963"/>
          <a:stretch xmlns:a="http://schemas.openxmlformats.org/drawingml/2006/main"/>
        </p:blipFill>
        <p:spPr>
          <a:xfrm xmlns:a="http://schemas.openxmlformats.org/drawingml/2006/main">
            <a:off x="3390020" y="2095500"/>
            <a:ext cx="5411960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330877"/>
      </p:ext>
    </p:extLst>
  </p:cSld>
</p:sld>
</file>

<file path=ppt/slides/slide1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Celestial Sphere Definitions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4939D0-59DD-4398-89D2-F1275DDFF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4162" y="2095500"/>
            <a:ext cx="2363209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162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Celestial equator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99BD6B-70BE-4394-AD4C-DB516F23F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177" y="2095500"/>
            <a:ext cx="121959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1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62" b="0" i="1">
                <a:solidFill>
                  <a:srgbClr val="262626"/>
                </a:solidFill>
                <a:latin typeface="Arial"/>
                <a:ea typeface="Arial"/>
                <a:cs typeface="Arial"/>
              </a:rPr>
              <a:t>: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965274-3031-4E34-A111-7C0C7C76C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2363" y="2095500"/>
            <a:ext cx="4035476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6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the projection of the Earth's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A5EF79-AC92-40B2-8BBA-BBBB5E153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6988" y="2425014"/>
            <a:ext cx="3449511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6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equator onto the sphere.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DEB838-9BE5-4888-A409-6731ED040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4162" y="3193878"/>
            <a:ext cx="1078371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162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Horizon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C78E5F-924E-4CE8-9A09-AA01510E3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3505" y="3193878"/>
            <a:ext cx="5285715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6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: the limit to what can be seen from a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1CB6AB-9363-4CBF-BEE9-D8BA45C2C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6988" y="3523392"/>
            <a:ext cx="3345976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6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particular vantage point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54479E-2EF1-492E-AB39-0D887BB26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4162" y="4292257"/>
            <a:ext cx="3744957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162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North/South Celestial Poles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5CF7BD-4E97-4B17-965A-0C829F304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2957" y="4292257"/>
            <a:ext cx="2552126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6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: the projection of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A703F2-787E-43A5-8FA4-A6393619D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6988" y="4621770"/>
            <a:ext cx="5608098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6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the North/South Poles onto the Celestial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84D8F9-86E8-4B15-8023-1732C46C8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6988" y="4951284"/>
            <a:ext cx="995172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6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Sphere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C37EF9-50C9-4C92-86BB-0C6907A79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4162" y="5720149"/>
            <a:ext cx="916912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162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Zenith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3F4AF0-F366-49BC-8128-723CFEB0F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671" y="5720149"/>
            <a:ext cx="3929494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6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: the point directly overhead</a:t>
            </a:r>
          </a:p>
        </p:txBody>
      </p:sp>
    </p:spTree>
    <p:extLst>
      <p:ext uri="{BB962C8B-B14F-4D97-AF65-F5344CB8AC3E}">
        <p14:creationId xmlns:p14="http://schemas.microsoft.com/office/powerpoint/2010/main" val="393876778"/>
      </p:ext>
    </p:extLst>
  </p:cSld>
</p:sld>
</file>

<file path=ppt/slides/slide1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Another View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e1508d903947cf"/>
          <ns0:srcRect xmlns:ns0="http://schemas.openxmlformats.org/drawingml/2006/main" l="0" r="159" t="10794" b="0"/>
          <a:stretch xmlns:a="http://schemas.openxmlformats.org/drawingml/2006/main"/>
        </p:blipFill>
        <p:spPr>
          <a:xfrm xmlns:a="http://schemas.openxmlformats.org/drawingml/2006/main">
            <a:off x="3063668" y="2095500"/>
            <a:ext cx="6064664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94794"/>
      </p:ext>
    </p:extLst>
  </p:cSld>
</p:sld>
</file>

<file path=ppt/slides/slide1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Celestial Sphere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64c4a944394d3a"/>
          <ns0:srcRect xmlns:ns0="http://schemas.openxmlformats.org/drawingml/2006/main" l="8571" r="49841" t="16614" b="9630"/>
          <a:stretch xmlns:a="http://schemas.openxmlformats.org/drawingml/2006/main"/>
        </p:blipFill>
        <p:spPr>
          <a:xfrm xmlns:a="http://schemas.openxmlformats.org/drawingml/2006/main">
            <a:off x="2986934" y="2095500"/>
            <a:ext cx="3055288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B57655-0A99-4FE0-B8D0-E7FE2A07B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007" y="2743903"/>
            <a:ext cx="992046" cy="3918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8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28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Ecliptic: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0749B1-07C8-42F1-BE06-4CA5CC812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5219" y="2743903"/>
            <a:ext cx="2139848" cy="3918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2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Path of the Sun,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5DF312-5C63-479D-843B-B870DA733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007" y="3037771"/>
            <a:ext cx="3071169" cy="3918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2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inclined 23.5 degrees to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C4E6A6-768F-4DC5-BAA8-F7DEB87B6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3007" y="3331638"/>
            <a:ext cx="987888" cy="3918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2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equator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D693C3-9A06-45A3-8FB6-D41E9CC2F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0341" y="3625506"/>
            <a:ext cx="2009078" cy="3918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8" b="0" i="0">
                <a:solidFill>
                  <a:srgbClr val="C5000B"/>
                </a:solidFill>
                <a:latin typeface="Arial"/>
                <a:ea typeface="Arial"/>
                <a:cs typeface="Arial"/>
              </a:defRPr>
            </a:pPr>
            <a:r>
              <a:rPr sz="1928" b="0" i="0">
                <a:solidFill>
                  <a:srgbClr val="C5000B"/>
                </a:solidFill>
                <a:latin typeface="Arial"/>
                <a:ea typeface="Arial"/>
                <a:cs typeface="Arial"/>
              </a:rPr>
              <a:t>23.5 degrees !!!</a:t>
            </a:r>
          </a:p>
        </p:txBody>
      </p:sp>
    </p:spTree>
    <p:extLst>
      <p:ext uri="{BB962C8B-B14F-4D97-AF65-F5344CB8AC3E}">
        <p14:creationId xmlns:p14="http://schemas.microsoft.com/office/powerpoint/2010/main" val="272788254"/>
      </p:ext>
    </p:extLst>
  </p:cSld>
</p:sld>
</file>

<file path=ppt/slides/slide1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Three Views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7625cd77a7491f"/>
          <ns0:srcRect xmlns:ns0="http://schemas.openxmlformats.org/drawingml/2006/main" l="48968" r="18095" t="28466" b="847"/>
          <a:stretch xmlns:a="http://schemas.openxmlformats.org/drawingml/2006/main"/>
        </p:blipFill>
        <p:spPr>
          <a:xfrm xmlns:a="http://schemas.openxmlformats.org/drawingml/2006/main">
            <a:off x="6087800" y="2820157"/>
            <a:ext cx="2074592" cy="3339343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E38DAD-3EBD-4040-BB8B-90A8EC3A4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197" y="2095500"/>
            <a:ext cx="4915628" cy="447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04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04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You should be able to go back and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795A7C-26FC-4726-ADEB-A04C31C1A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33" y="2431434"/>
            <a:ext cx="5429470" cy="447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04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04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forth between three different views of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C0369C-8D29-4BF1-BCE4-B6210E37B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33" y="2767368"/>
            <a:ext cx="1111869" cy="447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04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04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the sky: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761E4A-397B-4EA4-99AD-FDCB70228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33" y="3158416"/>
            <a:ext cx="2099418" cy="447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04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04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1) Above Earth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4D0194-6656-4511-B4BA-58912BBFE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33" y="4334184"/>
            <a:ext cx="2827273" cy="447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04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04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2) Above the viewer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62FD41-D4C6-4DFF-BA51-2BB130691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33" y="5509953"/>
            <a:ext cx="3294783" cy="4479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04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04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3) Viewer’s perspective</a:t>
            </a:r>
          </a:p>
        </p:txBody>
      </p:sp>
    </p:spTree>
    <p:extLst>
      <p:ext uri="{BB962C8B-B14F-4D97-AF65-F5344CB8AC3E}">
        <p14:creationId xmlns:p14="http://schemas.microsoft.com/office/powerpoint/2010/main" val="1575062923"/>
      </p:ext>
    </p:extLst>
  </p:cSld>
</p:sld>
</file>

<file path=ppt/slides/slide1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Earth Rotates on its Axis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a0a32c017341d6"/>
          <ns0:srcRect xmlns:ns0="http://schemas.openxmlformats.org/drawingml/2006/main" l="1429" r="53968" t="13016" b="8254"/>
          <a:stretch xmlns:a="http://schemas.openxmlformats.org/drawingml/2006/main"/>
        </p:blipFill>
        <p:spPr>
          <a:xfrm xmlns:a="http://schemas.openxmlformats.org/drawingml/2006/main">
            <a:off x="2789999" y="2170982"/>
            <a:ext cx="3012832" cy="3988518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0F53D5-C9B6-4908-899A-B7DC93DE3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2993" y="2095500"/>
            <a:ext cx="2487236" cy="390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2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There are two main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A2D200-1FBD-4EA7-A6FC-B56E2F382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112" y="2388206"/>
            <a:ext cx="3113025" cy="390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2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motions that affect what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7E11E7-2468-4A88-9219-A25DA4F0D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112" y="2680912"/>
            <a:ext cx="2207582" cy="390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2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we see in the sky: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0A7D81-5E9B-49B7-9682-72F6F3B47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115" y="3026154"/>
            <a:ext cx="1375809" cy="390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1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921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Motion #1: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5DA25B-A003-4509-BC26-9D4CE63B5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2993" y="3371397"/>
            <a:ext cx="2982641" cy="390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2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The Earth rotates on its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E6C8C0-16FF-42B8-8EC0-199C08FE0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112" y="3664103"/>
            <a:ext cx="3245224" cy="390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2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axis.  This causes stars to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12F68F-0C58-4034-AAA2-F1A2B1A77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112" y="3955870"/>
            <a:ext cx="3037897" cy="390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2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appear to rotate around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E85CE9-A4A6-4B51-8F07-7D3D8CFB1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112" y="4248576"/>
            <a:ext cx="2537114" cy="390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2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the north and south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125AD1-8C44-4FFA-AF7F-D440055A4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112" y="4541282"/>
            <a:ext cx="1038467" cy="390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1" b="0" i="1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21" b="0" i="1">
                <a:solidFill>
                  <a:srgbClr val="262626"/>
                </a:solidFill>
                <a:latin typeface="Arial"/>
                <a:ea typeface="Arial"/>
                <a:cs typeface="Arial"/>
              </a:rPr>
              <a:t>celestial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5AAEA8-0EA7-4592-9EF1-359B5D0D2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4449" y="4541282"/>
            <a:ext cx="1520458" cy="390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2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poles.  The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F4F197-B568-4C6B-8505-1DFEF580A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112" y="4833988"/>
            <a:ext cx="3258889" cy="390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2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complete rotation of each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3C4EF9-DA75-4A50-B144-999FA6819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112" y="5126694"/>
            <a:ext cx="2462483" cy="390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2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star takes 24 hours.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BD421A-818D-4F42-A034-4D04A827E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112" y="5471936"/>
            <a:ext cx="2327834" cy="390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2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(Motion #2 will be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E9AF71-5EE4-4803-8A6B-2A8C4A1DC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112" y="5763704"/>
            <a:ext cx="2622496" cy="390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2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discussed next class)</a:t>
            </a:r>
          </a:p>
        </p:txBody>
      </p:sp>
    </p:spTree>
    <p:extLst>
      <p:ext uri="{BB962C8B-B14F-4D97-AF65-F5344CB8AC3E}">
        <p14:creationId xmlns:p14="http://schemas.microsoft.com/office/powerpoint/2010/main" val="1418427953"/>
      </p:ext>
    </p:extLst>
  </p:cSld>
</p:sld>
</file>

<file path=ppt/slides/slide1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Celestial Sphere Moves! (Daily)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CE0430-B493-440B-AAC2-DB761324B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3700" y="2095500"/>
            <a:ext cx="1617134" cy="4147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4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4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Main points: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69419E-5DA9-494C-87F1-9F4535228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3700" y="2460467"/>
            <a:ext cx="296542" cy="4131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3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3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1)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0FE335-BDC9-474C-AC15-B84850C2F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9133" y="2459472"/>
            <a:ext cx="6109001" cy="4147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4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4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The motion of the stars can be understood as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0F6176-20DF-4849-863E-B441224F4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1378" y="2771596"/>
            <a:ext cx="5588420" cy="4147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4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4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the 24 hour motion of the celestial sphere.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6C2C20-5C86-4F55-B0C9-28A06164A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3700" y="3136564"/>
            <a:ext cx="296542" cy="4131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3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3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2)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12DE60-D6D0-47DF-A061-6004EEA8C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9133" y="3135568"/>
            <a:ext cx="6117558" cy="4147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4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4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We see stars (and the Moon and the Sun) rise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A14BD3-BF4B-4201-A02D-54273827E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1378" y="3447692"/>
            <a:ext cx="4427030" cy="4147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4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4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in the East and set in the West    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E1AC83-C577-4D8A-86F5-AB73674D7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1186" y="3447692"/>
            <a:ext cx="1817008" cy="4147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41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041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&lt;- Important!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F66DB0-2B89-4612-8607-B438AC5C0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3700" y="3812659"/>
            <a:ext cx="296542" cy="4131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3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3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3)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2C5E75-F7F4-4214-9675-1A3622F55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9133" y="3811664"/>
            <a:ext cx="5872317" cy="4147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4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4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Stars appear to orbit the north celestial pole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5DA50F-55A7-4A6B-9AF4-6D20B962D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7754" y="4166055"/>
            <a:ext cx="5434107" cy="36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78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In the north, there is a star very near the north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4C175E-E8C4-4474-BB99-1947900B5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7754" y="4438774"/>
            <a:ext cx="5318057" cy="36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78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celestial pole called the “North Star” or Polaris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345E31-B561-4676-ACF4-78B9D4FA9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3700" y="4765622"/>
            <a:ext cx="296542" cy="4131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3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3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4)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B11F20-AAED-4EC8-BD8B-E3E6ACEA0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9133" y="4764627"/>
            <a:ext cx="6359167" cy="4147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4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4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Some stars are always visible - these are called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50DFD0-2176-4913-9A6D-E0060AAEF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1378" y="5076751"/>
            <a:ext cx="1848116" cy="4147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4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4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“circumpolar”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C20E93-8125-4B8A-BD27-735BDEB5B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3700" y="5441718"/>
            <a:ext cx="296542" cy="4131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3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3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5)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1578A4-8555-48DA-B878-3F30C7D01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9133" y="5440723"/>
            <a:ext cx="3899765" cy="4147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4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4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Some stars are never visible!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B45E0B-A03C-4D5C-8DAB-7AA8BCEE4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5085" y="5796150"/>
            <a:ext cx="6088344" cy="36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8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788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What we see depends on the direction we are facing!</a:t>
            </a:r>
          </a:p>
        </p:txBody>
      </p:sp>
    </p:spTree>
    <p:extLst>
      <p:ext uri="{BB962C8B-B14F-4D97-AF65-F5344CB8AC3E}">
        <p14:creationId xmlns:p14="http://schemas.microsoft.com/office/powerpoint/2010/main" val="1655435478"/>
      </p:ext>
    </p:extLst>
  </p:cSld>
</p:sld>
</file>

<file path=ppt/slides/slide2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Motion of the sky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aca36a674d4ba4"/>
          <ns0:srcRect xmlns:ns0="http://schemas.openxmlformats.org/drawingml/2006/main" l="6508" r="5952" t="11958" b="16085"/>
          <a:stretch xmlns:a="http://schemas.openxmlformats.org/drawingml/2006/main"/>
        </p:blipFill>
        <p:spPr>
          <a:xfrm xmlns:a="http://schemas.openxmlformats.org/drawingml/2006/main">
            <a:off x="3714174" y="2500615"/>
            <a:ext cx="4860680" cy="299661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04896D-FDC7-4D7F-90A9-CA96BB27B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8343" y="2095500"/>
            <a:ext cx="5375314" cy="3208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79" b="1" i="0">
                <a:solidFill>
                  <a:srgbClr val="C00000"/>
                </a:solidFill>
                <a:latin typeface="Arial"/>
                <a:ea typeface="Arial"/>
                <a:cs typeface="Arial"/>
              </a:defRPr>
            </a:pPr>
            <a:r>
              <a:rPr sz="1579" b="1" i="0">
                <a:solidFill>
                  <a:srgbClr val="C00000"/>
                </a:solidFill>
                <a:latin typeface="Arial"/>
                <a:ea typeface="Arial"/>
                <a:cs typeface="Arial"/>
              </a:rPr>
              <a:t>Looking North (from the Northern Hemisphere)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7F3AE0-C4D7-48F4-BF1C-C705DEE50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3733" y="5554890"/>
            <a:ext cx="2376154" cy="3454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Some of these stars are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8EF527-8741-4EB4-8209-B6FDA812A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9709" y="5554890"/>
            <a:ext cx="1257186" cy="3454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0" b="1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700" b="1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circumpolar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D6B9E4-116E-4DAB-95CD-1D27EDBCA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150" y="5554890"/>
            <a:ext cx="1320455" cy="3454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never rising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BC658B-E9D4-4043-A71D-E0DE0E199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3268" y="5814008"/>
            <a:ext cx="972157" cy="3454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or setting.</a:t>
            </a:r>
          </a:p>
        </p:txBody>
      </p:sp>
    </p:spTree>
    <p:extLst>
      <p:ext uri="{BB962C8B-B14F-4D97-AF65-F5344CB8AC3E}">
        <p14:creationId xmlns:p14="http://schemas.microsoft.com/office/powerpoint/2010/main" val="1013672212"/>
      </p:ext>
    </p:extLst>
  </p:cSld>
</p:sld>
</file>

<file path=ppt/slides/slide2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Motion of the sky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e02b287f62474e"/>
          <ns0:srcRect xmlns:ns0="http://schemas.openxmlformats.org/drawingml/2006/main" l="0" r="0" t="11323" b="10053"/>
          <a:stretch xmlns:a="http://schemas.openxmlformats.org/drawingml/2006/main"/>
        </p:blipFill>
        <p:spPr>
          <a:xfrm xmlns:a="http://schemas.openxmlformats.org/drawingml/2006/main">
            <a:off x="3400146" y="2463206"/>
            <a:ext cx="5391708" cy="31793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C89B80-4700-4AF9-87F6-8146DA872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4063" y="2095500"/>
            <a:ext cx="5068134" cy="3115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33" b="1" i="0">
                <a:solidFill>
                  <a:srgbClr val="C00000"/>
                </a:solidFill>
                <a:latin typeface="Arial"/>
                <a:ea typeface="Arial"/>
                <a:cs typeface="Arial"/>
              </a:defRPr>
            </a:pPr>
            <a:r>
              <a:rPr sz="1533" b="1" i="0">
                <a:solidFill>
                  <a:srgbClr val="C00000"/>
                </a:solidFill>
                <a:latin typeface="Arial"/>
                <a:ea typeface="Arial"/>
                <a:cs typeface="Arial"/>
              </a:rPr>
              <a:t>Looking East (from the Northern Hemisphere)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EB071A-3D9F-41B3-A260-AB6B0C651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520" y="5728163"/>
            <a:ext cx="2851224" cy="4313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23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123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Stars rise in the East….</a:t>
            </a:r>
          </a:p>
        </p:txBody>
      </p:sp>
    </p:spTree>
    <p:extLst>
      <p:ext uri="{BB962C8B-B14F-4D97-AF65-F5344CB8AC3E}">
        <p14:creationId xmlns:p14="http://schemas.microsoft.com/office/powerpoint/2010/main" val="147106731"/>
      </p:ext>
    </p:extLst>
  </p:cSld>
</p:sld>
</file>

<file path=ppt/slides/slide2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Motion of the sky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ee3ac7404e4f62"/>
          <ns0:srcRect xmlns:ns0="http://schemas.openxmlformats.org/drawingml/2006/main" l="0" r="0" t="10899" b="8360"/>
          <a:stretch xmlns:a="http://schemas.openxmlformats.org/drawingml/2006/main"/>
        </p:blipFill>
        <p:spPr>
          <a:xfrm xmlns:a="http://schemas.openxmlformats.org/drawingml/2006/main">
            <a:off x="3366142" y="2450512"/>
            <a:ext cx="5459716" cy="330616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14FCEA-2F5F-45F9-951B-553FD7FA0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0739" y="2095500"/>
            <a:ext cx="5304576" cy="31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52" b="1" i="0">
                <a:solidFill>
                  <a:srgbClr val="C00000"/>
                </a:solidFill>
                <a:latin typeface="Arial"/>
                <a:ea typeface="Arial"/>
                <a:cs typeface="Arial"/>
              </a:defRPr>
            </a:pPr>
            <a:r>
              <a:rPr sz="1552" b="1" i="0">
                <a:solidFill>
                  <a:srgbClr val="C00000"/>
                </a:solidFill>
                <a:latin typeface="Arial"/>
                <a:ea typeface="Arial"/>
                <a:cs typeface="Arial"/>
              </a:rPr>
              <a:t>Looking South (from the Northern Hemisphere)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FF5DF5-4471-42B5-A231-46334CC06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858" y="5771254"/>
            <a:ext cx="4770266" cy="3882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11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911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Pass through the South and set in the West.</a:t>
            </a:r>
          </a:p>
        </p:txBody>
      </p:sp>
    </p:spTree>
    <p:extLst>
      <p:ext uri="{BB962C8B-B14F-4D97-AF65-F5344CB8AC3E}">
        <p14:creationId xmlns:p14="http://schemas.microsoft.com/office/powerpoint/2010/main" val="744593201"/>
      </p:ext>
    </p:extLst>
  </p:cSld>
</p:sld>
</file>

<file path=ppt/slides/slide2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VIDEOS!!!!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D9D06E-3142-47FE-8684-8FAEBF808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2791" y="2095500"/>
            <a:ext cx="4966417" cy="487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http://www.youtube.com/watch?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9CE842-A029-4670-B8A4-5FBEBAFDE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2791" y="2461260"/>
            <a:ext cx="2639874" cy="487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v=3V3rmDG5J8A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8B0EFA-9F18-4CC8-B106-44015F1F7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2791" y="2887980"/>
            <a:ext cx="4966417" cy="487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http://www.youtube.com/watch?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CCAB09-B635-4557-9AD3-D790D20D4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2791" y="3253740"/>
            <a:ext cx="2562450" cy="487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v=uHcRPJFR47Q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B57838-56C0-4EDC-AC09-1F7AC9D99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2791" y="3680460"/>
            <a:ext cx="4966417" cy="487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http://www.youtube.com/watch?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4FE873-16BD-472B-9747-2053E9420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2791" y="4046220"/>
            <a:ext cx="2723088" cy="487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v=ANAmiuAkyGQ</a:t>
            </a:r>
          </a:p>
        </p:txBody>
      </p:sp>
      <p:sp>
        <p:nvSpPr>
          <p:cNvPr id="13" name="Link 1">
            <ns0:hlinkClick xmlns:ns0="http://schemas.openxmlformats.org/drawingml/2006/main" xmlns:ns1="http://schemas.openxmlformats.org/officeDocument/2006/relationships" ns1:id="rIdDspiraLink1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2791" y="2095500"/>
            <a:ext cx="4966417" cy="487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0">
            <a:noFill/>
          </a:ln>
        </p:spPr>
      </p:sp>
      <p:sp>
        <p:nvSpPr>
          <p:cNvPr id="14" name="Link 2">
            <ns0:hlinkClick xmlns:ns0="http://schemas.openxmlformats.org/drawingml/2006/main" xmlns:ns1="http://schemas.openxmlformats.org/officeDocument/2006/relationships" ns1:id="rIdDspiraLink2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2791" y="2887980"/>
            <a:ext cx="4966417" cy="487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0">
            <a:noFill/>
          </a:ln>
        </p:spPr>
      </p:sp>
      <p:sp>
        <p:nvSpPr>
          <p:cNvPr id="15" name="Link 3">
            <ns0:hlinkClick xmlns:ns0="http://schemas.openxmlformats.org/drawingml/2006/main" xmlns:ns1="http://schemas.openxmlformats.org/officeDocument/2006/relationships" ns1:id="rIdDspiraLink3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2791" y="3680460"/>
            <a:ext cx="4966417" cy="487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485070327"/>
      </p:ext>
    </p:extLst>
  </p:cSld>
</p:sld>
</file>

<file path=ppt/slides/slide2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Object Rise/Set Directions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A81396-EBA5-4FE8-983C-0D3C9AEF5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4828" y="2095500"/>
            <a:ext cx="7782344" cy="568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8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1) The direction an object rises determines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E7397B-2C19-4AE4-A142-2E4970B8F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4828" y="2522220"/>
            <a:ext cx="2316073" cy="568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8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where it sets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7556EA-947C-4655-B4F5-01C897A5B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9228" y="3007868"/>
            <a:ext cx="6518161" cy="487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An object rising due East will set due West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FE7AF9-A984-4726-95DD-A42E510B0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9228" y="3434588"/>
            <a:ext cx="6393486" cy="487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An object rising South-East will set in the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03D807-25A1-440C-8DBC-EC2821222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4828" y="3800348"/>
            <a:ext cx="1767231" cy="487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South-West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21EB6A-8200-4D8A-9082-FA3704F57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9228" y="4227068"/>
            <a:ext cx="6348693" cy="487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An object rising North-East will set North-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1B0E8E-9419-46CF-A44F-8A349517F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4828" y="4592828"/>
            <a:ext cx="786078" cy="487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West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C915B9-F03A-4FD2-9007-575C8E31F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4828" y="5031740"/>
            <a:ext cx="7782344" cy="568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8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2) The direction an object rises determines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08AAF1-7F7B-43F7-B76B-2233192A2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4828" y="5458460"/>
            <a:ext cx="5576932" cy="568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8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the amount of time it is visible.</a:t>
            </a:r>
          </a:p>
        </p:txBody>
      </p:sp>
    </p:spTree>
    <p:extLst>
      <p:ext uri="{BB962C8B-B14F-4D97-AF65-F5344CB8AC3E}">
        <p14:creationId xmlns:p14="http://schemas.microsoft.com/office/powerpoint/2010/main" val="224849138"/>
      </p:ext>
    </p:extLst>
  </p:cSld>
</p:sld>
</file>

<file path=ppt/slides/slide2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Concept Quiz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dcb73277dc49d7"/>
          <ns0:srcRect xmlns:ns0="http://schemas.openxmlformats.org/drawingml/2006/main" l="39762" r="8095" t="37354" b="6772"/>
          <a:stretch xmlns:a="http://schemas.openxmlformats.org/drawingml/2006/main"/>
        </p:blipFill>
        <p:spPr>
          <a:xfrm xmlns:a="http://schemas.openxmlformats.org/drawingml/2006/main">
            <a:off x="5468692" y="3324750"/>
            <a:ext cx="3527330" cy="28347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F57470-EFF7-4A71-8F6C-8A827BFE6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4786" y="2095500"/>
            <a:ext cx="5822428" cy="481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6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6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Which direction is the observer facing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8D43BB-9A03-46D3-84E7-6AF4E5F2C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4786" y="2456286"/>
            <a:ext cx="5679320" cy="481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6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6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in this picture (photo was taken from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BF2130-76E9-4660-9E2D-2342A97C6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4786" y="2817073"/>
            <a:ext cx="4063589" cy="481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6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6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the northern hemisphere)?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DB209C-8F70-45D2-BA27-F6C668D5D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4786" y="3237050"/>
            <a:ext cx="1250539" cy="481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6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6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a) North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B8BDF4-075B-4B94-BE3F-67DDDB26B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4786" y="3657968"/>
            <a:ext cx="1057816" cy="481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6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6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b) East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9CFBC5-7C67-408E-80F7-8459D297F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4786" y="4078885"/>
            <a:ext cx="310502" cy="481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6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6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c)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BF7D2B-A12A-4443-A1E8-4061FB281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5303" y="4078885"/>
            <a:ext cx="900990" cy="481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6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6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South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CE23D4-E18A-4159-B84F-024461BD9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4786" y="4499802"/>
            <a:ext cx="1243024" cy="481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6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6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d) West </a:t>
            </a:r>
          </a:p>
        </p:txBody>
      </p:sp>
    </p:spTree>
    <p:extLst>
      <p:ext uri="{BB962C8B-B14F-4D97-AF65-F5344CB8AC3E}">
        <p14:creationId xmlns:p14="http://schemas.microsoft.com/office/powerpoint/2010/main" val="2103817552"/>
      </p:ext>
    </p:extLst>
  </p:cSld>
</p:sld>
</file>

<file path=ppt/slides/slide2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Concept Quiz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bf07ece6414aeb"/>
          <ns0:srcRect xmlns:ns0="http://schemas.openxmlformats.org/drawingml/2006/main" l="39762" r="8095" t="37354" b="6772"/>
          <a:stretch xmlns:a="http://schemas.openxmlformats.org/drawingml/2006/main"/>
        </p:blipFill>
        <p:spPr>
          <a:xfrm xmlns:a="http://schemas.openxmlformats.org/drawingml/2006/main">
            <a:off x="5468692" y="3324750"/>
            <a:ext cx="3527330" cy="28347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3A5E66-6042-4953-810B-83D0AA06B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4786" y="2095500"/>
            <a:ext cx="5822428" cy="481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6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6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Which direction is the observer facing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72081F-87A5-42AF-9E3C-DAAD38800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4786" y="2456286"/>
            <a:ext cx="5679320" cy="481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6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6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in this picture (photo was taken from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59CE91-F7CB-40BF-8526-B6F8DAC97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4786" y="2817073"/>
            <a:ext cx="4063589" cy="481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6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6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the northern hemisphere)?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2A5A68-9E16-4288-928F-A1751F47F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4786" y="3237050"/>
            <a:ext cx="1250539" cy="481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67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367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a) North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B3BC4A-3A17-42FA-AF83-EF561D9BE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4786" y="3657968"/>
            <a:ext cx="1057816" cy="481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6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6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b) East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E446D9-AC18-48B9-81E0-F4F9CFD20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4786" y="4078885"/>
            <a:ext cx="310502" cy="481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6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6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c)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63EC41-79C1-4F19-B5C5-BECA87308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5303" y="4078885"/>
            <a:ext cx="900990" cy="481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6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6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South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065F6B-555A-4D99-990E-3F399C3C3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4786" y="4499802"/>
            <a:ext cx="1243024" cy="481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6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6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d) West </a:t>
            </a:r>
          </a:p>
        </p:txBody>
      </p:sp>
    </p:spTree>
    <p:extLst>
      <p:ext uri="{BB962C8B-B14F-4D97-AF65-F5344CB8AC3E}">
        <p14:creationId xmlns:p14="http://schemas.microsoft.com/office/powerpoint/2010/main" val="477514456"/>
      </p:ext>
    </p:extLst>
  </p:cSld>
</p:sld>
</file>

<file path=ppt/slides/slide2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In your Lecture-Tutorials Book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AFF949-CBFF-412F-B51B-5270CACF4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0739" y="2095500"/>
            <a:ext cx="715052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Do “Position”, page 1, #1-9, 11 (skip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2D3047-85D3-487D-B2F7-F76109861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0739" y="2552700"/>
            <a:ext cx="98974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#10)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744F04-A249-461C-A02E-696388046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0739" y="3086100"/>
            <a:ext cx="559641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Work in pairs or small groups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7C6FF1-A069-44A6-AAD6-02B7D0939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0739" y="3618309"/>
            <a:ext cx="48649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Ask other groups for help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9642A9-9CDD-4A8C-B55C-F8643A190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0739" y="4151709"/>
            <a:ext cx="190605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Have fun!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0C1BE8-D855-4101-8824-E74C6B467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0739" y="4685109"/>
            <a:ext cx="409755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I'll give you ~10 min.</a:t>
            </a:r>
          </a:p>
        </p:txBody>
      </p:sp>
    </p:spTree>
    <p:extLst>
      <p:ext uri="{BB962C8B-B14F-4D97-AF65-F5344CB8AC3E}">
        <p14:creationId xmlns:p14="http://schemas.microsoft.com/office/powerpoint/2010/main" val="1257996375"/>
      </p:ext>
    </p:extLst>
  </p:cSld>
</p:sld>
</file>

<file path=ppt/slides/slide2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Motion of the sky</a:t>
            </a:r>
          </a:p>
        </p:txBody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a9446167bb4eb9"/>
          <ns0:srcRect xmlns:ns0="http://schemas.openxmlformats.org/drawingml/2006/main" l="20397" r="20397" t="13651" b="3280"/>
          <a:stretch xmlns:a="http://schemas.openxmlformats.org/drawingml/2006/main"/>
        </p:blipFill>
        <p:spPr>
          <a:xfrm xmlns:a="http://schemas.openxmlformats.org/drawingml/2006/main">
            <a:off x="4164953" y="2095500"/>
            <a:ext cx="3862094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090103"/>
      </p:ext>
    </p:extLst>
  </p:cSld>
</p:sld>
</file>

<file path=ppt/slides/slide2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More!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59D3E0-3483-463F-933B-624531BB2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3956" y="2095500"/>
            <a:ext cx="6004089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Lecture-Tutorials “Motion” #1-6</a:t>
            </a:r>
          </a:p>
        </p:txBody>
      </p:sp>
    </p:spTree>
    <p:extLst>
      <p:ext uri="{BB962C8B-B14F-4D97-AF65-F5344CB8AC3E}">
        <p14:creationId xmlns:p14="http://schemas.microsoft.com/office/powerpoint/2010/main" val="1419037865"/>
      </p:ext>
    </p:extLst>
  </p:cSld>
</p:sld>
</file>

<file path=ppt/slides/slide3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LT - Motion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eac273b76241f7"/>
          <ns0:srcRect xmlns:ns0="http://schemas.openxmlformats.org/drawingml/2006/main" l="2222" r="2619" t="22328" b="11958"/>
          <a:stretch xmlns:a="http://schemas.openxmlformats.org/drawingml/2006/main"/>
        </p:blipFill>
        <p:spPr>
          <a:xfrm xmlns:a="http://schemas.openxmlformats.org/drawingml/2006/main">
            <a:off x="2172702" y="2095500"/>
            <a:ext cx="7846596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704997"/>
      </p:ext>
    </p:extLst>
  </p:cSld>
</p:sld>
</file>

<file path=ppt/slides/slide3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Animations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a9682c1d764489"/>
          <ns0:srcRect xmlns:ns0="http://schemas.openxmlformats.org/drawingml/2006/main" l="5714" r="8730" t="20529" b="2222"/>
          <a:stretch xmlns:a="http://schemas.openxmlformats.org/drawingml/2006/main"/>
        </p:blipFill>
        <p:spPr>
          <a:xfrm xmlns:a="http://schemas.openxmlformats.org/drawingml/2006/main">
            <a:off x="3377043" y="2393560"/>
            <a:ext cx="5430421" cy="367737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694049-AF81-4DDA-8D7D-9A6CE918A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041" y="3451636"/>
            <a:ext cx="2386074" cy="451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2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Things to notice: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42A204-395A-41DC-AA9D-E7F14B948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178" y="3845694"/>
            <a:ext cx="4712025" cy="451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2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1) Circumpolar, and “not visible”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152617-9AF5-4444-B74F-486ADA72B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211" y="4184214"/>
            <a:ext cx="1064574" cy="451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2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regions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D44EE2-B6E9-4680-9E6F-DFFFFF897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178" y="4579153"/>
            <a:ext cx="5387375" cy="451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2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2) How these change with latitude on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6FCD99-7C90-450B-9733-CEA18328C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211" y="4917673"/>
            <a:ext cx="784450" cy="451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2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Earth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7022A3-51B1-4871-B7D2-0A26F9658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178" y="2095500"/>
            <a:ext cx="3700972" cy="423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2" b="0" i="0">
                <a:solidFill>
                  <a:srgbClr val="2626FF"/>
                </a:solidFill>
                <a:latin typeface="Arial"/>
                <a:ea typeface="Arial"/>
                <a:cs typeface="Arial"/>
              </a:defRPr>
            </a:pPr>
            <a:r>
              <a:rPr sz="2082" b="0" i="0">
                <a:solidFill>
                  <a:srgbClr val="2626FF"/>
                </a:solidFill>
                <a:latin typeface="Arial"/>
                <a:ea typeface="Arial"/>
                <a:cs typeface="Arial"/>
              </a:rPr>
              <a:t>Rotating Sky Explorer - UNL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80B23E-D4BB-4E71-8B36-B9C4EBE48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178" y="2635774"/>
            <a:ext cx="5419779" cy="296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8" b="0" i="0">
                <a:solidFill>
                  <a:srgbClr val="2626FF"/>
                </a:solidFill>
                <a:latin typeface="Arial"/>
                <a:ea typeface="Arial"/>
                <a:cs typeface="Arial"/>
              </a:defRPr>
            </a:pPr>
            <a:r>
              <a:rPr sz="1458" b="0" i="0">
                <a:solidFill>
                  <a:srgbClr val="2626FF"/>
                </a:solidFill>
                <a:latin typeface="Arial"/>
                <a:ea typeface="Arial"/>
                <a:cs typeface="Arial"/>
              </a:rPr>
              <a:t>https://astro.unl.edu/naap/motion2/animations/ce_hc.html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F2E159-6FAB-4F53-AD57-DE41E160F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178" y="5736350"/>
            <a:ext cx="4726054" cy="423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2" b="0" i="0">
                <a:solidFill>
                  <a:srgbClr val="2626FF"/>
                </a:solidFill>
                <a:latin typeface="Arial"/>
                <a:ea typeface="Arial"/>
                <a:cs typeface="Arial"/>
              </a:defRPr>
            </a:pPr>
            <a:r>
              <a:rPr sz="2082" b="0" i="0">
                <a:solidFill>
                  <a:srgbClr val="2626FF"/>
                </a:solidFill>
                <a:latin typeface="Arial"/>
                <a:ea typeface="Arial"/>
                <a:cs typeface="Arial"/>
              </a:rPr>
              <a:t>https://www.solarsystemscope.com</a:t>
            </a:r>
          </a:p>
        </p:txBody>
      </p:sp>
      <p:sp>
        <p:nvSpPr>
          <p:cNvPr id="15" name="Link 1">
            <ns0:hlinkClick xmlns:ns0="http://schemas.openxmlformats.org/drawingml/2006/main" xmlns:ns1="http://schemas.openxmlformats.org/officeDocument/2006/relationships" ns1:id="rIdDspiraLink1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178" y="2103963"/>
            <a:ext cx="3674525" cy="30757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0">
            <a:noFill/>
          </a:ln>
        </p:spPr>
      </p:sp>
      <p:sp>
        <p:nvSpPr>
          <p:cNvPr id="16" name="Link 2">
            <ns0:hlinkClick xmlns:ns0="http://schemas.openxmlformats.org/drawingml/2006/main" xmlns:ns1="http://schemas.openxmlformats.org/officeDocument/2006/relationships" ns1:id="rIdDspiraLink2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178" y="2641698"/>
            <a:ext cx="5393332" cy="2153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0">
            <a:noFill/>
          </a:ln>
        </p:spPr>
      </p:sp>
      <p:sp>
        <p:nvSpPr>
          <p:cNvPr id="17" name="Link 3">
            <ns0:hlinkClick xmlns:ns0="http://schemas.openxmlformats.org/drawingml/2006/main" xmlns:ns1="http://schemas.openxmlformats.org/officeDocument/2006/relationships" ns1:id="rIdDspiraLink3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178" y="5744813"/>
            <a:ext cx="4699607" cy="30757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0">
            <a:noFill/>
          </a:ln>
        </p:spPr>
      </p:sp>
      <p:sp>
        <p:nvSpPr>
          <p:cNvPr id="18" name="Link 4">
            <ns0:hlinkClick xmlns:ns0="http://schemas.openxmlformats.org/drawingml/2006/main" xmlns:ns1="http://schemas.openxmlformats.org/officeDocument/2006/relationships" ns1:id="rIdDspiraLink4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178" y="2635774"/>
            <a:ext cx="5419779" cy="29620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0">
            <a:noFill/>
          </a:ln>
        </p:spPr>
      </p:sp>
      <p:sp>
        <p:nvSpPr>
          <p:cNvPr id="19" name="Link 5">
            <ns0:hlinkClick xmlns:ns0="http://schemas.openxmlformats.org/drawingml/2006/main" xmlns:ns1="http://schemas.openxmlformats.org/officeDocument/2006/relationships" ns1:id="rIdDspiraLink5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178" y="5736350"/>
            <a:ext cx="4726054" cy="423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349875855"/>
      </p:ext>
    </p:extLst>
  </p:cSld>
</p:sld>
</file>

<file path=ppt/slides/slide3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Night Sky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F9F6A4-BD46-4DC4-A0A1-83E90A630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6590" y="2095500"/>
            <a:ext cx="1997310" cy="3950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44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44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Goals for Today: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C389A4-992F-44D0-8FB7-7F9FF7099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6590" y="2442676"/>
            <a:ext cx="5953800" cy="3950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44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44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1) What does the Universe look like from Earth?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C9686A-F7B5-40F6-A29A-AB5ECD127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331" y="2770294"/>
            <a:ext cx="149039" cy="345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1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701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9FC454-A5B4-4AA4-AA09-B0713011F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4438" y="2770294"/>
            <a:ext cx="5405152" cy="345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1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701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 We can see ~2000 stars, a few Galaxies and the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14439A-5038-4F6E-AAEF-8B785D05C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7918" y="3041284"/>
            <a:ext cx="1110117" cy="345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1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701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Milky Way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C05D04-E5F0-40EF-A2B7-87A3CD13F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6590" y="3699259"/>
            <a:ext cx="5236130" cy="3950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44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44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2) What are constellations and asterisms?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DAA247-872D-4DE1-8D98-BF96EBD08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331" y="4026877"/>
            <a:ext cx="149039" cy="345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1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701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C219C1-D2C3-4676-A4BF-7BB4E41F4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4438" y="4026877"/>
            <a:ext cx="5242923" cy="345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1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701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 Constellations are regions on the sky enclosing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B6D3CD-B277-4590-89D5-C79D86399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7918" y="4297867"/>
            <a:ext cx="4989835" cy="345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1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701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groupings of stars.  Asterisms are less-formal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75D8FE-7E76-49F7-8E68-C2685E219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7918" y="4557284"/>
            <a:ext cx="1979371" cy="345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1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701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groupings of stars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7F7711-3714-46E0-97BB-3786755CC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6590" y="5215260"/>
            <a:ext cx="3992337" cy="3950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44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44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3) What is the Celestial Sphere?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9F5E25-BE2A-416D-A7EA-7DE791030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331" y="5542877"/>
            <a:ext cx="149039" cy="345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1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701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A58518-228A-401A-975F-8E2314C34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4438" y="5542877"/>
            <a:ext cx="5720972" cy="345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1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701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 The projection of all of space onto a sphere that we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D2D26A-C4F9-4080-B37C-1D1FDB298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7918" y="5813867"/>
            <a:ext cx="1363071" cy="345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1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701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are inside of</a:t>
            </a:r>
          </a:p>
        </p:txBody>
      </p:sp>
    </p:spTree>
    <p:extLst>
      <p:ext uri="{BB962C8B-B14F-4D97-AF65-F5344CB8AC3E}">
        <p14:creationId xmlns:p14="http://schemas.microsoft.com/office/powerpoint/2010/main" val="196324909"/>
      </p:ext>
    </p:extLst>
  </p:cSld>
</p:sld>
</file>

<file path=ppt/slides/slide3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 User's Guide to the Night Sky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05A878-0116-4B56-B878-2ED4A9744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7678" y="2095500"/>
            <a:ext cx="2919923" cy="399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6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6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4) How do stars move?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22E6CA-7EB0-486C-B1CA-AF38ABFA0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253" y="2446140"/>
            <a:ext cx="5394366" cy="399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66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966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- Stars rise in the East and set in the West.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755665-AC09-4B38-859D-4C0294F93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253" y="2797733"/>
            <a:ext cx="5169186" cy="399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66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966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- They appear to circle around the North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2E77D3-3884-4787-9784-DE63138C6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253" y="3098827"/>
            <a:ext cx="5424569" cy="399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66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966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Celestial Pole (in the northern hemisphere)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2F4356-0EB0-4046-A2D1-4AAF0EDDD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253" y="3450420"/>
            <a:ext cx="4543833" cy="399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66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966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- Their entire motion takes 24 hours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8D0594-EFD0-4A68-AE12-1CE85D6FE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253" y="3802014"/>
            <a:ext cx="5199136" cy="399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66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966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- The location where the rise determines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CDEB1C-DEE1-4182-9249-6B0432C71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253" y="4103107"/>
            <a:ext cx="2394174" cy="399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66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966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where they will set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8EA28A-CDD4-48E2-B2FE-A3CC203C3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253" y="4454700"/>
            <a:ext cx="3772695" cy="399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66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966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- Some stars are never visible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851E8C-4A37-4EB4-88A6-F13EB02F8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7678" y="5157888"/>
            <a:ext cx="5716644" cy="399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6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6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Words to know: Asterism, celestial north and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1BAAB2-BC8B-4B6E-952E-40481E53E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253" y="5458981"/>
            <a:ext cx="4777502" cy="399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6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6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south poles, horizon, zenith, altitude,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6EB377-74B8-42E9-87D1-2F29134DD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253" y="5760075"/>
            <a:ext cx="1514946" cy="399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6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6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circumpolar</a:t>
            </a:r>
          </a:p>
        </p:txBody>
      </p:sp>
    </p:spTree>
    <p:extLst>
      <p:ext uri="{BB962C8B-B14F-4D97-AF65-F5344CB8AC3E}">
        <p14:creationId xmlns:p14="http://schemas.microsoft.com/office/powerpoint/2010/main" val="35413033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ready.pptx" id="{6D5A5D80-B59F-47FE-A006-FBFC2926142F}" vid="{69CEE3E8-36C9-43B0-A0FB-27FA92D72A34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WVU DSPIRA</dc:creator>
  <lastModifiedBy>WVU DSPIRA</lastModifiedBy>
  <dc:title>Motion of the sky</dc:title>
  <dcterms:created xsi:type="dcterms:W3CDTF">2026-09-26T20:03:17.0770000Z</dcterms:created>
  <dcterms:modified xsi:type="dcterms:W3CDTF">2026-09-26T20:03:17.0770000Z</dcterms:modified>
</coreProperties>
</file>