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DocumentProperties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48" r:id="rIdWvuMaster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8" r:id="rId52"/>
    <p:sldId id="299" r:id="rId53"/>
    <p:sldId id="300" r:id="rId54"/>
    <p:sldId id="301" r:id="rId55"/>
    <p:sldId id="302" r:id="rId56"/>
    <p:sldId id="303" r:id="rId57"/>
    <p:sldId id="304" r:id="rId58"/>
    <p:sldId id="305" r:id="rId59"/>
    <p:sldId id="306" r:id="rId60"/>
    <p:sldId id="307" r:id="rId61"/>
    <p:sldId id="308" r:id="rId62"/>
  </p:sldIdLst>
  <p:sldSz cy="6858000" cx="12192000"/>
  <p:notesSz cx="6858000" cy="9144000"/>
  <p:embeddedFontLst>
    <p:embeddedFont>
      <p:font typeface="Tahoma"/>
      <p:regular r:id="rId63"/>
      <p:bold r:id="rId6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'1.0' encoding='UTF-8' standalone='yes'?>
<Relationships xmlns="http://schemas.openxmlformats.org/package/2006/relationships"><Relationship Id="rId40" Type="http://schemas.openxmlformats.org/officeDocument/2006/relationships/slide" Target="slides/slide31.xml"/><Relationship Id="rId42" Type="http://schemas.openxmlformats.org/officeDocument/2006/relationships/slide" Target="slides/slide33.xml"/><Relationship Id="rId41" Type="http://schemas.openxmlformats.org/officeDocument/2006/relationships/slide" Target="slides/slide32.xml"/><Relationship Id="rId44" Type="http://schemas.openxmlformats.org/officeDocument/2006/relationships/slide" Target="slides/slide35.xml"/><Relationship Id="rId43" Type="http://schemas.openxmlformats.org/officeDocument/2006/relationships/slide" Target="slides/slide34.xml"/><Relationship Id="rId46" Type="http://schemas.openxmlformats.org/officeDocument/2006/relationships/slide" Target="slides/slide37.xml"/><Relationship Id="rId45" Type="http://schemas.openxmlformats.org/officeDocument/2006/relationships/slide" Target="slides/slide36.xml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9" Type="http://schemas.openxmlformats.org/officeDocument/2006/relationships/notesMaster" Target="notesMasters/notesMaster1.xml"/><Relationship Id="rId48" Type="http://schemas.openxmlformats.org/officeDocument/2006/relationships/slide" Target="slides/slide39.xml"/><Relationship Id="rId47" Type="http://schemas.openxmlformats.org/officeDocument/2006/relationships/slide" Target="slides/slide38.xml"/><Relationship Id="rId49" Type="http://schemas.openxmlformats.org/officeDocument/2006/relationships/slide" Target="slides/slide40.xml"/><Relationship Id="rId31" Type="http://schemas.openxmlformats.org/officeDocument/2006/relationships/slide" Target="slides/slide22.xml"/><Relationship Id="rId30" Type="http://schemas.openxmlformats.org/officeDocument/2006/relationships/slide" Target="slides/slide21.xml"/><Relationship Id="rId33" Type="http://schemas.openxmlformats.org/officeDocument/2006/relationships/slide" Target="slides/slide24.xml"/><Relationship Id="rId32" Type="http://schemas.openxmlformats.org/officeDocument/2006/relationships/slide" Target="slides/slide23.xml"/><Relationship Id="rId35" Type="http://schemas.openxmlformats.org/officeDocument/2006/relationships/slide" Target="slides/slide26.xml"/><Relationship Id="rId34" Type="http://schemas.openxmlformats.org/officeDocument/2006/relationships/slide" Target="slides/slide25.xml"/><Relationship Id="rId37" Type="http://schemas.openxmlformats.org/officeDocument/2006/relationships/slide" Target="slides/slide28.xml"/><Relationship Id="rId36" Type="http://schemas.openxmlformats.org/officeDocument/2006/relationships/slide" Target="slides/slide27.xml"/><Relationship Id="rId39" Type="http://schemas.openxmlformats.org/officeDocument/2006/relationships/slide" Target="slides/slide30.xml"/><Relationship Id="rId38" Type="http://schemas.openxmlformats.org/officeDocument/2006/relationships/slide" Target="slides/slide29.xml"/><Relationship Id="rId62" Type="http://schemas.openxmlformats.org/officeDocument/2006/relationships/slide" Target="slides/slide53.xml"/><Relationship Id="rId61" Type="http://schemas.openxmlformats.org/officeDocument/2006/relationships/slide" Target="slides/slide52.xml"/><Relationship Id="rId20" Type="http://schemas.openxmlformats.org/officeDocument/2006/relationships/slide" Target="slides/slide11.xml"/><Relationship Id="rId64" Type="http://schemas.openxmlformats.org/officeDocument/2006/relationships/font" Target="fonts/Tahoma-bold.fntdata"/><Relationship Id="rId63" Type="http://schemas.openxmlformats.org/officeDocument/2006/relationships/font" Target="fonts/Tahoma-regular.fntdata"/><Relationship Id="rId22" Type="http://schemas.openxmlformats.org/officeDocument/2006/relationships/slide" Target="slides/slide13.xml"/><Relationship Id="rId21" Type="http://schemas.openxmlformats.org/officeDocument/2006/relationships/slide" Target="slides/slide12.xml"/><Relationship Id="rId24" Type="http://schemas.openxmlformats.org/officeDocument/2006/relationships/slide" Target="slides/slide15.xml"/><Relationship Id="rId23" Type="http://schemas.openxmlformats.org/officeDocument/2006/relationships/slide" Target="slides/slide14.xml"/><Relationship Id="rId60" Type="http://schemas.openxmlformats.org/officeDocument/2006/relationships/slide" Target="slides/slide51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29" Type="http://schemas.openxmlformats.org/officeDocument/2006/relationships/slide" Target="slides/slide20.xml"/><Relationship Id="rId51" Type="http://schemas.openxmlformats.org/officeDocument/2006/relationships/slide" Target="slides/slide42.xml"/><Relationship Id="rId50" Type="http://schemas.openxmlformats.org/officeDocument/2006/relationships/slide" Target="slides/slide41.xml"/><Relationship Id="rId53" Type="http://schemas.openxmlformats.org/officeDocument/2006/relationships/slide" Target="slides/slide44.xml"/><Relationship Id="rId52" Type="http://schemas.openxmlformats.org/officeDocument/2006/relationships/slide" Target="slides/slide43.xml"/><Relationship Id="rId11" Type="http://schemas.openxmlformats.org/officeDocument/2006/relationships/slide" Target="slides/slide2.xml"/><Relationship Id="rId55" Type="http://schemas.openxmlformats.org/officeDocument/2006/relationships/slide" Target="slides/slide46.xml"/><Relationship Id="rId10" Type="http://schemas.openxmlformats.org/officeDocument/2006/relationships/slide" Target="slides/slide1.xml"/><Relationship Id="rId54" Type="http://schemas.openxmlformats.org/officeDocument/2006/relationships/slide" Target="slides/slide45.xml"/><Relationship Id="rId13" Type="http://schemas.openxmlformats.org/officeDocument/2006/relationships/slide" Target="slides/slide4.xml"/><Relationship Id="rId57" Type="http://schemas.openxmlformats.org/officeDocument/2006/relationships/slide" Target="slides/slide48.xml"/><Relationship Id="rId12" Type="http://schemas.openxmlformats.org/officeDocument/2006/relationships/slide" Target="slides/slide3.xml"/><Relationship Id="rId56" Type="http://schemas.openxmlformats.org/officeDocument/2006/relationships/slide" Target="slides/slide47.xml"/><Relationship Id="rId15" Type="http://schemas.openxmlformats.org/officeDocument/2006/relationships/slide" Target="slides/slide6.xml"/><Relationship Id="rId59" Type="http://schemas.openxmlformats.org/officeDocument/2006/relationships/slide" Target="slides/slide50.xml"/><Relationship Id="rId14" Type="http://schemas.openxmlformats.org/officeDocument/2006/relationships/slide" Target="slides/slide5.xml"/><Relationship Id="rId58" Type="http://schemas.openxmlformats.org/officeDocument/2006/relationships/slide" Target="slides/slide49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9" Type="http://schemas.openxmlformats.org/officeDocument/2006/relationships/slide" Target="slides/slide10.xml"/><Relationship Id="rId18" Type="http://schemas.openxmlformats.org/officeDocument/2006/relationships/slide" Target="slides/slide9.xml"/><Relationship Id="rIdWvuMaster" Type="http://schemas.openxmlformats.org/officeDocument/2006/relationships/slideMaster" Target="slideMasters/slideMaster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2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3" name="Google Shape;303;p3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0" name="Google Shape;310;p4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7" name="Google Shape;317;p5:notes"/>
          <p:cNvSpPr txBox="1"/>
          <p:nvPr>
            <p:ph idx="1"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6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5" name="Google Shape;325;p6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7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5" name="Google Shape;335;p7:notes"/>
          <p:cNvSpPr txBox="1"/>
          <p:nvPr>
            <p:ph idx="1" type="body"/>
          </p:nvPr>
        </p:nvSpPr>
        <p:spPr>
          <a:xfrm>
            <a:off x="777960" y="4776840"/>
            <a:ext cx="6216120" cy="4524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16000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image above shows the constellation Orion, which is also known in Australia as "The saucepan". The Yolngu people of the Northern territory know it as Djulpan.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8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6" name="Google Shape;346;p8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5" name="Google Shape;355;p9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0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4" name="Google Shape;364;p10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1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2" name="Google Shape;372;p11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2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6" name="Google Shape;386;p12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a3131a1d0_0_392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5" name="Google Shape;395;g3a3131a1d0_0_392:notes"/>
          <p:cNvSpPr txBox="1"/>
          <p:nvPr>
            <p:ph idx="1" type="body"/>
          </p:nvPr>
        </p:nvSpPr>
        <p:spPr>
          <a:xfrm>
            <a:off x="685800" y="4343400"/>
            <a:ext cx="5486100" cy="41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g3a3131a1d0_0_392:notes"/>
          <p:cNvSpPr/>
          <p:nvPr/>
        </p:nvSpPr>
        <p:spPr>
          <a:xfrm>
            <a:off x="3884760" y="8685360"/>
            <a:ext cx="29715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g3a3131a1d0_0_3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a3131a1d0_0_365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4" name="Google Shape;404;g3a3131a1d0_0_365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g3a3131a1d0_0_3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a3131a1d0_0_372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2" name="Google Shape;412;g3a3131a1d0_0_372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g3a3131a1d0_0_3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a3131a1d0_0_379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0" name="Google Shape;420;g3a3131a1d0_0_379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g3a3131a1d0_0_3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a3131a1d0_0_386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8" name="Google Shape;428;g3a3131a1d0_0_386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g3a3131a1d0_0_3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5" name="Google Shape;435;p13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a3131a1d0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g3a3131a1d0_0_4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a3131a1d0_0_405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3" name="Google Shape;453;g3a3131a1d0_0_405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g3a3131a1d0_0_4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a3131a1d0_0_412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1" name="Google Shape;461;g3a3131a1d0_0_412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g3a3131a1d0_0_4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3a3131a1d0_0_419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9" name="Google Shape;469;g3a3131a1d0_0_419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g3a3131a1d0_0_4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a3131a1d0_0_425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6" name="Google Shape;476;g3a3131a1d0_0_425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g3a3131a1d0_0_4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a3131a1d0_0_430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2" name="Google Shape;482;g3a3131a1d0_0_430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g3a3131a1d0_0_4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a3131a1d0_0_436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9" name="Google Shape;489;g3a3131a1d0_0_436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g3a3131a1d0_0_4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a3131a1d0_0_447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1" name="Google Shape;501;g3a3131a1d0_0_447:notes"/>
          <p:cNvSpPr/>
          <p:nvPr>
            <p:ph idx="2" type="sldImg"/>
          </p:nvPr>
        </p:nvSpPr>
        <p:spPr>
          <a:xfrm>
            <a:off x="1143000" y="695325"/>
            <a:ext cx="4570500" cy="3427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02" name="Google Shape;502;g3a3131a1d0_0_447:notes"/>
          <p:cNvSpPr txBox="1"/>
          <p:nvPr>
            <p:ph idx="1" type="body"/>
          </p:nvPr>
        </p:nvSpPr>
        <p:spPr>
          <a:xfrm>
            <a:off x="685800" y="4343400"/>
            <a:ext cx="5481600" cy="41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a3131a1d0_0_461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16" name="Google Shape;516;g3a3131a1d0_0_461:notes"/>
          <p:cNvSpPr/>
          <p:nvPr>
            <p:ph idx="2" type="sldImg"/>
          </p:nvPr>
        </p:nvSpPr>
        <p:spPr>
          <a:xfrm>
            <a:off x="1143000" y="695325"/>
            <a:ext cx="4570500" cy="3427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17" name="Google Shape;517;g3a3131a1d0_0_461:notes"/>
          <p:cNvSpPr txBox="1"/>
          <p:nvPr>
            <p:ph idx="1" type="body"/>
          </p:nvPr>
        </p:nvSpPr>
        <p:spPr>
          <a:xfrm>
            <a:off x="685800" y="4343400"/>
            <a:ext cx="5481600" cy="41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a3131a1d0_0_475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1" name="Google Shape;531;g3a3131a1d0_0_475:notes"/>
          <p:cNvSpPr/>
          <p:nvPr>
            <p:ph idx="2" type="sldImg"/>
          </p:nvPr>
        </p:nvSpPr>
        <p:spPr>
          <a:xfrm>
            <a:off x="1143000" y="695325"/>
            <a:ext cx="4570500" cy="3427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32" name="Google Shape;532;g3a3131a1d0_0_475:notes"/>
          <p:cNvSpPr txBox="1"/>
          <p:nvPr>
            <p:ph idx="1" type="body"/>
          </p:nvPr>
        </p:nvSpPr>
        <p:spPr>
          <a:xfrm>
            <a:off x="685800" y="4343400"/>
            <a:ext cx="5481600" cy="41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14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5" name="Google Shape;545;p14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6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2" name="Google Shape;552;p16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9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9" name="Google Shape;569;p19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3a3131a1d0_0_73:notes"/>
          <p:cNvSpPr txBox="1"/>
          <p:nvPr>
            <p:ph idx="1" type="body"/>
          </p:nvPr>
        </p:nvSpPr>
        <p:spPr>
          <a:xfrm>
            <a:off x="685800" y="4343400"/>
            <a:ext cx="5478600" cy="410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g3a3131a1d0_0_73:notes"/>
          <p:cNvSpPr/>
          <p:nvPr>
            <p:ph idx="2" type="sldImg"/>
          </p:nvPr>
        </p:nvSpPr>
        <p:spPr>
          <a:xfrm>
            <a:off x="1143000" y="695325"/>
            <a:ext cx="4564200" cy="34212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32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2" name="Google Shape;582;p32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33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9" name="Google Shape;589;p33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3a3131a1d0_0_110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6" name="Google Shape;596;g3a3131a1d0_0_1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97" name="Google Shape;597;g3a3131a1d0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g3a3131a1d0_0_110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3a3131a1d0_0_117:notes"/>
          <p:cNvSpPr txBox="1"/>
          <p:nvPr>
            <p:ph idx="1" type="body"/>
          </p:nvPr>
        </p:nvSpPr>
        <p:spPr>
          <a:xfrm>
            <a:off x="685800" y="4343400"/>
            <a:ext cx="5478600" cy="410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g3a3131a1d0_0_117:notes"/>
          <p:cNvSpPr/>
          <p:nvPr>
            <p:ph idx="2" type="sldImg"/>
          </p:nvPr>
        </p:nvSpPr>
        <p:spPr>
          <a:xfrm>
            <a:off x="1143000" y="695325"/>
            <a:ext cx="4564200" cy="34212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3a3131a1d0_0_122:notes"/>
          <p:cNvSpPr txBox="1"/>
          <p:nvPr>
            <p:ph idx="1" type="body"/>
          </p:nvPr>
        </p:nvSpPr>
        <p:spPr>
          <a:xfrm>
            <a:off x="685800" y="4343400"/>
            <a:ext cx="5478600" cy="410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g3a3131a1d0_0_122:notes"/>
          <p:cNvSpPr/>
          <p:nvPr>
            <p:ph idx="2" type="sldImg"/>
          </p:nvPr>
        </p:nvSpPr>
        <p:spPr>
          <a:xfrm>
            <a:off x="1143000" y="695325"/>
            <a:ext cx="4564200" cy="34212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3a3131a1d0_0_128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7" name="Google Shape;617;g3a3131a1d0_0_128:notes"/>
          <p:cNvSpPr/>
          <p:nvPr>
            <p:ph idx="2" type="sldImg"/>
          </p:nvPr>
        </p:nvSpPr>
        <p:spPr>
          <a:xfrm>
            <a:off x="1143000" y="695325"/>
            <a:ext cx="4570500" cy="3427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18" name="Google Shape;618;g3a3131a1d0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9" name="Google Shape;619;g3a3131a1d0_0_128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3a3131a1d0_0_136:notes"/>
          <p:cNvSpPr txBox="1"/>
          <p:nvPr>
            <p:ph idx="1" type="body"/>
          </p:nvPr>
        </p:nvSpPr>
        <p:spPr>
          <a:xfrm>
            <a:off x="685800" y="4343400"/>
            <a:ext cx="5478600" cy="410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g3a3131a1d0_0_136:notes"/>
          <p:cNvSpPr/>
          <p:nvPr>
            <p:ph idx="2" type="sldImg"/>
          </p:nvPr>
        </p:nvSpPr>
        <p:spPr>
          <a:xfrm>
            <a:off x="1143000" y="695325"/>
            <a:ext cx="4564200" cy="34212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3a3131a1d0_0_142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33" name="Google Shape;633;g3a3131a1d0_0_142:notes"/>
          <p:cNvSpPr/>
          <p:nvPr>
            <p:ph idx="2" type="sldImg"/>
          </p:nvPr>
        </p:nvSpPr>
        <p:spPr>
          <a:xfrm>
            <a:off x="1143000" y="695325"/>
            <a:ext cx="4570500" cy="3427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34" name="Google Shape;634;g3a3131a1d0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35" name="Google Shape;635;g3a3131a1d0_0_142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3a3131a1d0_0_150:notes"/>
          <p:cNvSpPr txBox="1"/>
          <p:nvPr>
            <p:ph idx="1" type="body"/>
          </p:nvPr>
        </p:nvSpPr>
        <p:spPr>
          <a:xfrm>
            <a:off x="685800" y="4343400"/>
            <a:ext cx="5478600" cy="410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g3a3131a1d0_0_150:notes"/>
          <p:cNvSpPr/>
          <p:nvPr>
            <p:ph idx="2" type="sldImg"/>
          </p:nvPr>
        </p:nvSpPr>
        <p:spPr>
          <a:xfrm>
            <a:off x="1143000" y="695325"/>
            <a:ext cx="4564200" cy="34212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3a3131a1d0_0_156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49" name="Google Shape;649;g3a3131a1d0_0_156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g3a3131a1d0_0_156:notes"/>
          <p:cNvSpPr/>
          <p:nvPr>
            <p:ph idx="2" type="sldImg"/>
          </p:nvPr>
        </p:nvSpPr>
        <p:spPr>
          <a:xfrm>
            <a:off x="1143000" y="695325"/>
            <a:ext cx="4570500" cy="3427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51" name="Google Shape;651;g3a3131a1d0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3a3131a1d0_0_169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58" name="Google Shape;658;g3a3131a1d0_0_169:notes"/>
          <p:cNvSpPr/>
          <p:nvPr>
            <p:ph idx="2" type="sldImg"/>
          </p:nvPr>
        </p:nvSpPr>
        <p:spPr>
          <a:xfrm>
            <a:off x="1143000" y="695325"/>
            <a:ext cx="4570500" cy="3427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59" name="Google Shape;659;g3a3131a1d0_0_169:notes"/>
          <p:cNvSpPr txBox="1"/>
          <p:nvPr>
            <p:ph idx="1" type="body"/>
          </p:nvPr>
        </p:nvSpPr>
        <p:spPr>
          <a:xfrm>
            <a:off x="685800" y="4343400"/>
            <a:ext cx="5481600" cy="41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3a3131a1d0_0_175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5" name="Google Shape;665;g3a3131a1d0_0_17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66" name="Google Shape;666;g3a3131a1d0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g3a3131a1d0_0_175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3a3131a1d0_0_183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74" name="Google Shape;674;g3a3131a1d0_0_183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g3a3131a1d0_0_18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76" name="Google Shape;676;g3a3131a1d0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3a3131a1d0_0_191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83" name="Google Shape;683;g3a3131a1d0_0_191:notes"/>
          <p:cNvSpPr/>
          <p:nvPr>
            <p:ph idx="2" type="sldImg"/>
          </p:nvPr>
        </p:nvSpPr>
        <p:spPr>
          <a:xfrm>
            <a:off x="1143000" y="695325"/>
            <a:ext cx="4570500" cy="3427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84" name="Google Shape;684;g3a3131a1d0_0_191:notes"/>
          <p:cNvSpPr txBox="1"/>
          <p:nvPr>
            <p:ph idx="1" type="body"/>
          </p:nvPr>
        </p:nvSpPr>
        <p:spPr>
          <a:xfrm>
            <a:off x="685800" y="4343400"/>
            <a:ext cx="5481600" cy="41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3a3131a1d0_0_198:notes"/>
          <p:cNvSpPr/>
          <p:nvPr>
            <p:ph idx="2" type="sldImg"/>
          </p:nvPr>
        </p:nvSpPr>
        <p:spPr>
          <a:xfrm>
            <a:off x="1144588" y="695325"/>
            <a:ext cx="4560900" cy="34212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91" name="Google Shape;691;g3a3131a1d0_0_198:notes"/>
          <p:cNvSpPr txBox="1"/>
          <p:nvPr>
            <p:ph idx="1" type="body"/>
          </p:nvPr>
        </p:nvSpPr>
        <p:spPr>
          <a:xfrm>
            <a:off x="685800" y="4343400"/>
            <a:ext cx="5478600" cy="41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2" name="Google Shape;692;g3a3131a1d0_0_198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3a3131a1d0_0_205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9" name="Google Shape;699;g3a3131a1d0_0_20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00" name="Google Shape;700;g3a3131a1d0_0_205:notes"/>
          <p:cNvSpPr txBox="1"/>
          <p:nvPr>
            <p:ph idx="1" type="body"/>
          </p:nvPr>
        </p:nvSpPr>
        <p:spPr>
          <a:xfrm>
            <a:off x="685800" y="4343400"/>
            <a:ext cx="5481600" cy="41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3a3131a1d0_0_214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08" name="Google Shape;708;g3a3131a1d0_0_2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09" name="Google Shape;709;g3a3131a1d0_0_214:notes"/>
          <p:cNvSpPr txBox="1"/>
          <p:nvPr>
            <p:ph idx="1" type="body"/>
          </p:nvPr>
        </p:nvSpPr>
        <p:spPr>
          <a:xfrm>
            <a:off x="685800" y="4343400"/>
            <a:ext cx="5481600" cy="41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3a3131a1d0_0_302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18" name="Google Shape;718;g3a3131a1d0_0_30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19" name="Google Shape;719;g3a3131a1d0_0_302:notes"/>
          <p:cNvSpPr txBox="1"/>
          <p:nvPr>
            <p:ph idx="1" type="body"/>
          </p:nvPr>
        </p:nvSpPr>
        <p:spPr>
          <a:xfrm>
            <a:off x="685800" y="4343400"/>
            <a:ext cx="5481600" cy="41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3a3131a1d0_0_308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25" name="Google Shape;725;g3a3131a1d0_0_30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26" name="Google Shape;726;g3a3131a1d0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g3a3131a1d0_0_308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a3131a1d0_0_315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3" name="Google Shape;733;g3a3131a1d0_0_3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34" name="Google Shape;734;g3a3131a1d0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5" name="Google Shape;735;g3a3131a1d0_0_315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3a3131a1d0_0_323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42" name="Google Shape;742;g3a3131a1d0_0_3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43" name="Google Shape;743;g3a3131a1d0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4" name="Google Shape;744;g3a3131a1d0_0_323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Relationship Id="rId4" Type="http://schemas.openxmlformats.org/officeDocument/2006/relationships/image" Target="../media/image1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jpg"/><Relationship Id="rId4" Type="http://schemas.openxmlformats.org/officeDocument/2006/relationships/image" Target="../media/image19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6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8.png"/><Relationship Id="rId4" Type="http://schemas.openxmlformats.org/officeDocument/2006/relationships/image" Target="../media/image24.jpg"/><Relationship Id="rId5" Type="http://schemas.openxmlformats.org/officeDocument/2006/relationships/image" Target="../media/image26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astro.unl.edu/naap/motion2/animations/ce_hc.html" TargetMode="External"/><Relationship Id="rId4" Type="http://schemas.openxmlformats.org/officeDocument/2006/relationships/hyperlink" Target="https://www.solarsystemscope.com/" TargetMode="Externa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3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9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3.gif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4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7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0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7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1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2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8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39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Motion of the Sky</a:t>
            </a:r>
          </a:p>
        </p:txBody>
      </p:sp>
      <p:pic>
        <p:nvPicPr>
          <p:cNvPr id="299" name="Google Shape;299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6449" y="2095500"/>
            <a:ext cx="6359102" cy="40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Lecture 1 Review (Where are we?)</a:t>
            </a:r>
          </a:p>
        </p:txBody>
      </p:sp>
      <p:pic>
        <p:nvPicPr>
          <p:cNvPr id="307" name="Google Shape;307;p74"/>
          <p:cNvPicPr preferRelativeResize="0"/>
          <p:nvPr/>
        </p:nvPicPr>
        <p:blipFill rotWithShape="1">
          <a:blip r:embed="rId3">
            <a:alphaModFix/>
          </a:blip>
          <a:srcRect b="13482" l="4508" r="4508" t="5616"/>
          <a:stretch/>
        </p:blipFill>
        <p:spPr>
          <a:xfrm>
            <a:off x="3067732" y="2095500"/>
            <a:ext cx="6056536" cy="40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Night Sky</a:t>
            </a:r>
          </a:p>
        </p:txBody>
      </p:sp>
      <p:sp>
        <p:nvSpPr>
          <p:cNvPr id="314" name="Google Shape;314;p75"/>
          <p:cNvSpPr txBox="1"/>
          <p:nvPr/>
        </p:nvSpPr>
        <p:spPr>
          <a:xfrm>
            <a:off x="3004931" y="2095500"/>
            <a:ext cx="6182137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332" lIns="68682" spcFirstLastPara="1" rIns="68682" wrap="square" tIns="34332">
            <a:noAutofit/>
          </a:bodyPr>
          <a:lstStyle/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15">
                <a:latin typeface="Arial"/>
              </a:defRPr>
            </a:pPr>
            <a:r>
              <a:rPr b="0" i="0" lang="en-GB" sz="1615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Goals for Today:</a:t>
            </a:r>
            <a:endParaRPr b="0" i="0" sz="1615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15">
                <a:latin typeface="Arial"/>
              </a:defRPr>
            </a:pPr>
            <a:r>
              <a:rPr b="0" i="0" lang="en-GB" sz="1615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1) What does the Universe look like from Earth?</a:t>
            </a:r>
            <a:endParaRPr b="0" i="0" sz="1615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15">
                <a:latin typeface="Arial"/>
              </a:defRPr>
            </a:pPr>
            <a:r>
              <a:rPr b="0" i="0" lang="en-GB" sz="1615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2) What are constellation</a:t>
            </a:r>
            <a:r>
              <a:rPr lang="en-GB" sz="1615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</a:t>
            </a:r>
            <a:r>
              <a:rPr b="0" i="0" lang="en-GB" sz="1615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?</a:t>
            </a:r>
            <a:endParaRPr b="0" i="0" sz="1615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15">
                <a:latin typeface="Arial"/>
              </a:defRPr>
            </a:pPr>
            <a:r>
              <a:rPr b="0" i="0" lang="en-GB" sz="1615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3) What is the Celestial Sphere?</a:t>
            </a:r>
            <a:endParaRPr b="0" i="0" sz="1615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15">
                <a:latin typeface="Arial"/>
              </a:defRPr>
            </a:pPr>
            <a:r>
              <a:rPr b="0" i="0" lang="en-GB" sz="1615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4) </a:t>
            </a:r>
            <a:r>
              <a:rPr b="0" i="0" lang="en-GB" sz="1615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How does the sky move</a:t>
            </a:r>
            <a:r>
              <a:rPr lang="en-GB" sz="1615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 </a:t>
            </a:r>
            <a:r>
              <a:rPr b="0" i="0" lang="en-GB" sz="1615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(daily)?</a:t>
            </a:r>
            <a:endParaRPr b="0" i="0" sz="1615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15">
                <a:latin typeface="Arial"/>
              </a:defRPr>
            </a:pPr>
            <a:r>
              <a:t/>
            </a:r>
            <a:endParaRPr b="0" i="0" sz="1615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15">
                <a:latin typeface="Arial"/>
              </a:defRPr>
            </a:pPr>
            <a:r>
              <a:rPr b="0" i="0" lang="en-GB" sz="1615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Words to know: </a:t>
            </a:r>
            <a:r>
              <a:rPr b="0" i="0" lang="en-GB" sz="1615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Asterism, celestial north and south poles, horizon, zenith, altitude, circumpolar</a:t>
            </a:r>
            <a:endParaRPr b="0" i="0" sz="1615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Motion of the sky</a:t>
            </a:r>
          </a:p>
        </p:txBody>
      </p:sp>
      <p:sp>
        <p:nvSpPr>
          <p:cNvPr id="320" name="Google Shape;320;p76"/>
          <p:cNvSpPr txBox="1"/>
          <p:nvPr/>
        </p:nvSpPr>
        <p:spPr>
          <a:xfrm>
            <a:off x="3064445" y="2095500"/>
            <a:ext cx="6063111" cy="471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481" lIns="67360" spcFirstLastPara="1" rIns="67360" wrap="square" tIns="34481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86">
                <a:latin typeface="Arial"/>
              </a:defRPr>
            </a:pPr>
            <a:r>
              <a:rPr b="1" i="0" lang="en-GB" sz="1886" u="none" cap="none" strike="noStrike">
                <a:solidFill>
                  <a:srgbClr val="C00000"/>
                </a:solidFill>
                <a:latin typeface="Arial"/>
                <a:ea typeface="Calibri"/>
                <a:cs typeface="Calibri"/>
                <a:sym typeface="Calibri"/>
              </a:rPr>
              <a:t>What does the Universe look like from Earth?</a:t>
            </a:r>
            <a:endParaRPr b="0" i="0" sz="259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76"/>
          <p:cNvSpPr txBox="1"/>
          <p:nvPr/>
        </p:nvSpPr>
        <p:spPr>
          <a:xfrm>
            <a:off x="3064445" y="3015881"/>
            <a:ext cx="2632502" cy="3143619"/>
          </a:xfrm>
          <a:prstGeom prst="rect">
            <a:avLst/>
          </a:prstGeom>
          <a:noFill/>
          <a:ln>
            <a:noFill/>
          </a:ln>
        </p:spPr>
        <p:txBody>
          <a:bodyPr anchorCtr="0" anchor="t" bIns="33671" lIns="67360" spcFirstLastPara="1" rIns="67360" wrap="square" tIns="33671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86">
                <a:latin typeface="Arial"/>
              </a:defRPr>
            </a:pPr>
            <a:r>
              <a:rPr b="0" i="0" lang="en-GB" sz="1886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With the naked eye, we can see more than 2,000 stars.  We can also see the Milky Way, most of the planets, many comets, a whole bunch of satellites, and some galaxies.</a:t>
            </a:r>
            <a:endParaRPr b="0" i="0" sz="1886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pic>
        <p:nvPicPr>
          <p:cNvPr id="322" name="Google Shape;322;p76"/>
          <p:cNvPicPr preferRelativeResize="0"/>
          <p:nvPr/>
        </p:nvPicPr>
        <p:blipFill rotWithShape="1">
          <a:blip r:embed="rId3">
            <a:alphaModFix/>
          </a:blip>
          <a:srcRect b="32359" l="24004" r="22000" t="1499"/>
          <a:stretch/>
        </p:blipFill>
        <p:spPr>
          <a:xfrm>
            <a:off x="5697212" y="3015881"/>
            <a:ext cx="3368277" cy="3031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Constellations – Modern Definition</a:t>
            </a:r>
          </a:p>
        </p:txBody>
      </p:sp>
      <p:sp>
        <p:nvSpPr>
          <p:cNvPr id="328" name="Google Shape;328;p77"/>
          <p:cNvSpPr/>
          <p:nvPr/>
        </p:nvSpPr>
        <p:spPr>
          <a:xfrm>
            <a:off x="3295304" y="2095500"/>
            <a:ext cx="5616625" cy="2087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77"/>
          <p:cNvSpPr txBox="1"/>
          <p:nvPr/>
        </p:nvSpPr>
        <p:spPr>
          <a:xfrm>
            <a:off x="3295304" y="2103117"/>
            <a:ext cx="5616625" cy="3692245"/>
          </a:xfrm>
          <a:prstGeom prst="rect">
            <a:avLst/>
          </a:prstGeom>
          <a:noFill/>
          <a:ln>
            <a:noFill/>
          </a:ln>
        </p:spPr>
        <p:txBody>
          <a:bodyPr anchorCtr="0" anchor="t" bIns="31191" lIns="62399" spcFirstLastPara="1" rIns="62399" wrap="square" tIns="31191">
            <a:noAutofit/>
          </a:bodyPr>
          <a:lstStyle/>
          <a:p>
            <a:pPr indent="-3394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10">
                <a:latin typeface="Arial"/>
              </a:defRPr>
            </a:pPr>
            <a:r>
              <a:rPr b="0" i="0" lang="en-GB" sz="131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A </a:t>
            </a:r>
            <a:r>
              <a:rPr b="0" i="0" lang="en-GB" sz="1310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constellation</a:t>
            </a:r>
            <a:r>
              <a:rPr b="0" i="0" lang="en-GB" sz="131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 is a loose grouping of stars that appear close together in the night sky</a:t>
            </a:r>
            <a:endParaRPr b="0" i="0" sz="1747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394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10">
                <a:latin typeface="Arial"/>
              </a:defRPr>
            </a:pPr>
            <a:r>
              <a:rPr b="0" i="0" lang="en-GB" sz="131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In ancient times, they included only bright stars.</a:t>
            </a:r>
            <a:endParaRPr b="0" i="0" sz="1747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394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10">
                <a:latin typeface="Arial"/>
              </a:defRPr>
            </a:pPr>
            <a:r>
              <a:rPr b="0" i="0" lang="en-GB" sz="131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Today, there are an agreed-upon set of 88 constellations that together divide the entire sky</a:t>
            </a:r>
            <a:endParaRPr b="0" i="0" sz="1747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225000" lvl="2" marL="113976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Times New Roman"/>
              <a:buChar char="•"/>
              <a:defRPr sz="1310">
                <a:latin typeface="Arial"/>
              </a:defRPr>
            </a:pPr>
            <a:r>
              <a:rPr b="0" i="0" lang="en-GB" sz="131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Like a country boundary, “the star's address” </a:t>
            </a:r>
            <a:endParaRPr b="0" i="0" sz="1092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pic>
        <p:nvPicPr>
          <p:cNvPr id="331" name="Google Shape;331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99230" y="4183521"/>
            <a:ext cx="2964214" cy="195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1457" y="4183521"/>
            <a:ext cx="2901313" cy="19759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 showMasterSp="1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Constellations Culturally Defined</a:t>
            </a:r>
          </a:p>
        </p:txBody>
      </p:sp>
      <p:pic>
        <p:nvPicPr>
          <p:cNvPr id="339" name="Google Shape;339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2467" y="3177988"/>
            <a:ext cx="2141624" cy="296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27909" y="3144776"/>
            <a:ext cx="2045622" cy="2998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78"/>
          <p:cNvPicPr preferRelativeResize="0"/>
          <p:nvPr/>
        </p:nvPicPr>
        <p:blipFill rotWithShape="1">
          <a:blip r:embed="rId5">
            <a:alphaModFix/>
          </a:blip>
          <a:srcRect b="24994" l="0" r="0" t="0"/>
          <a:stretch/>
        </p:blipFill>
        <p:spPr>
          <a:xfrm>
            <a:off x="4828903" y="2864554"/>
            <a:ext cx="2471144" cy="3294946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78"/>
          <p:cNvSpPr/>
          <p:nvPr/>
        </p:nvSpPr>
        <p:spPr>
          <a:xfrm>
            <a:off x="2870202" y="2095500"/>
            <a:ext cx="6457305" cy="330299"/>
          </a:xfrm>
          <a:prstGeom prst="rect">
            <a:avLst/>
          </a:prstGeom>
          <a:noFill/>
          <a:ln>
            <a:noFill/>
          </a:ln>
        </p:spPr>
        <p:txBody>
          <a:bodyPr anchorCtr="0" anchor="t" bIns="32433" lIns="64866" spcFirstLastPara="1" rIns="64866" wrap="square" tIns="32433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68">
                <a:latin typeface="Arial"/>
              </a:defRPr>
            </a:pPr>
            <a:r>
              <a:rPr b="0" i="0" lang="en-GB" sz="1268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Constellations have been defined by many different cultures</a:t>
            </a:r>
            <a:endParaRPr b="0" i="0" sz="103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78"/>
          <p:cNvSpPr/>
          <p:nvPr/>
        </p:nvSpPr>
        <p:spPr>
          <a:xfrm>
            <a:off x="3139007" y="2485735"/>
            <a:ext cx="1115180" cy="513481"/>
          </a:xfrm>
          <a:prstGeom prst="rect">
            <a:avLst/>
          </a:prstGeom>
          <a:noFill/>
          <a:ln>
            <a:noFill/>
          </a:ln>
        </p:spPr>
        <p:txBody>
          <a:bodyPr anchorCtr="0" anchor="t" bIns="32433" lIns="64866" spcFirstLastPara="1" rIns="64866" wrap="square" tIns="32433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7">
                <a:latin typeface="Arial"/>
              </a:defRPr>
            </a:pPr>
            <a:r>
              <a:rPr b="0" i="0" lang="en-GB" sz="253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Orion</a:t>
            </a:r>
            <a:endParaRPr b="0" i="0" sz="103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 showMasterSp="1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Ancient Constellations</a:t>
            </a:r>
          </a:p>
        </p:txBody>
      </p:sp>
      <p:sp>
        <p:nvSpPr>
          <p:cNvPr id="350" name="Google Shape;350;p79"/>
          <p:cNvSpPr/>
          <p:nvPr/>
        </p:nvSpPr>
        <p:spPr>
          <a:xfrm>
            <a:off x="2906218" y="2138596"/>
            <a:ext cx="6379563" cy="364097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1" name="Google Shape;351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07276" y="4718817"/>
            <a:ext cx="6378505" cy="1440683"/>
          </a:xfrm>
          <a:prstGeom prst="rect">
            <a:avLst/>
          </a:prstGeom>
          <a:noFill/>
          <a:ln cap="flat" cmpd="sng" w="284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352" name="Google Shape;352;p7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74986" y="2095500"/>
            <a:ext cx="3699136" cy="2465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 showMasterSp="1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Asterisms</a:t>
            </a:r>
          </a:p>
        </p:txBody>
      </p:sp>
      <p:sp>
        <p:nvSpPr>
          <p:cNvPr id="358" name="Google Shape;358;p80"/>
          <p:cNvSpPr/>
          <p:nvPr/>
        </p:nvSpPr>
        <p:spPr>
          <a:xfrm>
            <a:off x="3170531" y="2150071"/>
            <a:ext cx="5775145" cy="317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80"/>
          <p:cNvSpPr txBox="1"/>
          <p:nvPr/>
        </p:nvSpPr>
        <p:spPr>
          <a:xfrm>
            <a:off x="3246324" y="2095500"/>
            <a:ext cx="5775145" cy="3796452"/>
          </a:xfrm>
          <a:prstGeom prst="rect">
            <a:avLst/>
          </a:prstGeom>
          <a:noFill/>
          <a:ln>
            <a:noFill/>
          </a:ln>
        </p:spPr>
        <p:txBody>
          <a:bodyPr anchorCtr="0" anchor="t" bIns="32072" lIns="64161" spcFirstLastPara="1" rIns="64161" wrap="square" tIns="32072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35">
                <a:latin typeface="Arial"/>
              </a:defRPr>
            </a:pPr>
            <a:r>
              <a:rPr b="0" i="0" lang="en-GB" sz="1235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An </a:t>
            </a:r>
            <a:r>
              <a:rPr b="0" i="0" lang="en-GB" sz="1235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asterism</a:t>
            </a:r>
            <a:r>
              <a:rPr b="0" i="0" lang="en-GB" sz="1235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 is a less formally defined grouping of stars, that may be a part of one or more constellations;  for example, the Big Dipper in Ursa Major</a:t>
            </a:r>
            <a:endParaRPr b="0" i="0" sz="1797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pic>
        <p:nvPicPr>
          <p:cNvPr id="361" name="Google Shape;361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5245" y="3068172"/>
            <a:ext cx="4521788" cy="3091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Constellations Are Not Real Groups</a:t>
            </a:r>
          </a:p>
        </p:txBody>
      </p:sp>
      <p:pic>
        <p:nvPicPr>
          <p:cNvPr id="367" name="Google Shape;367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96135" y="2149060"/>
            <a:ext cx="3792157" cy="401044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81"/>
          <p:cNvSpPr txBox="1"/>
          <p:nvPr/>
        </p:nvSpPr>
        <p:spPr>
          <a:xfrm>
            <a:off x="3103708" y="2095500"/>
            <a:ext cx="2192175" cy="3796452"/>
          </a:xfrm>
          <a:prstGeom prst="rect">
            <a:avLst/>
          </a:prstGeom>
          <a:noFill/>
          <a:ln>
            <a:noFill/>
          </a:ln>
        </p:spPr>
        <p:txBody>
          <a:bodyPr anchorCtr="0" anchor="t" bIns="32072" lIns="64161" spcFirstLastPara="1" rIns="64161" wrap="square" tIns="32072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97">
                <a:latin typeface="Arial"/>
              </a:defRPr>
            </a:pPr>
            <a:r>
              <a:rPr b="0" i="0" lang="en-GB" sz="1797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The stars in constellations and asterisms are not necessarily physically close to each other.  </a:t>
            </a:r>
            <a:endParaRPr b="0" i="0" sz="1797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97">
                <a:latin typeface="Arial"/>
              </a:defRPr>
            </a:pPr>
            <a:r>
              <a:t/>
            </a:r>
            <a:endParaRPr b="0" i="0" sz="1797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Celestial Sphere</a:t>
            </a:r>
          </a:p>
        </p:txBody>
      </p:sp>
      <p:pic>
        <p:nvPicPr>
          <p:cNvPr id="375" name="Google Shape;375;p82"/>
          <p:cNvPicPr preferRelativeResize="0"/>
          <p:nvPr/>
        </p:nvPicPr>
        <p:blipFill rotWithShape="1">
          <a:blip r:embed="rId3">
            <a:alphaModFix/>
          </a:blip>
          <a:srcRect b="-17810" l="461" r="461" t="16856"/>
          <a:stretch/>
        </p:blipFill>
        <p:spPr>
          <a:xfrm>
            <a:off x="4109393" y="2095500"/>
            <a:ext cx="3478584" cy="3511715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82"/>
          <p:cNvSpPr txBox="1"/>
          <p:nvPr/>
        </p:nvSpPr>
        <p:spPr>
          <a:xfrm>
            <a:off x="3002737" y="5440774"/>
            <a:ext cx="6186526" cy="718726"/>
          </a:xfrm>
          <a:prstGeom prst="rect">
            <a:avLst/>
          </a:prstGeom>
          <a:noFill/>
          <a:ln>
            <a:noFill/>
          </a:ln>
        </p:spPr>
        <p:txBody>
          <a:bodyPr anchorCtr="0" anchor="t" bIns="33117" lIns="66253" spcFirstLastPara="1" rIns="66253" wrap="square" tIns="33117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91">
                <a:latin typeface="Arial"/>
              </a:defRPr>
            </a:pPr>
            <a:r>
              <a:rPr b="0" i="0" lang="en-GB" sz="1391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The </a:t>
            </a:r>
            <a:r>
              <a:rPr b="0" i="0" lang="en-GB" sz="1391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celestial sphere </a:t>
            </a:r>
            <a:r>
              <a:rPr b="0" i="0" lang="en-GB" sz="1391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is a </a:t>
            </a:r>
            <a:r>
              <a:rPr b="0" i="1" lang="en-GB" sz="1391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model</a:t>
            </a:r>
            <a:r>
              <a:rPr b="0" i="0" lang="en-GB" sz="1391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 of the sky that helps us visualize the location and motion of stars.</a:t>
            </a:r>
            <a:endParaRPr b="0" i="0" sz="1855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91">
                <a:latin typeface="Arial"/>
              </a:defRPr>
            </a:pPr>
            <a:r>
              <a:t/>
            </a:r>
            <a:endParaRPr b="0" i="0" sz="1855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cxnSp>
        <p:nvCxnSpPr>
          <p:cNvPr id="378" name="Google Shape;378;p82"/>
          <p:cNvCxnSpPr/>
          <p:nvPr/>
        </p:nvCxnSpPr>
        <p:spPr>
          <a:xfrm flipH="1" rot="10800000">
            <a:off x="5792335" y="4043236"/>
            <a:ext cx="1044" cy="83534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79" name="Google Shape;379;p82"/>
          <p:cNvCxnSpPr/>
          <p:nvPr/>
        </p:nvCxnSpPr>
        <p:spPr>
          <a:xfrm flipH="1">
            <a:off x="5457364" y="4875184"/>
            <a:ext cx="338362" cy="331319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0" name="Google Shape;380;p82"/>
          <p:cNvCxnSpPr/>
          <p:nvPr/>
        </p:nvCxnSpPr>
        <p:spPr>
          <a:xfrm rot="10800000">
            <a:off x="5788682" y="4871532"/>
            <a:ext cx="338362" cy="338362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1" name="Google Shape;381;p82"/>
          <p:cNvCxnSpPr/>
          <p:nvPr/>
        </p:nvCxnSpPr>
        <p:spPr>
          <a:xfrm flipH="1" rot="10800000">
            <a:off x="5792335" y="4043236"/>
            <a:ext cx="496978" cy="338362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2" name="Google Shape;382;p82"/>
          <p:cNvCxnSpPr/>
          <p:nvPr/>
        </p:nvCxnSpPr>
        <p:spPr>
          <a:xfrm rot="10800000">
            <a:off x="5126045" y="4208895"/>
            <a:ext cx="669681" cy="172703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3" name="Google Shape;383;p82"/>
          <p:cNvSpPr/>
          <p:nvPr/>
        </p:nvSpPr>
        <p:spPr>
          <a:xfrm>
            <a:off x="5461016" y="3384251"/>
            <a:ext cx="662376" cy="662376"/>
          </a:xfrm>
          <a:prstGeom prst="smileyFace">
            <a:avLst>
              <a:gd fmla="val 4653" name="adj"/>
            </a:avLst>
          </a:prstGeom>
          <a:solidFill>
            <a:srgbClr val="C0C0C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Celestial Sphere is not Real!</a:t>
            </a:r>
          </a:p>
        </p:txBody>
      </p:sp>
      <p:pic>
        <p:nvPicPr>
          <p:cNvPr id="390" name="Google Shape;390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7963" y="2820512"/>
            <a:ext cx="3087004" cy="3338988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83"/>
          <p:cNvSpPr/>
          <p:nvPr/>
        </p:nvSpPr>
        <p:spPr>
          <a:xfrm>
            <a:off x="2867140" y="2095500"/>
            <a:ext cx="6430974" cy="375485"/>
          </a:xfrm>
          <a:prstGeom prst="rect">
            <a:avLst/>
          </a:prstGeom>
          <a:noFill/>
          <a:ln>
            <a:noFill/>
          </a:ln>
        </p:spPr>
        <p:txBody>
          <a:bodyPr anchorCtr="0" anchor="t" bIns="32776" lIns="65553" spcFirstLastPara="1" rIns="65553" wrap="square" tIns="32776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48">
                <a:latin typeface="Arial"/>
              </a:defRPr>
            </a:pPr>
            <a:r>
              <a:rPr b="0" i="0" lang="en-GB" sz="1748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It is a model - the stars are not literally on a sphere.</a:t>
            </a:r>
            <a:endParaRPr b="0" i="0" sz="104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2" name="Google Shape;392;p83"/>
          <p:cNvPicPr preferRelativeResize="0"/>
          <p:nvPr/>
        </p:nvPicPr>
        <p:blipFill rotWithShape="1">
          <a:blip r:embed="rId4">
            <a:alphaModFix/>
          </a:blip>
          <a:srcRect b="12802" l="0" r="0" t="0"/>
          <a:stretch/>
        </p:blipFill>
        <p:spPr>
          <a:xfrm>
            <a:off x="5895409" y="2513988"/>
            <a:ext cx="3438628" cy="3607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Earth Rotates on its Axis</a:t>
            </a:r>
          </a:p>
        </p:txBody>
      </p:sp>
      <p:sp>
        <p:nvSpPr>
          <p:cNvPr id="400" name="Google Shape;400;p84"/>
          <p:cNvSpPr txBox="1"/>
          <p:nvPr/>
        </p:nvSpPr>
        <p:spPr>
          <a:xfrm>
            <a:off x="6046547" y="2095500"/>
            <a:ext cx="3105760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1091" lIns="62199" spcFirstLastPara="1" rIns="62199" wrap="square" tIns="31091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15">
                <a:latin typeface="Arial"/>
              </a:defRPr>
            </a:pPr>
            <a:r>
              <a:rPr b="0" i="0" lang="en-GB" sz="1415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There are two main motions that affect what we see in the sky:</a:t>
            </a:r>
            <a:endParaRPr b="0" i="0" sz="1742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15">
                <a:latin typeface="Arial"/>
              </a:defRPr>
            </a:pPr>
            <a:r>
              <a:rPr b="0" i="0" lang="en-GB" sz="1415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Motion #1:</a:t>
            </a:r>
            <a:endParaRPr b="0" i="0" sz="1742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15">
                <a:latin typeface="Arial"/>
              </a:defRPr>
            </a:pPr>
            <a:r>
              <a:rPr b="0" i="0" lang="en-GB" sz="1415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The Earth rotates on its axis.  This causes stars to appear to rotate around the north and south </a:t>
            </a:r>
            <a:r>
              <a:rPr b="0" i="1" lang="en-GB" sz="1415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celestial</a:t>
            </a:r>
            <a:r>
              <a:rPr b="0" i="0" lang="en-GB" sz="1415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 poles.  The complete rotation of each star takes 24 hours.</a:t>
            </a:r>
            <a:endParaRPr b="0" i="0" sz="1742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15">
                <a:latin typeface="Arial"/>
              </a:defRPr>
            </a:pPr>
            <a:r>
              <a:rPr b="0" i="0" lang="en-GB" sz="1415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(Motion #2 </a:t>
            </a:r>
            <a:r>
              <a:rPr lang="en-GB" sz="1415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is due to the revolution of the Earth</a:t>
            </a:r>
            <a:r>
              <a:rPr b="0" i="0" lang="en-GB" sz="1415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)</a:t>
            </a:r>
            <a:endParaRPr b="0" i="0" sz="1742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pic>
        <p:nvPicPr>
          <p:cNvPr id="401" name="Google Shape;401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39693" y="2176568"/>
            <a:ext cx="2740873" cy="3777610"/>
          </a:xfrm>
          <a:prstGeom prst="rect">
            <a:avLst/>
          </a:prstGeom>
          <a:noFill/>
          <a:ln cap="flat" cmpd="sng" w="3815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Motion of the sky</a:t>
            </a:r>
          </a:p>
        </p:txBody>
      </p:sp>
      <p:sp>
        <p:nvSpPr>
          <p:cNvPr id="407" name="Google Shape;407;p85"/>
          <p:cNvSpPr txBox="1"/>
          <p:nvPr/>
        </p:nvSpPr>
        <p:spPr>
          <a:xfrm>
            <a:off x="3340009" y="2095500"/>
            <a:ext cx="5511981" cy="408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577" lIns="55169" spcFirstLastPara="1" rIns="55169" wrap="square" tIns="27577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48">
                <a:latin typeface="Arial"/>
              </a:defRPr>
            </a:pPr>
            <a:r>
              <a:rPr b="1" lang="en-GB" sz="1448" strike="noStrike">
                <a:solidFill>
                  <a:srgbClr val="C00000"/>
                </a:solidFill>
                <a:latin typeface="Arial"/>
                <a:ea typeface="Calibri"/>
                <a:cs typeface="Calibri"/>
                <a:sym typeface="Calibri"/>
              </a:rPr>
              <a:t>Looking North (from the Northern Hemisphere)</a:t>
            </a:r>
            <a:endParaRPr b="0" sz="1448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8" name="Google Shape;408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16478" y="2596444"/>
            <a:ext cx="4800029" cy="2958961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85"/>
          <p:cNvSpPr/>
          <p:nvPr/>
        </p:nvSpPr>
        <p:spPr>
          <a:xfrm>
            <a:off x="3615898" y="5590163"/>
            <a:ext cx="4965816" cy="569337"/>
          </a:xfrm>
          <a:prstGeom prst="rect">
            <a:avLst/>
          </a:prstGeom>
          <a:noFill/>
          <a:ln>
            <a:noFill/>
          </a:ln>
        </p:spPr>
        <p:txBody>
          <a:bodyPr anchorCtr="0" anchor="t" bIns="27154" lIns="54309" spcFirstLastPara="1" rIns="54309" wrap="square" tIns="27154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2">
                <a:latin typeface="Arial"/>
              </a:defRPr>
            </a:pPr>
            <a:r>
              <a:rPr b="0" lang="en-GB" sz="1352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Some of these stars are </a:t>
            </a:r>
            <a:r>
              <a:rPr b="1" lang="en-GB" sz="1352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circumpolar</a:t>
            </a:r>
            <a:r>
              <a:rPr b="0" lang="en-GB" sz="1352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never rising or setting.</a:t>
            </a:r>
            <a:endParaRPr b="0" sz="869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Motion of the sky</a:t>
            </a:r>
          </a:p>
        </p:txBody>
      </p:sp>
      <p:sp>
        <p:nvSpPr>
          <p:cNvPr id="415" name="Google Shape;415;p86"/>
          <p:cNvSpPr txBox="1"/>
          <p:nvPr/>
        </p:nvSpPr>
        <p:spPr>
          <a:xfrm>
            <a:off x="3354257" y="2095500"/>
            <a:ext cx="5388835" cy="398924"/>
          </a:xfrm>
          <a:prstGeom prst="rect">
            <a:avLst/>
          </a:prstGeom>
          <a:noFill/>
          <a:ln>
            <a:noFill/>
          </a:ln>
        </p:spPr>
        <p:txBody>
          <a:bodyPr anchorCtr="0" anchor="ctr" bIns="26961" lIns="53936" spcFirstLastPara="1" rIns="53936" wrap="square" tIns="26961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16">
                <a:latin typeface="Arial"/>
              </a:defRPr>
            </a:pPr>
            <a:r>
              <a:rPr b="1" lang="en-GB" sz="1416" strike="noStrike">
                <a:solidFill>
                  <a:srgbClr val="C00000"/>
                </a:solidFill>
                <a:latin typeface="Arial"/>
                <a:ea typeface="Calibri"/>
                <a:cs typeface="Calibri"/>
                <a:sym typeface="Calibri"/>
              </a:rPr>
              <a:t>Looking East (from the Northern Hemisphere)</a:t>
            </a:r>
            <a:endParaRPr b="0" sz="1416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6" name="Google Shape;416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64419" y="2569536"/>
            <a:ext cx="5663162" cy="3151322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86"/>
          <p:cNvSpPr/>
          <p:nvPr/>
        </p:nvSpPr>
        <p:spPr>
          <a:xfrm>
            <a:off x="4378571" y="5782876"/>
            <a:ext cx="3736859" cy="376624"/>
          </a:xfrm>
          <a:prstGeom prst="rect">
            <a:avLst/>
          </a:prstGeom>
          <a:noFill/>
          <a:ln>
            <a:noFill/>
          </a:ln>
        </p:spPr>
        <p:txBody>
          <a:bodyPr anchorCtr="0" anchor="t" bIns="26548" lIns="53095" spcFirstLastPara="1" rIns="53095" wrap="square" tIns="26548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699">
                <a:latin typeface="Arial"/>
              </a:defRPr>
            </a:pPr>
            <a:r>
              <a:rPr b="0" lang="en-GB" sz="1699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Stars rise in the East….</a:t>
            </a:r>
            <a:endParaRPr b="0" sz="85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Motion of the sky</a:t>
            </a:r>
          </a:p>
        </p:txBody>
      </p:sp>
      <p:sp>
        <p:nvSpPr>
          <p:cNvPr id="423" name="Google Shape;423;p87"/>
          <p:cNvSpPr txBox="1"/>
          <p:nvPr/>
        </p:nvSpPr>
        <p:spPr>
          <a:xfrm>
            <a:off x="3356492" y="2095500"/>
            <a:ext cx="5438577" cy="4026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210" lIns="54434" spcFirstLastPara="1" rIns="54434" wrap="square" tIns="2721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29">
                <a:latin typeface="Arial"/>
              </a:defRPr>
            </a:pPr>
            <a:r>
              <a:rPr b="1" lang="en-GB" sz="1429" strike="noStrike">
                <a:solidFill>
                  <a:srgbClr val="C00000"/>
                </a:solidFill>
                <a:latin typeface="Arial"/>
                <a:ea typeface="Calibri"/>
                <a:cs typeface="Calibri"/>
                <a:sym typeface="Calibri"/>
              </a:rPr>
              <a:t>Looking South (from the Northern Hemisphere)</a:t>
            </a:r>
            <a:endParaRPr b="0" sz="1429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4" name="Google Shape;424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20385" y="2557193"/>
            <a:ext cx="5751230" cy="3266361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87"/>
          <p:cNvSpPr/>
          <p:nvPr/>
        </p:nvSpPr>
        <p:spPr>
          <a:xfrm>
            <a:off x="3640281" y="5815838"/>
            <a:ext cx="4855209" cy="343662"/>
          </a:xfrm>
          <a:prstGeom prst="rect">
            <a:avLst/>
          </a:prstGeom>
          <a:noFill/>
          <a:ln>
            <a:noFill/>
          </a:ln>
        </p:spPr>
        <p:txBody>
          <a:bodyPr anchorCtr="0" anchor="t" bIns="26793" lIns="53586" spcFirstLastPara="1" rIns="53586" wrap="square" tIns="26793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524">
                <a:latin typeface="Arial"/>
              </a:defRPr>
            </a:pPr>
            <a:r>
              <a:rPr b="0" lang="en-GB" sz="1524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Pass through the South and set in the West.</a:t>
            </a:r>
            <a:endParaRPr b="0" sz="857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VIDEOS!!!!</a:t>
            </a:r>
          </a:p>
        </p:txBody>
      </p:sp>
      <p:sp>
        <p:nvSpPr>
          <p:cNvPr id="432" name="Google Shape;432;p88"/>
          <p:cNvSpPr txBox="1"/>
          <p:nvPr/>
        </p:nvSpPr>
        <p:spPr>
          <a:xfrm>
            <a:off x="3004840" y="2095500"/>
            <a:ext cx="6182320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332" lIns="68684" spcFirstLastPara="1" rIns="68684" wrap="square" tIns="34332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t/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rPr b="0" lang="en-GB" sz="1442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http://www.youtube.com/watch?v=3V3rmDG5J8A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rPr b="0" lang="en-GB" sz="1442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http://www.youtube.com/watch?v=uHcRPJFR47Q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rPr b="0" lang="en-GB" sz="1442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http://www.youtube.com/watch?v=ANAmiuAkyGQ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Celestial Sphere</a:t>
            </a:r>
          </a:p>
        </p:txBody>
      </p:sp>
      <p:pic>
        <p:nvPicPr>
          <p:cNvPr id="439" name="Google Shape;439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74776" y="2095500"/>
            <a:ext cx="5442448" cy="40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89"/>
          <p:cNvSpPr/>
          <p:nvPr/>
        </p:nvSpPr>
        <p:spPr>
          <a:xfrm>
            <a:off x="5851595" y="2107853"/>
            <a:ext cx="800145" cy="319907"/>
          </a:xfrm>
          <a:prstGeom prst="ellipse">
            <a:avLst/>
          </a:prstGeom>
          <a:noFill/>
          <a:ln cap="flat" cmpd="sng" w="54700">
            <a:solidFill>
              <a:srgbClr val="DC2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89"/>
          <p:cNvSpPr/>
          <p:nvPr/>
        </p:nvSpPr>
        <p:spPr>
          <a:xfrm>
            <a:off x="7856999" y="2748170"/>
            <a:ext cx="800145" cy="800145"/>
          </a:xfrm>
          <a:prstGeom prst="ellipse">
            <a:avLst/>
          </a:prstGeom>
          <a:noFill/>
          <a:ln cap="flat" cmpd="sng" w="54700">
            <a:solidFill>
              <a:srgbClr val="DC2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89"/>
          <p:cNvSpPr/>
          <p:nvPr/>
        </p:nvSpPr>
        <p:spPr>
          <a:xfrm>
            <a:off x="3534856" y="4954745"/>
            <a:ext cx="800145" cy="800145"/>
          </a:xfrm>
          <a:prstGeom prst="ellipse">
            <a:avLst/>
          </a:prstGeom>
          <a:noFill/>
          <a:ln cap="flat" cmpd="sng" w="54700">
            <a:solidFill>
              <a:srgbClr val="DC2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89"/>
          <p:cNvSpPr/>
          <p:nvPr/>
        </p:nvSpPr>
        <p:spPr>
          <a:xfrm>
            <a:off x="6256205" y="4282159"/>
            <a:ext cx="800145" cy="319907"/>
          </a:xfrm>
          <a:prstGeom prst="ellipse">
            <a:avLst/>
          </a:prstGeom>
          <a:noFill/>
          <a:ln cap="flat" cmpd="sng" w="54700">
            <a:solidFill>
              <a:srgbClr val="DC2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89"/>
          <p:cNvSpPr/>
          <p:nvPr/>
        </p:nvSpPr>
        <p:spPr>
          <a:xfrm>
            <a:off x="4916580" y="3278323"/>
            <a:ext cx="969048" cy="1280383"/>
          </a:xfrm>
          <a:prstGeom prst="ellipse">
            <a:avLst/>
          </a:prstGeom>
          <a:noFill/>
          <a:ln cap="flat" cmpd="sng" w="54700">
            <a:solidFill>
              <a:srgbClr val="DC2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Object Rise/Set Directions</a:t>
            </a:r>
          </a:p>
        </p:txBody>
      </p:sp>
      <p:sp>
        <p:nvSpPr>
          <p:cNvPr id="450" name="Google Shape;450;p90"/>
          <p:cNvSpPr txBox="1"/>
          <p:nvPr/>
        </p:nvSpPr>
        <p:spPr>
          <a:xfrm>
            <a:off x="3004840" y="2095500"/>
            <a:ext cx="6182320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332" lIns="68684" spcFirstLastPara="1" rIns="68684" wrap="square" tIns="34332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rPr b="0" lang="en-GB" sz="1683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1) The direction an object rises determines where it sets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rPr b="0" lang="en-GB" sz="1442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		An object rising due East will set due West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rPr b="0" lang="en-GB" sz="1442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		An object rising South-East will set in the South-West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rPr b="0" lang="en-GB" sz="1442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		An object rising North-East will set North-West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rPr b="0" lang="en-GB" sz="1683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2) The direction an object rises determines the amount of time it is visible.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pic>
        <p:nvPicPr>
          <p:cNvPr id="456" name="Google Shape;456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24549" y="3379133"/>
            <a:ext cx="3464882" cy="2780367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91"/>
          <p:cNvSpPr txBox="1"/>
          <p:nvPr/>
        </p:nvSpPr>
        <p:spPr>
          <a:xfrm>
            <a:off x="3074087" y="2095500"/>
            <a:ext cx="6043826" cy="3972960"/>
          </a:xfrm>
          <a:prstGeom prst="rect">
            <a:avLst/>
          </a:prstGeom>
          <a:noFill/>
          <a:ln>
            <a:noFill/>
          </a:ln>
        </p:spPr>
        <p:txBody>
          <a:bodyPr anchorCtr="0" anchor="t" bIns="33563" lIns="67145" spcFirstLastPara="1" rIns="67145" wrap="square" tIns="33563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80">
                <a:latin typeface="Arial"/>
              </a:defRPr>
            </a:pPr>
            <a:r>
              <a:rPr b="0" lang="en-GB" sz="1880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Which direction is the observer facing in this picture (photo was taken from the northern hemisphere)?</a:t>
            </a:r>
            <a:endParaRPr b="0" sz="1880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LcParenR"/>
              <a:defRPr sz="1880">
                <a:latin typeface="Arial"/>
              </a:defRPr>
            </a:pPr>
            <a:r>
              <a:rPr b="0" lang="en-GB" sz="1880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North</a:t>
            </a:r>
            <a:endParaRPr b="0" sz="1880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LcParenR"/>
              <a:defRPr sz="1880">
                <a:latin typeface="Arial"/>
              </a:defRPr>
            </a:pPr>
            <a:r>
              <a:rPr b="0" lang="en-GB" sz="1880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East</a:t>
            </a:r>
            <a:endParaRPr b="0" sz="1880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LcParenR"/>
              <a:defRPr sz="1880">
                <a:latin typeface="Arial"/>
              </a:defRPr>
            </a:pPr>
            <a:r>
              <a:rPr b="0" lang="en-GB" sz="1880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South</a:t>
            </a:r>
            <a:endParaRPr b="0" sz="1880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LcParenR"/>
              <a:defRPr sz="1880">
                <a:latin typeface="Arial"/>
              </a:defRPr>
            </a:pPr>
            <a:r>
              <a:rPr b="0" lang="en-GB" sz="1880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West </a:t>
            </a:r>
            <a:endParaRPr b="0" sz="1880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pic>
        <p:nvPicPr>
          <p:cNvPr id="464" name="Google Shape;464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24549" y="3379133"/>
            <a:ext cx="3464882" cy="2780367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92"/>
          <p:cNvSpPr txBox="1"/>
          <p:nvPr/>
        </p:nvSpPr>
        <p:spPr>
          <a:xfrm>
            <a:off x="3074087" y="2095500"/>
            <a:ext cx="6043826" cy="3972960"/>
          </a:xfrm>
          <a:prstGeom prst="rect">
            <a:avLst/>
          </a:prstGeom>
          <a:noFill/>
          <a:ln>
            <a:noFill/>
          </a:ln>
        </p:spPr>
        <p:txBody>
          <a:bodyPr anchorCtr="0" anchor="t" bIns="33563" lIns="67145" spcFirstLastPara="1" rIns="67145" wrap="square" tIns="33563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80">
                <a:latin typeface="Arial"/>
              </a:defRPr>
            </a:pPr>
            <a:r>
              <a:rPr b="0" lang="en-GB" sz="1880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Which direction is the observer facing in this picture (photo was taken from the northern hemisphere)?</a:t>
            </a:r>
            <a:endParaRPr b="0" sz="1880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Noto Sans Symbols"/>
              <a:buAutoNum type="alphaLcParenR"/>
              <a:defRPr sz="1880">
                <a:latin typeface="Arial"/>
              </a:defRPr>
            </a:pPr>
            <a:r>
              <a:rPr b="0" lang="en-GB" sz="1880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North</a:t>
            </a:r>
            <a:endParaRPr b="0" sz="1880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LcParenR"/>
              <a:defRPr sz="1880">
                <a:latin typeface="Arial"/>
              </a:defRPr>
            </a:pPr>
            <a:r>
              <a:rPr b="0" lang="en-GB" sz="1880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East</a:t>
            </a:r>
            <a:endParaRPr b="0" sz="1880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LcParenR"/>
              <a:defRPr sz="1880">
                <a:latin typeface="Arial"/>
              </a:defRPr>
            </a:pPr>
            <a:r>
              <a:rPr b="0" lang="en-GB" sz="1880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South</a:t>
            </a:r>
            <a:endParaRPr b="0" sz="1880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LcParenR"/>
              <a:defRPr sz="1880">
                <a:latin typeface="Arial"/>
              </a:defRPr>
            </a:pPr>
            <a:r>
              <a:rPr b="0" lang="en-GB" sz="1880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West </a:t>
            </a:r>
            <a:endParaRPr b="0" sz="1880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In your Lecture-Tutorials Book</a:t>
            </a:r>
          </a:p>
        </p:txBody>
      </p:sp>
      <p:sp>
        <p:nvSpPr>
          <p:cNvPr id="473" name="Google Shape;473;p93"/>
          <p:cNvSpPr txBox="1"/>
          <p:nvPr/>
        </p:nvSpPr>
        <p:spPr>
          <a:xfrm>
            <a:off x="3004840" y="2095500"/>
            <a:ext cx="6182320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332" lIns="68684" spcFirstLastPara="1" rIns="68684" wrap="square" tIns="34332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rPr b="0" lang="en-GB" sz="1923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Do “Position”, page 1, #1-9, 11 (skip #10)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rPr b="0" lang="en-GB" sz="1923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Work in pairs or small groups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rPr b="0" lang="en-GB" sz="1923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Ask other groups for help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rPr b="0" lang="en-GB" sz="1923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Have fun!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rPr b="0" lang="en-GB" sz="1923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I'll give you ~10 min.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Motion of the sky</a:t>
            </a:r>
          </a:p>
        </p:txBody>
      </p:sp>
      <p:pic>
        <p:nvPicPr>
          <p:cNvPr id="479" name="Google Shape;479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73883" y="2095500"/>
            <a:ext cx="3844234" cy="40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More!</a:t>
            </a:r>
          </a:p>
        </p:txBody>
      </p:sp>
      <p:sp>
        <p:nvSpPr>
          <p:cNvPr id="486" name="Google Shape;486;p95"/>
          <p:cNvSpPr txBox="1"/>
          <p:nvPr/>
        </p:nvSpPr>
        <p:spPr>
          <a:xfrm>
            <a:off x="3004840" y="2095500"/>
            <a:ext cx="6182320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332" lIns="68684" spcFirstLastPara="1" rIns="68684" wrap="square" tIns="34332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rPr b="0" lang="en-GB" sz="1923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Lecture-Tutorials “Motion” #1-6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LT - Motion</a:t>
            </a:r>
          </a:p>
        </p:txBody>
      </p:sp>
      <p:pic>
        <p:nvPicPr>
          <p:cNvPr id="493" name="Google Shape;493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71299" y="3100804"/>
            <a:ext cx="3845172" cy="2053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9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40198" y="2095500"/>
            <a:ext cx="3780503" cy="40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96"/>
          <p:cNvSpPr/>
          <p:nvPr/>
        </p:nvSpPr>
        <p:spPr>
          <a:xfrm>
            <a:off x="4174721" y="4077039"/>
            <a:ext cx="2358771" cy="601615"/>
          </a:xfrm>
          <a:custGeom>
            <a:pathLst>
              <a:path extrusionOk="0" h="1845" w="7224">
                <a:moveTo>
                  <a:pt x="0" y="1844"/>
                </a:moveTo>
                <a:lnTo>
                  <a:pt x="7223" y="0"/>
                </a:lnTo>
              </a:path>
            </a:pathLst>
          </a:custGeom>
          <a:noFill/>
          <a:ln cap="flat" cmpd="sng" w="54700">
            <a:solidFill>
              <a:srgbClr val="FF3333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6" name="Google Shape;496;p96"/>
          <p:cNvSpPr/>
          <p:nvPr/>
        </p:nvSpPr>
        <p:spPr>
          <a:xfrm>
            <a:off x="4243962" y="2849968"/>
            <a:ext cx="3802052" cy="325302"/>
          </a:xfrm>
          <a:custGeom>
            <a:pathLst>
              <a:path extrusionOk="0" h="998" w="11643">
                <a:moveTo>
                  <a:pt x="0" y="997"/>
                </a:moveTo>
                <a:lnTo>
                  <a:pt x="11642" y="0"/>
                </a:lnTo>
              </a:path>
            </a:pathLst>
          </a:custGeom>
          <a:noFill/>
          <a:ln cap="flat" cmpd="sng" w="54700">
            <a:solidFill>
              <a:srgbClr val="FF3333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7" name="Google Shape;497;p96"/>
          <p:cNvSpPr/>
          <p:nvPr/>
        </p:nvSpPr>
        <p:spPr>
          <a:xfrm>
            <a:off x="3448995" y="3489469"/>
            <a:ext cx="4121821" cy="471951"/>
          </a:xfrm>
          <a:custGeom>
            <a:pathLst>
              <a:path extrusionOk="0" h="1448" w="12621">
                <a:moveTo>
                  <a:pt x="0" y="1447"/>
                </a:moveTo>
                <a:lnTo>
                  <a:pt x="12620" y="0"/>
                </a:lnTo>
              </a:path>
            </a:pathLst>
          </a:custGeom>
          <a:noFill/>
          <a:ln cap="flat" cmpd="sng" w="54700">
            <a:solidFill>
              <a:srgbClr val="FF3333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8" name="Google Shape;498;p96"/>
          <p:cNvSpPr/>
          <p:nvPr/>
        </p:nvSpPr>
        <p:spPr>
          <a:xfrm>
            <a:off x="4926575" y="3325184"/>
            <a:ext cx="2401880" cy="636237"/>
          </a:xfrm>
          <a:custGeom>
            <a:pathLst>
              <a:path extrusionOk="0" h="1951" w="7357">
                <a:moveTo>
                  <a:pt x="0" y="1950"/>
                </a:moveTo>
                <a:lnTo>
                  <a:pt x="7356" y="0"/>
                </a:lnTo>
              </a:path>
            </a:pathLst>
          </a:custGeom>
          <a:noFill/>
          <a:ln cap="flat" cmpd="sng" w="54700">
            <a:solidFill>
              <a:srgbClr val="FF3333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Clicker Quiz</a:t>
            </a:r>
          </a:p>
        </p:txBody>
      </p:sp>
      <p:sp>
        <p:nvSpPr>
          <p:cNvPr id="504" name="Google Shape;504;p97"/>
          <p:cNvSpPr txBox="1"/>
          <p:nvPr/>
        </p:nvSpPr>
        <p:spPr>
          <a:xfrm>
            <a:off x="3053688" y="2095500"/>
            <a:ext cx="6084623" cy="38234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91425">
            <a:noAutofit/>
          </a:bodyPr>
          <a:lstStyle/>
          <a:p>
            <a:pPr indent="-508000" lvl="0" marL="5143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t/>
            </a:r>
            <a:endParaRPr sz="256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97"/>
          <p:cNvSpPr txBox="1"/>
          <p:nvPr/>
        </p:nvSpPr>
        <p:spPr>
          <a:xfrm>
            <a:off x="3365720" y="2221180"/>
            <a:ext cx="5616575" cy="2696996"/>
          </a:xfrm>
          <a:prstGeom prst="rect">
            <a:avLst/>
          </a:prstGeom>
          <a:noFill/>
          <a:ln>
            <a:noFill/>
          </a:ln>
        </p:spPr>
        <p:txBody>
          <a:bodyPr anchorCtr="0" anchor="t" bIns="31190" lIns="62396" spcFirstLastPara="1" rIns="62396" wrap="square" tIns="31190">
            <a:noAutofit/>
          </a:bodyPr>
          <a:lstStyle/>
          <a:p>
            <a:pPr indent="635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  <a:defRPr sz="1529">
                <a:latin typeface="Arial"/>
              </a:defRPr>
            </a:pPr>
            <a:r>
              <a:rPr b="0" i="0" lang="en-GB" sz="152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Please put these rising stars in order from least time above horizon to most time (A is circumpolar)</a:t>
            </a:r>
            <a:endParaRPr/>
          </a:p>
          <a:p>
            <a:pPr indent="-463550" lvl="0" marL="463550" marR="0" rtl="0" algn="l">
              <a:buSzPct val="100000"/>
              <a:spcBef>
                <a:spcPts val="2063"/>
              </a:spcBef>
              <a:spcAft>
                <a:spcPts val="0"/>
              </a:spcAft>
              <a:buClr>
                <a:srgbClr val="262626"/>
              </a:buClr>
              <a:buFont typeface="Times New Roman"/>
              <a:buAutoNum type="alphaLcParenR"/>
              <a:defRPr sz="1529">
                <a:latin typeface="Arial"/>
              </a:defRPr>
            </a:pPr>
            <a:r>
              <a:rPr b="0" i="0" lang="en-GB" sz="152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A, B, C</a:t>
            </a:r>
            <a:endParaRPr/>
          </a:p>
          <a:p>
            <a:pPr indent="-463550" lvl="0" marL="463550" marR="0" rtl="0" algn="l">
              <a:buSzPct val="100000"/>
              <a:spcBef>
                <a:spcPts val="2063"/>
              </a:spcBef>
              <a:spcAft>
                <a:spcPts val="0"/>
              </a:spcAft>
              <a:buClr>
                <a:srgbClr val="262626"/>
              </a:buClr>
              <a:buFont typeface="Times New Roman"/>
              <a:buAutoNum type="alphaLcParenR"/>
              <a:defRPr sz="1529">
                <a:latin typeface="Arial"/>
              </a:defRPr>
            </a:pPr>
            <a:r>
              <a:rPr b="0" i="0" lang="en-GB" sz="152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C, A, B</a:t>
            </a:r>
            <a:endParaRPr/>
          </a:p>
          <a:p>
            <a:pPr indent="-463550" lvl="0" marL="463550" marR="0" rtl="0" algn="l">
              <a:buSzPct val="100000"/>
              <a:spcBef>
                <a:spcPts val="2063"/>
              </a:spcBef>
              <a:spcAft>
                <a:spcPts val="0"/>
              </a:spcAft>
              <a:buClr>
                <a:srgbClr val="262626"/>
              </a:buClr>
              <a:buFont typeface="Times New Roman"/>
              <a:buAutoNum type="alphaLcParenR"/>
              <a:defRPr sz="1529">
                <a:latin typeface="Arial"/>
              </a:defRPr>
            </a:pPr>
            <a:r>
              <a:rPr b="0" i="0" lang="en-GB" sz="152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B, A, C</a:t>
            </a:r>
            <a:endParaRPr/>
          </a:p>
          <a:p>
            <a:pPr indent="-463550" lvl="0" marL="463550" marR="0" rtl="0" algn="l">
              <a:buSzPct val="100000"/>
              <a:spcBef>
                <a:spcPts val="2063"/>
              </a:spcBef>
              <a:spcAft>
                <a:spcPts val="0"/>
              </a:spcAft>
              <a:buClr>
                <a:srgbClr val="262626"/>
              </a:buClr>
              <a:buFont typeface="Times New Roman"/>
              <a:buAutoNum type="alphaLcParenR"/>
              <a:defRPr sz="1529">
                <a:latin typeface="Arial"/>
              </a:defRPr>
            </a:pPr>
            <a:r>
              <a:rPr b="0" i="0" lang="en-GB" sz="152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C, B, A</a:t>
            </a:r>
            <a:endParaRPr/>
          </a:p>
          <a:p>
            <a:pPr indent="-463550" lvl="0" marL="463550" marR="0" rtl="0" algn="l">
              <a:buSzPct val="100000"/>
              <a:spcBef>
                <a:spcPts val="2063"/>
              </a:spcBef>
              <a:spcAft>
                <a:spcPts val="0"/>
              </a:spcAft>
              <a:buClr>
                <a:srgbClr val="262626"/>
              </a:buClr>
              <a:buFont typeface="Times New Roman"/>
              <a:buAutoNum type="alphaLcParenR"/>
              <a:defRPr sz="1529">
                <a:latin typeface="Arial"/>
              </a:defRPr>
            </a:pPr>
            <a:r>
              <a:rPr b="0" i="0" lang="en-GB" sz="152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A, C, B</a:t>
            </a:r>
            <a:endParaRPr b="0" i="0" sz="1529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pic>
        <p:nvPicPr>
          <p:cNvPr id="507" name="Google Shape;507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7859" y="3221000"/>
            <a:ext cx="4420453" cy="2938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97"/>
          <p:cNvSpPr/>
          <p:nvPr/>
        </p:nvSpPr>
        <p:spPr>
          <a:xfrm>
            <a:off x="6642056" y="4301393"/>
            <a:ext cx="156016" cy="156016"/>
          </a:xfrm>
          <a:prstGeom prst="sun">
            <a:avLst>
              <a:gd fmla="val 25000" name="adj"/>
            </a:avLst>
          </a:prstGeom>
          <a:solidFill>
            <a:srgbClr val="99C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97"/>
          <p:cNvSpPr txBox="1"/>
          <p:nvPr/>
        </p:nvSpPr>
        <p:spPr>
          <a:xfrm>
            <a:off x="6624721" y="4071702"/>
            <a:ext cx="227472" cy="249175"/>
          </a:xfrm>
          <a:prstGeom prst="rect">
            <a:avLst/>
          </a:prstGeom>
          <a:noFill/>
          <a:ln>
            <a:noFill/>
          </a:ln>
        </p:spPr>
        <p:txBody>
          <a:bodyPr anchorCtr="0" anchor="t" bIns="30712" lIns="61424" spcFirstLastPara="1" rIns="61424" wrap="square" tIns="30712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sz="983">
                <a:latin typeface="Arial"/>
              </a:defRPr>
            </a:pPr>
            <a:r>
              <a:rPr lang="en-GB" sz="98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510" name="Google Shape;510;p97"/>
          <p:cNvSpPr/>
          <p:nvPr/>
        </p:nvSpPr>
        <p:spPr>
          <a:xfrm>
            <a:off x="8514248" y="5081473"/>
            <a:ext cx="156016" cy="156016"/>
          </a:xfrm>
          <a:prstGeom prst="sun">
            <a:avLst>
              <a:gd fmla="val 25000" name="adj"/>
            </a:avLst>
          </a:prstGeom>
          <a:solidFill>
            <a:srgbClr val="99C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97"/>
          <p:cNvSpPr txBox="1"/>
          <p:nvPr/>
        </p:nvSpPr>
        <p:spPr>
          <a:xfrm>
            <a:off x="8489329" y="4857200"/>
            <a:ext cx="227472" cy="249175"/>
          </a:xfrm>
          <a:prstGeom prst="rect">
            <a:avLst/>
          </a:prstGeom>
          <a:noFill/>
          <a:ln>
            <a:noFill/>
          </a:ln>
        </p:spPr>
        <p:txBody>
          <a:bodyPr anchorCtr="0" anchor="t" bIns="30712" lIns="61424" spcFirstLastPara="1" rIns="61424" wrap="square" tIns="30712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sz="983">
                <a:latin typeface="Arial"/>
              </a:defRPr>
            </a:pPr>
            <a:r>
              <a:rPr lang="en-GB" sz="98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512" name="Google Shape;512;p97"/>
          <p:cNvSpPr/>
          <p:nvPr/>
        </p:nvSpPr>
        <p:spPr>
          <a:xfrm>
            <a:off x="8760190" y="5647031"/>
            <a:ext cx="156016" cy="156016"/>
          </a:xfrm>
          <a:prstGeom prst="sun">
            <a:avLst>
              <a:gd fmla="val 25000" name="adj"/>
            </a:avLst>
          </a:prstGeom>
          <a:solidFill>
            <a:srgbClr val="99C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97"/>
          <p:cNvSpPr txBox="1"/>
          <p:nvPr/>
        </p:nvSpPr>
        <p:spPr>
          <a:xfrm>
            <a:off x="8711435" y="5372919"/>
            <a:ext cx="235048" cy="249175"/>
          </a:xfrm>
          <a:prstGeom prst="rect">
            <a:avLst/>
          </a:prstGeom>
          <a:noFill/>
          <a:ln>
            <a:noFill/>
          </a:ln>
        </p:spPr>
        <p:txBody>
          <a:bodyPr anchorCtr="0" anchor="t" bIns="30712" lIns="61424" spcFirstLastPara="1" rIns="61424" wrap="square" tIns="30712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sz="983">
                <a:latin typeface="Arial"/>
              </a:defRPr>
            </a:pPr>
            <a:r>
              <a:rPr lang="en-GB" sz="98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Clicker Quiz</a:t>
            </a:r>
          </a:p>
        </p:txBody>
      </p:sp>
      <p:sp>
        <p:nvSpPr>
          <p:cNvPr id="519" name="Google Shape;519;p98"/>
          <p:cNvSpPr txBox="1"/>
          <p:nvPr/>
        </p:nvSpPr>
        <p:spPr>
          <a:xfrm>
            <a:off x="3053688" y="2095500"/>
            <a:ext cx="6084623" cy="38234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91425">
            <a:noAutofit/>
          </a:bodyPr>
          <a:lstStyle/>
          <a:p>
            <a:pPr indent="-508000" lvl="0" marL="5143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t/>
            </a:r>
            <a:endParaRPr sz="256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98"/>
          <p:cNvSpPr txBox="1"/>
          <p:nvPr/>
        </p:nvSpPr>
        <p:spPr>
          <a:xfrm>
            <a:off x="3365720" y="2221180"/>
            <a:ext cx="5616575" cy="2696996"/>
          </a:xfrm>
          <a:prstGeom prst="rect">
            <a:avLst/>
          </a:prstGeom>
          <a:noFill/>
          <a:ln>
            <a:noFill/>
          </a:ln>
        </p:spPr>
        <p:txBody>
          <a:bodyPr anchorCtr="0" anchor="t" bIns="31190" lIns="62396" spcFirstLastPara="1" rIns="62396" wrap="square" tIns="31190">
            <a:noAutofit/>
          </a:bodyPr>
          <a:lstStyle/>
          <a:p>
            <a:pPr indent="635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  <a:defRPr sz="1529">
                <a:latin typeface="Arial"/>
              </a:defRPr>
            </a:pPr>
            <a:r>
              <a:rPr b="0" i="0" lang="en-GB" sz="152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Please put these rising stars in order from least time above horizon to most time (A is circumpolar)</a:t>
            </a:r>
            <a:endParaRPr/>
          </a:p>
          <a:p>
            <a:pPr indent="-463550" lvl="0" marL="463550" marR="0" rtl="0" algn="l">
              <a:buSzPct val="100000"/>
              <a:spcBef>
                <a:spcPts val="2063"/>
              </a:spcBef>
              <a:spcAft>
                <a:spcPts val="0"/>
              </a:spcAft>
              <a:buClr>
                <a:srgbClr val="262626"/>
              </a:buClr>
              <a:buFont typeface="Calibri"/>
              <a:buAutoNum type="alphaLcParenR"/>
              <a:defRPr sz="1529">
                <a:latin typeface="Arial"/>
              </a:defRPr>
            </a:pPr>
            <a:r>
              <a:rPr b="0" i="0" lang="en-GB" sz="152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A, B, C</a:t>
            </a:r>
            <a:endParaRPr/>
          </a:p>
          <a:p>
            <a:pPr indent="-463550" lvl="0" marL="463550" marR="0" rtl="0" algn="l">
              <a:buSzPct val="100000"/>
              <a:spcBef>
                <a:spcPts val="2063"/>
              </a:spcBef>
              <a:spcAft>
                <a:spcPts val="0"/>
              </a:spcAft>
              <a:buClr>
                <a:srgbClr val="262626"/>
              </a:buClr>
              <a:buFont typeface="Calibri"/>
              <a:buAutoNum type="alphaLcParenR"/>
              <a:defRPr sz="1529">
                <a:latin typeface="Arial"/>
              </a:defRPr>
            </a:pPr>
            <a:r>
              <a:rPr b="0" i="0" lang="en-GB" sz="152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C, A, B</a:t>
            </a:r>
            <a:endParaRPr/>
          </a:p>
          <a:p>
            <a:pPr indent="-463550" lvl="0" marL="463550" marR="0" rtl="0" algn="l">
              <a:buSzPct val="100000"/>
              <a:spcBef>
                <a:spcPts val="2063"/>
              </a:spcBef>
              <a:spcAft>
                <a:spcPts val="0"/>
              </a:spcAft>
              <a:buClr>
                <a:srgbClr val="262626"/>
              </a:buClr>
              <a:buFont typeface="Calibri"/>
              <a:buAutoNum type="alphaLcParenR"/>
              <a:defRPr sz="1529">
                <a:latin typeface="Arial"/>
              </a:defRPr>
            </a:pPr>
            <a:r>
              <a:rPr b="0" i="0" lang="en-GB" sz="152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B, A, C</a:t>
            </a:r>
            <a:endParaRPr/>
          </a:p>
          <a:p>
            <a:pPr indent="-463550" lvl="0" marL="463550" marR="0" rtl="0" algn="l">
              <a:buSzPct val="100000"/>
              <a:spcBef>
                <a:spcPts val="2063"/>
              </a:spcBef>
              <a:spcAft>
                <a:spcPts val="0"/>
              </a:spcAft>
              <a:buClr>
                <a:srgbClr val="FF0000"/>
              </a:buClr>
              <a:buFont typeface="Calibri"/>
              <a:buAutoNum type="alphaLcParenR"/>
              <a:defRPr sz="1529">
                <a:latin typeface="Arial"/>
              </a:defRPr>
            </a:pPr>
            <a:r>
              <a:rPr b="0" i="0" lang="en-GB" sz="1529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C, B, A</a:t>
            </a:r>
            <a:endParaRPr/>
          </a:p>
          <a:p>
            <a:pPr indent="-463550" lvl="0" marL="463550" marR="0" rtl="0" algn="l">
              <a:buSzPct val="100000"/>
              <a:spcBef>
                <a:spcPts val="2063"/>
              </a:spcBef>
              <a:spcAft>
                <a:spcPts val="0"/>
              </a:spcAft>
              <a:buClr>
                <a:srgbClr val="262626"/>
              </a:buClr>
              <a:buFont typeface="Calibri"/>
              <a:buAutoNum type="alphaLcParenR"/>
              <a:defRPr sz="1529">
                <a:latin typeface="Arial"/>
              </a:defRPr>
            </a:pPr>
            <a:r>
              <a:rPr b="0" i="0" lang="en-GB" sz="152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A, C, B</a:t>
            </a:r>
            <a:endParaRPr b="0" i="0" sz="1529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pic>
        <p:nvPicPr>
          <p:cNvPr id="522" name="Google Shape;522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00229" y="3209281"/>
            <a:ext cx="4438083" cy="295021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98"/>
          <p:cNvSpPr/>
          <p:nvPr/>
        </p:nvSpPr>
        <p:spPr>
          <a:xfrm>
            <a:off x="6642056" y="4301393"/>
            <a:ext cx="156016" cy="156016"/>
          </a:xfrm>
          <a:prstGeom prst="sun">
            <a:avLst>
              <a:gd fmla="val 25000" name="adj"/>
            </a:avLst>
          </a:prstGeom>
          <a:solidFill>
            <a:srgbClr val="99C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98"/>
          <p:cNvSpPr txBox="1"/>
          <p:nvPr/>
        </p:nvSpPr>
        <p:spPr>
          <a:xfrm>
            <a:off x="6624721" y="4071702"/>
            <a:ext cx="227472" cy="249175"/>
          </a:xfrm>
          <a:prstGeom prst="rect">
            <a:avLst/>
          </a:prstGeom>
          <a:noFill/>
          <a:ln>
            <a:noFill/>
          </a:ln>
        </p:spPr>
        <p:txBody>
          <a:bodyPr anchorCtr="0" anchor="t" bIns="30712" lIns="61424" spcFirstLastPara="1" rIns="61424" wrap="square" tIns="30712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sz="983">
                <a:latin typeface="Arial"/>
              </a:defRPr>
            </a:pPr>
            <a:r>
              <a:rPr lang="en-GB" sz="98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525" name="Google Shape;525;p98"/>
          <p:cNvSpPr/>
          <p:nvPr/>
        </p:nvSpPr>
        <p:spPr>
          <a:xfrm>
            <a:off x="8514248" y="5081473"/>
            <a:ext cx="156016" cy="156016"/>
          </a:xfrm>
          <a:prstGeom prst="sun">
            <a:avLst>
              <a:gd fmla="val 25000" name="adj"/>
            </a:avLst>
          </a:prstGeom>
          <a:solidFill>
            <a:srgbClr val="99C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98"/>
          <p:cNvSpPr txBox="1"/>
          <p:nvPr/>
        </p:nvSpPr>
        <p:spPr>
          <a:xfrm>
            <a:off x="8489329" y="4857200"/>
            <a:ext cx="227472" cy="249175"/>
          </a:xfrm>
          <a:prstGeom prst="rect">
            <a:avLst/>
          </a:prstGeom>
          <a:noFill/>
          <a:ln>
            <a:noFill/>
          </a:ln>
        </p:spPr>
        <p:txBody>
          <a:bodyPr anchorCtr="0" anchor="t" bIns="30712" lIns="61424" spcFirstLastPara="1" rIns="61424" wrap="square" tIns="30712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sz="983">
                <a:latin typeface="Arial"/>
              </a:defRPr>
            </a:pPr>
            <a:r>
              <a:rPr lang="en-GB" sz="98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527" name="Google Shape;527;p98"/>
          <p:cNvSpPr/>
          <p:nvPr/>
        </p:nvSpPr>
        <p:spPr>
          <a:xfrm>
            <a:off x="8760190" y="5647031"/>
            <a:ext cx="156016" cy="156016"/>
          </a:xfrm>
          <a:prstGeom prst="sun">
            <a:avLst>
              <a:gd fmla="val 25000" name="adj"/>
            </a:avLst>
          </a:prstGeom>
          <a:solidFill>
            <a:srgbClr val="99C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98"/>
          <p:cNvSpPr txBox="1"/>
          <p:nvPr/>
        </p:nvSpPr>
        <p:spPr>
          <a:xfrm>
            <a:off x="8711434" y="5372919"/>
            <a:ext cx="235048" cy="249175"/>
          </a:xfrm>
          <a:prstGeom prst="rect">
            <a:avLst/>
          </a:prstGeom>
          <a:noFill/>
          <a:ln>
            <a:noFill/>
          </a:ln>
        </p:spPr>
        <p:txBody>
          <a:bodyPr anchorCtr="0" anchor="t" bIns="30712" lIns="61424" spcFirstLastPara="1" rIns="61424" wrap="square" tIns="30712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sz="983">
                <a:latin typeface="Arial"/>
              </a:defRPr>
            </a:pPr>
            <a:r>
              <a:rPr lang="en-GB" sz="98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Lecture 2 Review – Time above Horizon</a:t>
            </a:r>
          </a:p>
        </p:txBody>
      </p:sp>
      <p:sp>
        <p:nvSpPr>
          <p:cNvPr id="534" name="Google Shape;534;p99"/>
          <p:cNvSpPr txBox="1"/>
          <p:nvPr/>
        </p:nvSpPr>
        <p:spPr>
          <a:xfrm>
            <a:off x="2932269" y="2095500"/>
            <a:ext cx="2866306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3058" lIns="66135" spcFirstLastPara="1" rIns="66135" wrap="square" tIns="6613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389">
                <a:latin typeface="Arial"/>
              </a:defRPr>
            </a:pPr>
            <a:r>
              <a:rPr lang="en-GB" sz="138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Every star takes 24 hours to complete a circle.</a:t>
            </a:r>
            <a:endParaRPr/>
          </a:p>
          <a:p>
            <a:pPr indent="0" lvl="0" marL="0" marR="0" rtl="0" algn="l">
              <a:spcBef>
                <a:spcPts val="2063"/>
              </a:spcBef>
              <a:spcAft>
                <a:spcPts val="0"/>
              </a:spcAft>
              <a:buNone/>
              <a:defRPr sz="1389">
                <a:latin typeface="Arial"/>
              </a:defRPr>
            </a:pPr>
            <a:r>
              <a:rPr lang="en-GB" sz="138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Each star is above the horizon for a different amount of time.</a:t>
            </a:r>
            <a:endParaRPr/>
          </a:p>
          <a:p>
            <a:pPr indent="0" lvl="1" marL="457200" marR="0" rtl="0" algn="l">
              <a:spcBef>
                <a:spcPts val="1988"/>
              </a:spcBef>
              <a:spcAft>
                <a:spcPts val="0"/>
              </a:spcAft>
              <a:buNone/>
              <a:defRPr sz="1389">
                <a:latin typeface="Arial"/>
              </a:defRPr>
            </a:pPr>
            <a:r>
              <a:rPr b="0" i="0" lang="en-GB" sz="115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for 24 hours</a:t>
            </a:r>
            <a:endParaRPr/>
          </a:p>
          <a:p>
            <a:pPr indent="0" lvl="1" marL="457200" marR="0" rtl="0" algn="l">
              <a:spcBef>
                <a:spcPts val="1988"/>
              </a:spcBef>
              <a:spcAft>
                <a:spcPts val="0"/>
              </a:spcAft>
              <a:buNone/>
              <a:defRPr sz="1389">
                <a:latin typeface="Arial"/>
              </a:defRPr>
            </a:pPr>
            <a:r>
              <a:rPr b="0" i="0" lang="en-GB" sz="115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 for about 12 hours</a:t>
            </a:r>
            <a:endParaRPr/>
          </a:p>
          <a:p>
            <a:pPr indent="0" lvl="1" marL="457200" marR="0" rtl="0" algn="l">
              <a:spcBef>
                <a:spcPts val="1988"/>
              </a:spcBef>
              <a:spcAft>
                <a:spcPts val="0"/>
              </a:spcAft>
              <a:buNone/>
              <a:defRPr sz="1389">
                <a:latin typeface="Arial"/>
              </a:defRPr>
            </a:pPr>
            <a:r>
              <a:rPr b="0" i="0" lang="en-GB" sz="115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 for less than 12 hours</a:t>
            </a:r>
            <a:endParaRPr/>
          </a:p>
        </p:txBody>
      </p:sp>
      <p:pic>
        <p:nvPicPr>
          <p:cNvPr id="536" name="Google Shape;536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1727" y="2921170"/>
            <a:ext cx="3638004" cy="2149729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99"/>
          <p:cNvSpPr/>
          <p:nvPr/>
        </p:nvSpPr>
        <p:spPr>
          <a:xfrm>
            <a:off x="7147897" y="3813446"/>
            <a:ext cx="125216" cy="111328"/>
          </a:xfrm>
          <a:prstGeom prst="sun">
            <a:avLst>
              <a:gd fmla="val 25000" name="adj"/>
            </a:avLst>
          </a:prstGeom>
          <a:solidFill>
            <a:srgbClr val="99C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99"/>
          <p:cNvSpPr txBox="1"/>
          <p:nvPr/>
        </p:nvSpPr>
        <p:spPr>
          <a:xfrm>
            <a:off x="7134117" y="3649230"/>
            <a:ext cx="220485" cy="264105"/>
          </a:xfrm>
          <a:prstGeom prst="rect">
            <a:avLst/>
          </a:prstGeom>
          <a:noFill/>
          <a:ln>
            <a:noFill/>
          </a:ln>
        </p:spPr>
        <p:txBody>
          <a:bodyPr anchorCtr="0" anchor="t" bIns="32552" lIns="65104" spcFirstLastPara="1" rIns="65104" wrap="square" tIns="32552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sz="1042">
                <a:latin typeface="Arial"/>
              </a:defRPr>
            </a:pPr>
            <a:r>
              <a:rPr lang="en-GB" sz="104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539" name="Google Shape;539;p99"/>
          <p:cNvSpPr/>
          <p:nvPr/>
        </p:nvSpPr>
        <p:spPr>
          <a:xfrm>
            <a:off x="8653397" y="4371549"/>
            <a:ext cx="125216" cy="111328"/>
          </a:xfrm>
          <a:prstGeom prst="sun">
            <a:avLst>
              <a:gd fmla="val 25000" name="adj"/>
            </a:avLst>
          </a:prstGeom>
          <a:solidFill>
            <a:srgbClr val="99C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99"/>
          <p:cNvSpPr txBox="1"/>
          <p:nvPr/>
        </p:nvSpPr>
        <p:spPr>
          <a:xfrm>
            <a:off x="8633875" y="4210778"/>
            <a:ext cx="220485" cy="264105"/>
          </a:xfrm>
          <a:prstGeom prst="rect">
            <a:avLst/>
          </a:prstGeom>
          <a:noFill/>
          <a:ln>
            <a:noFill/>
          </a:ln>
        </p:spPr>
        <p:txBody>
          <a:bodyPr anchorCtr="0" anchor="t" bIns="32552" lIns="65104" spcFirstLastPara="1" rIns="65104" wrap="square" tIns="32552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sz="1042">
                <a:latin typeface="Arial"/>
              </a:defRPr>
            </a:pPr>
            <a:r>
              <a:rPr lang="en-GB" sz="104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541" name="Google Shape;541;p99"/>
          <p:cNvSpPr/>
          <p:nvPr/>
        </p:nvSpPr>
        <p:spPr>
          <a:xfrm>
            <a:off x="8831393" y="4757398"/>
            <a:ext cx="125216" cy="111328"/>
          </a:xfrm>
          <a:prstGeom prst="sun">
            <a:avLst>
              <a:gd fmla="val 25000" name="adj"/>
            </a:avLst>
          </a:prstGeom>
          <a:solidFill>
            <a:srgbClr val="99C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99"/>
          <p:cNvSpPr txBox="1"/>
          <p:nvPr/>
        </p:nvSpPr>
        <p:spPr>
          <a:xfrm>
            <a:off x="8811871" y="4579402"/>
            <a:ext cx="228515" cy="264105"/>
          </a:xfrm>
          <a:prstGeom prst="rect">
            <a:avLst/>
          </a:prstGeom>
          <a:noFill/>
          <a:ln>
            <a:noFill/>
          </a:ln>
        </p:spPr>
        <p:txBody>
          <a:bodyPr anchorCtr="0" anchor="t" bIns="32552" lIns="65104" spcFirstLastPara="1" rIns="65104" wrap="square" tIns="32552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sz="1042">
                <a:latin typeface="Arial"/>
              </a:defRPr>
            </a:pPr>
            <a:r>
              <a:rPr lang="en-GB" sz="104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Celestial Sphere Definitions</a:t>
            </a:r>
          </a:p>
        </p:txBody>
      </p:sp>
      <p:sp>
        <p:nvSpPr>
          <p:cNvPr id="549" name="Google Shape;549;p100"/>
          <p:cNvSpPr txBox="1"/>
          <p:nvPr/>
        </p:nvSpPr>
        <p:spPr>
          <a:xfrm>
            <a:off x="3004931" y="2095500"/>
            <a:ext cx="6182137" cy="406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409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rPr b="0" i="0" lang="en-GB" sz="1683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Celestial equator</a:t>
            </a:r>
            <a:r>
              <a:rPr b="0" i="1" lang="en-GB" sz="168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:</a:t>
            </a:r>
            <a:r>
              <a:rPr b="0" i="0" lang="en-GB" sz="168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 the projection of the Earth's equator onto the sphere.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09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t/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09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rPr b="0" i="0" lang="en-GB" sz="1683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Horizon</a:t>
            </a:r>
            <a:r>
              <a:rPr b="0" i="0" lang="en-GB" sz="168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: the limit to what can be seen from a particular vantage point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09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t/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09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rPr b="0" i="0" lang="en-GB" sz="1683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North/South Celestial Poles</a:t>
            </a:r>
            <a:r>
              <a:rPr b="0" i="0" lang="en-GB" sz="168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: the projection of the North/South Poles onto the Celestial Sphere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09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t/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09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rPr b="0" i="0" lang="en-GB" sz="1683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Zenith</a:t>
            </a:r>
            <a:r>
              <a:rPr b="0" i="0" lang="en-GB" sz="168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: the point directly overhead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 showMasterSp="1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Celestial Sphere</a:t>
            </a:r>
          </a:p>
        </p:txBody>
      </p:sp>
      <p:sp>
        <p:nvSpPr>
          <p:cNvPr id="556" name="Google Shape;556;p101"/>
          <p:cNvSpPr/>
          <p:nvPr/>
        </p:nvSpPr>
        <p:spPr>
          <a:xfrm>
            <a:off x="5833068" y="2095500"/>
            <a:ext cx="3580427" cy="185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7916" lIns="72915" spcFirstLastPara="1" rIns="72915" wrap="square" tIns="37916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67">
                <a:latin typeface="Arial"/>
              </a:defRPr>
            </a:pPr>
            <a:r>
              <a:t/>
            </a:r>
            <a:endParaRPr b="0" i="0" sz="11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67">
                <a:latin typeface="Arial"/>
              </a:defRPr>
            </a:pPr>
            <a:r>
              <a:t/>
            </a:r>
            <a:endParaRPr b="0" i="0" sz="11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67">
                <a:latin typeface="Arial"/>
              </a:defRPr>
            </a:pPr>
            <a:r>
              <a:rPr b="0" i="1" lang="en-GB" sz="1556" u="none" cap="none" strike="noStrike">
                <a:solidFill>
                  <a:srgbClr val="000000"/>
                </a:solidFill>
                <a:latin typeface="Arial"/>
                <a:ea typeface="Tahoma"/>
                <a:cs typeface="Tahoma"/>
                <a:sym typeface="Tahoma"/>
              </a:rPr>
              <a:t>Ecliptic:</a:t>
            </a:r>
            <a:r>
              <a:rPr b="0" i="0" lang="en-GB" sz="1556" u="none" cap="none" strike="noStrike">
                <a:solidFill>
                  <a:srgbClr val="000000"/>
                </a:solidFill>
                <a:latin typeface="Arial"/>
                <a:ea typeface="Tahoma"/>
                <a:cs typeface="Tahoma"/>
                <a:sym typeface="Tahoma"/>
              </a:rPr>
              <a:t> Path of the Sun, inclined 23.5 degrees to equator</a:t>
            </a:r>
            <a:endParaRPr b="0" i="0" sz="11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67">
                <a:latin typeface="Arial"/>
              </a:defRPr>
            </a:pPr>
            <a:r>
              <a:rPr b="0" i="0" lang="en-GB" sz="1556" u="none" cap="none" strike="noStrike">
                <a:solidFill>
                  <a:srgbClr val="000000"/>
                </a:solidFill>
                <a:latin typeface="Arial"/>
                <a:ea typeface="Tahoma"/>
                <a:cs typeface="Tahoma"/>
                <a:sym typeface="Tahoma"/>
              </a:rPr>
              <a:t>	</a:t>
            </a:r>
            <a:r>
              <a:rPr b="0" i="0" lang="en-GB" sz="1556" u="none" cap="none" strike="noStrike">
                <a:solidFill>
                  <a:srgbClr val="C5000B"/>
                </a:solidFill>
                <a:latin typeface="Arial"/>
                <a:ea typeface="Tahoma"/>
                <a:cs typeface="Tahoma"/>
                <a:sym typeface="Tahoma"/>
              </a:rPr>
              <a:t>23.5 degrees !!!</a:t>
            </a:r>
            <a:endParaRPr b="0" i="0" sz="11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7" name="Google Shape;557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78505" y="2101916"/>
            <a:ext cx="3054271" cy="4057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Three Views</a:t>
            </a:r>
          </a:p>
        </p:txBody>
      </p:sp>
      <p:sp>
        <p:nvSpPr>
          <p:cNvPr id="563" name="Google Shape;563;p102"/>
          <p:cNvSpPr txBox="1"/>
          <p:nvPr/>
        </p:nvSpPr>
        <p:spPr>
          <a:xfrm>
            <a:off x="3282414" y="2095500"/>
            <a:ext cx="5627172" cy="3699178"/>
          </a:xfrm>
          <a:prstGeom prst="rect">
            <a:avLst/>
          </a:prstGeom>
          <a:noFill/>
          <a:ln>
            <a:noFill/>
          </a:ln>
        </p:spPr>
        <p:txBody>
          <a:bodyPr anchorCtr="0" anchor="t" bIns="31250" lIns="62517" spcFirstLastPara="1" rIns="62517" wrap="square" tIns="31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51">
                <a:latin typeface="Arial"/>
              </a:defRPr>
            </a:pPr>
            <a:r>
              <a:rPr b="0" i="0" lang="en-GB" sz="1751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You should be able to go back and forth between three different views of the sky:</a:t>
            </a:r>
            <a:endParaRPr b="0" i="0" sz="1751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rabicParenR"/>
              <a:defRPr sz="1751">
                <a:latin typeface="Arial"/>
              </a:defRPr>
            </a:pPr>
            <a:r>
              <a:rPr b="0" i="0" lang="en-GB" sz="1751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Above Earth</a:t>
            </a:r>
            <a:endParaRPr b="0" i="0" sz="1751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51">
                <a:latin typeface="Arial"/>
              </a:defRPr>
            </a:pPr>
            <a:r>
              <a:t/>
            </a:r>
            <a:endParaRPr b="0" i="0" sz="1751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51">
                <a:latin typeface="Arial"/>
              </a:defRPr>
            </a:pPr>
            <a:r>
              <a:t/>
            </a:r>
            <a:endParaRPr b="0" i="0" sz="1751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rabicParenR"/>
              <a:defRPr sz="1751">
                <a:latin typeface="Arial"/>
              </a:defRPr>
            </a:pPr>
            <a:r>
              <a:rPr b="0" i="0" lang="en-GB" sz="1751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Above the viewer</a:t>
            </a:r>
            <a:endParaRPr b="0" i="0" sz="1751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51">
                <a:latin typeface="Arial"/>
              </a:defRPr>
            </a:pPr>
            <a:r>
              <a:t/>
            </a:r>
            <a:endParaRPr b="0" i="0" sz="1751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51">
                <a:latin typeface="Arial"/>
              </a:defRPr>
            </a:pPr>
            <a:r>
              <a:t/>
            </a:r>
            <a:endParaRPr b="0" i="0" sz="1751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rabicParenR"/>
              <a:defRPr sz="1751">
                <a:latin typeface="Arial"/>
              </a:defRPr>
            </a:pPr>
            <a:r>
              <a:rPr b="0" i="0" lang="en-GB" sz="1751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Viewer’s perspective</a:t>
            </a:r>
            <a:endParaRPr b="0" i="0" sz="1751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pic>
        <p:nvPicPr>
          <p:cNvPr id="564" name="Google Shape;564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0550" y="2877086"/>
            <a:ext cx="1341374" cy="1001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10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43935" y="3861022"/>
            <a:ext cx="1979689" cy="1204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10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83156" y="5217658"/>
            <a:ext cx="1692656" cy="9418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Celestial Sphere Moves! (Daily)</a:t>
            </a:r>
          </a:p>
        </p:txBody>
      </p:sp>
      <p:sp>
        <p:nvSpPr>
          <p:cNvPr id="573" name="Google Shape;573;p103"/>
          <p:cNvSpPr txBox="1"/>
          <p:nvPr/>
        </p:nvSpPr>
        <p:spPr>
          <a:xfrm>
            <a:off x="3004931" y="2095500"/>
            <a:ext cx="6182137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332" lIns="68682" spcFirstLastPara="1" rIns="68682" wrap="square" tIns="34332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rPr b="0" i="0" lang="en-GB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Main points: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rabicParenR"/>
              <a:defRPr sz="1923">
                <a:latin typeface="Arial"/>
              </a:defRPr>
            </a:pPr>
            <a:r>
              <a:rPr b="0" i="0" lang="en-GB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The motion of the stars can be understood as the 24 hour motion of the celestial sphere.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rabicParenR"/>
              <a:defRPr sz="1923">
                <a:latin typeface="Arial"/>
              </a:defRPr>
            </a:pPr>
            <a:r>
              <a:rPr b="0" i="0" lang="en-GB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We see stars (and the Moon and the Sun) rise in the East and set in the West </a:t>
            </a:r>
            <a:r>
              <a:rPr b="0" i="0" lang="en-GB" sz="1923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&lt;- Important!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rabicParenR"/>
              <a:defRPr sz="1923">
                <a:latin typeface="Arial"/>
              </a:defRPr>
            </a:pPr>
            <a:r>
              <a:rPr b="0" i="0" lang="en-GB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Stars appear to orbit the north celestial pole. </a:t>
            </a:r>
            <a:r>
              <a:rPr b="0" i="0" lang="en-GB" sz="168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In the north, there is a star very near the north celestial pole called the “North Star” or Polaris</a:t>
            </a:r>
            <a:endParaRPr sz="1923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rabicParenR"/>
              <a:defRPr sz="1923">
                <a:latin typeface="Arial"/>
              </a:defRPr>
            </a:pPr>
            <a:r>
              <a:rPr b="0" lang="en-GB" sz="1923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Some stars are always visible - these are called “circumpolar”</a:t>
            </a:r>
            <a:endParaRPr sz="1923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rabicParenR"/>
              <a:defRPr sz="1923">
                <a:latin typeface="Arial"/>
              </a:defRPr>
            </a:pPr>
            <a:r>
              <a:rPr b="0" lang="en-GB" sz="1923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Some stars are never visible!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rPr b="0" lang="en-GB" sz="1683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What we see depends on the direction we are facing!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t/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Animations</a:t>
            </a:r>
          </a:p>
        </p:txBody>
      </p:sp>
      <p:sp>
        <p:nvSpPr>
          <p:cNvPr id="579" name="Google Shape;579;p104"/>
          <p:cNvSpPr txBox="1"/>
          <p:nvPr/>
        </p:nvSpPr>
        <p:spPr>
          <a:xfrm>
            <a:off x="1790700" y="2095500"/>
            <a:ext cx="8610600" cy="3955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  <a:defRPr sz="1920">
                <a:latin typeface="Arial"/>
              </a:defRPr>
            </a:pPr>
            <a:r>
              <a:rPr b="0" i="0" lang="en-GB" sz="1920" u="sng" cap="none" strike="noStrike">
                <a:solidFill>
                  <a:schemeClr val="hlink"/>
                </a:solidFill>
                <a:latin typeface="Arial"/>
                <a:ea typeface="Calibri"/>
                <a:cs typeface="Calibri"/>
                <a:sym typeface="Calibri"/>
                <a:hlinkClick r:id="rId3"/>
              </a:rPr>
              <a:t>https://astro.unl.edu/naap/motion2/animations/ce_hc.html</a:t>
            </a:r>
            <a:endParaRPr b="0" i="0" sz="1920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  <a:defRPr sz="1920">
                <a:latin typeface="Arial"/>
              </a:defRPr>
            </a:pPr>
            <a:r>
              <a:rPr b="0" i="0" lang="en-GB" sz="192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Things to notice:</a:t>
            </a:r>
            <a:endParaRPr/>
          </a:p>
          <a:p>
            <a:pPr indent="-514350" lvl="0" marL="514350" marR="0" rtl="0" algn="l">
              <a:buSzPct val="100000"/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Font typeface="Arial"/>
              <a:buAutoNum type="arabicParenR"/>
              <a:defRPr sz="1920">
                <a:latin typeface="Arial"/>
              </a:defRPr>
            </a:pPr>
            <a:r>
              <a:rPr b="0" i="0" lang="en-GB" sz="192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Circumpolar, and “not visible” regions</a:t>
            </a:r>
            <a:endParaRPr/>
          </a:p>
          <a:p>
            <a:pPr indent="-514350" lvl="0" marL="514350" marR="0" rtl="0" algn="l">
              <a:buSzPct val="100000"/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Font typeface="Arial"/>
              <a:buAutoNum type="arabicParenR"/>
              <a:defRPr sz="1920">
                <a:latin typeface="Arial"/>
              </a:defRPr>
            </a:pPr>
            <a:r>
              <a:rPr b="0" i="0" lang="en-GB" sz="192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How these change with latitude on Earth</a:t>
            </a:r>
            <a:endParaRPr/>
          </a:p>
          <a:p>
            <a:pPr indent="-361950" lvl="0" marL="514350" marR="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  <a:defRPr sz="1920">
                <a:latin typeface="Arial"/>
              </a:defRPr>
            </a:pPr>
            <a:r>
              <a:t/>
            </a:r>
            <a:endParaRPr b="0" i="0" sz="1920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  <a:defRPr sz="1920">
                <a:latin typeface="Arial"/>
              </a:defRPr>
            </a:pPr>
            <a:r>
              <a:rPr b="0" i="0" lang="en-GB" sz="1920" u="sng" cap="none" strike="noStrike">
                <a:solidFill>
                  <a:schemeClr val="hlink"/>
                </a:solidFill>
                <a:latin typeface="Arial"/>
                <a:ea typeface="Calibri"/>
                <a:cs typeface="Calibri"/>
                <a:sym typeface="Calibri"/>
                <a:hlinkClick r:id="rId4"/>
              </a:rPr>
              <a:t>https://www.solarsystemscope.com</a:t>
            </a:r>
            <a:endParaRPr b="0" i="0" sz="1920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  <a:defRPr sz="1920">
                <a:latin typeface="Arial"/>
              </a:defRPr>
            </a:pPr>
            <a:r>
              <a:rPr b="0" i="0" lang="en-GB" sz="192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Things to notice:</a:t>
            </a:r>
            <a:endParaRPr/>
          </a:p>
          <a:p>
            <a:pPr indent="-514350" lvl="0" marL="514350" marR="0" rtl="0" algn="l">
              <a:buSzPct val="100000"/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Font typeface="Arial"/>
              <a:buAutoNum type="arabicParenR"/>
              <a:defRPr sz="1920">
                <a:latin typeface="Arial"/>
              </a:defRPr>
            </a:pPr>
            <a:r>
              <a:rPr b="0" i="0" lang="en-GB" sz="192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Sun’s position with respect to the signs of the zodiac and how this changes throughout the year</a:t>
            </a:r>
            <a:endParaRPr/>
          </a:p>
          <a:p>
            <a:pPr indent="-514350" lvl="0" marL="514350" marR="0" rtl="0" algn="l">
              <a:buSzPct val="100000"/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Font typeface="Arial"/>
              <a:buAutoNum type="arabicParenR"/>
              <a:defRPr sz="1920">
                <a:latin typeface="Arial"/>
              </a:defRPr>
            </a:pPr>
            <a:r>
              <a:rPr b="0" i="0" lang="en-GB" sz="192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Sun’s location with respect to the signs of the zodiac does not change throughout one day</a:t>
            </a:r>
            <a:endParaRPr b="0" i="0" sz="1920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Night Sky</a:t>
            </a:r>
          </a:p>
        </p:txBody>
      </p:sp>
      <p:sp>
        <p:nvSpPr>
          <p:cNvPr id="586" name="Google Shape;586;p105"/>
          <p:cNvSpPr txBox="1"/>
          <p:nvPr/>
        </p:nvSpPr>
        <p:spPr>
          <a:xfrm>
            <a:off x="3004931" y="2095500"/>
            <a:ext cx="6182137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332" lIns="68682" spcFirstLastPara="1" rIns="68682" wrap="square" tIns="34332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15">
                <a:latin typeface="Arial"/>
              </a:defRPr>
            </a:pPr>
            <a:r>
              <a:rPr b="0" lang="en-GB" sz="1615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Goals for Today:</a:t>
            </a:r>
            <a:endParaRPr b="0" sz="1615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15">
                <a:latin typeface="Arial"/>
              </a:defRPr>
            </a:pPr>
            <a:r>
              <a:rPr b="0" lang="en-GB" sz="1615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1) What does the Universe look like from Earth?</a:t>
            </a:r>
            <a:endParaRPr b="0" sz="1615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285480" lvl="1" marL="7430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/>
              <a:buChar char="–"/>
              <a:defRPr sz="1615">
                <a:latin typeface="Arial"/>
              </a:defRPr>
            </a:pPr>
            <a:r>
              <a:rPr b="0" i="0" lang="en-GB" sz="1414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We can see ~2000 stars, a few Galaxies and the Milky Way</a:t>
            </a:r>
            <a:endParaRPr b="0" i="0" sz="1212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15">
                <a:latin typeface="Arial"/>
              </a:defRPr>
            </a:pPr>
            <a:r>
              <a:t/>
            </a:r>
            <a:endParaRPr b="0" sz="1615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15">
                <a:latin typeface="Arial"/>
              </a:defRPr>
            </a:pPr>
            <a:r>
              <a:rPr b="0" lang="en-GB" sz="1615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2) What are constellations and asterisms?</a:t>
            </a:r>
            <a:endParaRPr b="0" sz="1615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285480" lvl="1" marL="7430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/>
              <a:buChar char="–"/>
              <a:defRPr sz="1615">
                <a:latin typeface="Arial"/>
              </a:defRPr>
            </a:pPr>
            <a:r>
              <a:rPr b="0" i="0" lang="en-GB" sz="1414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Constellations are regions on the sky enclosing groupings of stars.  Asterisms are less-formal groupings of stars</a:t>
            </a:r>
            <a:endParaRPr b="0" i="0" sz="1212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15">
                <a:latin typeface="Arial"/>
              </a:defRPr>
            </a:pPr>
            <a:r>
              <a:t/>
            </a:r>
            <a:endParaRPr b="0" sz="1615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15">
                <a:latin typeface="Arial"/>
              </a:defRPr>
            </a:pPr>
            <a:r>
              <a:rPr b="0" lang="en-GB" sz="1615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3) What is the Celestial Sphere?</a:t>
            </a:r>
            <a:endParaRPr b="0" sz="1615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285480" lvl="1" marL="7430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/>
              <a:buChar char="–"/>
              <a:defRPr sz="1615">
                <a:latin typeface="Arial"/>
              </a:defRPr>
            </a:pPr>
            <a:r>
              <a:rPr b="0" i="0" lang="en-GB" sz="1414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The projection of all of space onto a sphere that we are inside of</a:t>
            </a:r>
            <a:endParaRPr b="0" i="0" sz="1212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 User's Guide to the Night Sky</a:t>
            </a:r>
          </a:p>
        </p:txBody>
      </p:sp>
      <p:sp>
        <p:nvSpPr>
          <p:cNvPr id="593" name="Google Shape;593;p106"/>
          <p:cNvSpPr txBox="1"/>
          <p:nvPr/>
        </p:nvSpPr>
        <p:spPr>
          <a:xfrm>
            <a:off x="3004931" y="2095500"/>
            <a:ext cx="6182137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332" lIns="68682" spcFirstLastPara="1" rIns="68682" wrap="square" tIns="34332">
            <a:noAutofit/>
          </a:bodyPr>
          <a:lstStyle/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15">
                <a:latin typeface="Arial"/>
              </a:defRPr>
            </a:pPr>
            <a:r>
              <a:rPr b="0" lang="en-GB" sz="1615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4) How do stars move?</a:t>
            </a:r>
            <a:endParaRPr b="0" sz="1615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15">
                <a:latin typeface="Arial"/>
              </a:defRPr>
            </a:pPr>
            <a:r>
              <a:rPr b="0" lang="en-GB" sz="1615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	- Stars rise in the East and set in the West.</a:t>
            </a:r>
            <a:endParaRPr b="0" sz="1615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15">
                <a:latin typeface="Arial"/>
              </a:defRPr>
            </a:pPr>
            <a:r>
              <a:rPr b="0" lang="en-GB" sz="1615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	- They appear to circle around the North Celestial Pole (in the northern hemisphere)</a:t>
            </a:r>
            <a:endParaRPr b="0" sz="1615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15">
                <a:latin typeface="Arial"/>
              </a:defRPr>
            </a:pPr>
            <a:r>
              <a:rPr b="0" lang="en-GB" sz="1615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	- Their entire motion takes 24 hours</a:t>
            </a:r>
            <a:endParaRPr b="0" sz="1615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15">
                <a:latin typeface="Arial"/>
              </a:defRPr>
            </a:pPr>
            <a:r>
              <a:rPr b="0" lang="en-GB" sz="1615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	- The location where the rise determines where they will set</a:t>
            </a:r>
            <a:endParaRPr b="0" sz="1615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15">
                <a:latin typeface="Arial"/>
              </a:defRPr>
            </a:pPr>
            <a:r>
              <a:rPr b="0" lang="en-GB" sz="1615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	- Some stars are never visible</a:t>
            </a:r>
            <a:endParaRPr b="0" sz="1615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15">
                <a:latin typeface="Arial"/>
              </a:defRPr>
            </a:pPr>
            <a:r>
              <a:t/>
            </a:r>
            <a:endParaRPr b="0" sz="1615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15">
                <a:latin typeface="Arial"/>
              </a:defRPr>
            </a:pPr>
            <a:r>
              <a:rPr b="0" lang="en-GB" sz="1615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Words to know: Asterism, celestial north and south poles, horizon, zenith, altitude, circumpolar</a:t>
            </a:r>
            <a:endParaRPr b="0" sz="1615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More motions of the sky</a:t>
            </a:r>
          </a:p>
        </p:txBody>
      </p:sp>
      <p:sp>
        <p:nvSpPr>
          <p:cNvPr id="601" name="Google Shape;601;p107"/>
          <p:cNvSpPr txBox="1"/>
          <p:nvPr/>
        </p:nvSpPr>
        <p:spPr>
          <a:xfrm>
            <a:off x="1981200" y="2095500"/>
            <a:ext cx="8229600" cy="2212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F8D26"/>
              </a:buClr>
              <a:buSzPts val="3200"/>
              <a:buFont typeface="Arial"/>
              <a:buNone/>
              <a:defRPr sz="2560">
                <a:latin typeface="Arial"/>
              </a:defRPr>
            </a:pPr>
            <a:r>
              <a:rPr b="0" i="0" lang="en-GB" sz="256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Goals for Today:</a:t>
            </a:r>
            <a:endParaRPr/>
          </a:p>
          <a:p>
            <a:pPr indent="0" lvl="1" marL="400050" marR="0" rtl="0" algn="l">
              <a:spcBef>
                <a:spcPts val="560"/>
              </a:spcBef>
              <a:spcAft>
                <a:spcPts val="0"/>
              </a:spcAft>
              <a:buClr>
                <a:srgbClr val="DF8D26"/>
              </a:buClr>
              <a:buSzPts val="2800"/>
              <a:buFont typeface="Arial"/>
              <a:buNone/>
              <a:defRPr sz="2560">
                <a:latin typeface="Arial"/>
              </a:defRPr>
            </a:pPr>
            <a:r>
              <a:rPr b="0" i="0" lang="en-GB" sz="224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1) </a:t>
            </a:r>
            <a:r>
              <a:rPr b="0" i="0" lang="en-GB" sz="2240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How do the star’s motions change with latitude?</a:t>
            </a:r>
            <a:endParaRPr/>
          </a:p>
          <a:p>
            <a:pPr indent="0" lvl="1" marL="400050" marR="0" rtl="0" algn="l">
              <a:spcBef>
                <a:spcPts val="560"/>
              </a:spcBef>
              <a:spcAft>
                <a:spcPts val="0"/>
              </a:spcAft>
              <a:buClr>
                <a:srgbClr val="DF8D26"/>
              </a:buClr>
              <a:buSzPts val="2800"/>
              <a:buFont typeface="Arial"/>
              <a:buNone/>
              <a:defRPr sz="2560">
                <a:latin typeface="Arial"/>
              </a:defRPr>
            </a:pPr>
            <a:r>
              <a:rPr b="0" i="0" lang="en-GB" sz="224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2) What is the significance of the signs of the Zodiac and the ecliptic</a:t>
            </a:r>
            <a:endParaRPr b="0" i="0" sz="2240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1" marL="400050" marR="0" rtl="0" algn="l">
              <a:spcBef>
                <a:spcPts val="560"/>
              </a:spcBef>
              <a:spcAft>
                <a:spcPts val="0"/>
              </a:spcAft>
              <a:buClr>
                <a:srgbClr val="DF8D26"/>
              </a:buClr>
              <a:buSzPts val="2800"/>
              <a:buFont typeface="Arial"/>
              <a:buNone/>
              <a:defRPr sz="2560">
                <a:latin typeface="Arial"/>
              </a:defRPr>
            </a:pPr>
            <a:r>
              <a:rPr b="0" i="0" lang="en-GB" sz="224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3) Why do the constellations change throughout the year?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sp>
        <p:nvSpPr>
          <p:cNvPr id="607" name="Google Shape;607;p108"/>
          <p:cNvSpPr txBox="1"/>
          <p:nvPr/>
        </p:nvSpPr>
        <p:spPr>
          <a:xfrm>
            <a:off x="1981200" y="2095500"/>
            <a:ext cx="8229600" cy="2017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560">
                <a:latin typeface="Arial"/>
              </a:defRPr>
            </a:pPr>
            <a:r>
              <a:rPr b="0" i="0" lang="en-GB" sz="2560" u="none" cap="none" strike="noStrike">
                <a:solidFill>
                  <a:schemeClr val="dk1"/>
                </a:solidFill>
                <a:latin typeface="Arial"/>
                <a:ea typeface="Calibri"/>
                <a:cs typeface="Calibri"/>
                <a:sym typeface="Calibri"/>
              </a:rPr>
              <a:t>What is latitude?  A coordinate that…</a:t>
            </a:r>
            <a:endParaRPr/>
          </a:p>
          <a:p>
            <a:pPr indent="-514350" lvl="0" marL="514350" marR="0" rtl="0" algn="l">
              <a:buSzPct val="100000"/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AutoNum type="alphaLcParenR"/>
              <a:defRPr sz="2560">
                <a:latin typeface="Arial"/>
              </a:defRPr>
            </a:pPr>
            <a:r>
              <a:rPr b="0" i="0" lang="en-GB" sz="2560" u="none" cap="none" strike="noStrike">
                <a:solidFill>
                  <a:schemeClr val="dk1"/>
                </a:solidFill>
                <a:latin typeface="Arial"/>
                <a:ea typeface="Calibri"/>
                <a:cs typeface="Calibri"/>
                <a:sym typeface="Calibri"/>
              </a:rPr>
              <a:t>…specifies position in the north-south direction</a:t>
            </a:r>
            <a:endParaRPr/>
          </a:p>
          <a:p>
            <a:pPr indent="-514350" lvl="0" marL="514350" marR="0" rtl="0" algn="l">
              <a:buSzPct val="100000"/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AutoNum type="alphaLcParenR"/>
              <a:defRPr sz="2560">
                <a:latin typeface="Arial"/>
              </a:defRPr>
            </a:pPr>
            <a:r>
              <a:rPr b="0" i="0" lang="en-GB" sz="2560" u="none" cap="none" strike="noStrike">
                <a:solidFill>
                  <a:schemeClr val="dk1"/>
                </a:solidFill>
                <a:latin typeface="Arial"/>
                <a:ea typeface="Calibri"/>
                <a:cs typeface="Calibri"/>
                <a:sym typeface="Calibri"/>
              </a:rPr>
              <a:t>…specifies position in the east-west direction</a:t>
            </a:r>
            <a:endParaRPr/>
          </a:p>
          <a:p>
            <a:pPr indent="-514350" lvl="0" marL="514350" marR="0" rtl="0" algn="l">
              <a:buSzPct val="100000"/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AutoNum type="alphaLcParenR"/>
              <a:defRPr sz="2560">
                <a:latin typeface="Arial"/>
              </a:defRPr>
            </a:pPr>
            <a:r>
              <a:rPr b="0" i="0" lang="en-GB" sz="2560" u="none" cap="none" strike="noStrike">
                <a:solidFill>
                  <a:schemeClr val="dk1"/>
                </a:solidFill>
                <a:latin typeface="Arial"/>
                <a:ea typeface="Calibri"/>
                <a:cs typeface="Calibri"/>
                <a:sym typeface="Calibri"/>
              </a:rPr>
              <a:t>…specifies position in the vertical direction</a:t>
            </a:r>
            <a:endParaRPr b="0" i="0" sz="2560" u="none" cap="none" strike="noStrike">
              <a:solidFill>
                <a:schemeClr val="dk1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sp>
        <p:nvSpPr>
          <p:cNvPr id="613" name="Google Shape;613;p109"/>
          <p:cNvSpPr txBox="1"/>
          <p:nvPr/>
        </p:nvSpPr>
        <p:spPr>
          <a:xfrm>
            <a:off x="3088106" y="2095500"/>
            <a:ext cx="6015787" cy="1474982"/>
          </a:xfrm>
          <a:prstGeom prst="rect">
            <a:avLst/>
          </a:prstGeom>
          <a:noFill/>
          <a:ln>
            <a:noFill/>
          </a:ln>
        </p:spPr>
        <p:txBody>
          <a:bodyPr anchorCtr="0" anchor="t" bIns="33406" lIns="66831" spcFirstLastPara="1" rIns="66831" wrap="square" tIns="33406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871">
                <a:latin typeface="Arial"/>
              </a:defRPr>
            </a:pPr>
            <a:r>
              <a:rPr b="0" i="0" lang="en-GB" sz="1871" u="none" cap="none" strike="noStrike">
                <a:solidFill>
                  <a:schemeClr val="dk1"/>
                </a:solidFill>
                <a:latin typeface="Arial"/>
                <a:ea typeface="Calibri"/>
                <a:cs typeface="Calibri"/>
                <a:sym typeface="Calibri"/>
              </a:rPr>
              <a:t>What is latitude?  A coordinate that…</a:t>
            </a:r>
            <a:endParaRPr/>
          </a:p>
          <a:p>
            <a:pPr indent="-514350" lvl="0" marL="514350" marR="0" rtl="0" algn="l">
              <a:buSzPct val="100000"/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Font typeface="Arial"/>
              <a:buAutoNum type="alphaLcParenR"/>
              <a:defRPr sz="1871">
                <a:latin typeface="Arial"/>
              </a:defRPr>
            </a:pPr>
            <a:r>
              <a:rPr b="0" i="0" lang="en-GB" sz="1871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…specifies position in the north-south direction</a:t>
            </a:r>
            <a:endParaRPr/>
          </a:p>
          <a:p>
            <a:pPr indent="-514350" lvl="0" marL="514350" marR="0" rtl="0" algn="l">
              <a:buSzPct val="100000"/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AutoNum type="alphaLcParenR"/>
              <a:defRPr sz="1871">
                <a:latin typeface="Arial"/>
              </a:defRPr>
            </a:pPr>
            <a:r>
              <a:rPr b="0" i="0" lang="en-GB" sz="1871" u="none" cap="none" strike="noStrike">
                <a:solidFill>
                  <a:schemeClr val="dk1"/>
                </a:solidFill>
                <a:latin typeface="Arial"/>
                <a:ea typeface="Calibri"/>
                <a:cs typeface="Calibri"/>
                <a:sym typeface="Calibri"/>
              </a:rPr>
              <a:t>…specifies position in the east-west direction</a:t>
            </a:r>
            <a:endParaRPr/>
          </a:p>
          <a:p>
            <a:pPr indent="-514350" lvl="0" marL="514350" marR="0" rtl="0" algn="l">
              <a:buSzPct val="100000"/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AutoNum type="alphaLcParenR"/>
              <a:defRPr sz="1871">
                <a:latin typeface="Arial"/>
              </a:defRPr>
            </a:pPr>
            <a:r>
              <a:rPr b="0" i="0" lang="en-GB" sz="1871" u="none" cap="none" strike="noStrike">
                <a:solidFill>
                  <a:schemeClr val="dk1"/>
                </a:solidFill>
                <a:latin typeface="Arial"/>
                <a:ea typeface="Calibri"/>
                <a:cs typeface="Calibri"/>
                <a:sym typeface="Calibri"/>
              </a:rPr>
              <a:t>…specifies position in the vertical direction</a:t>
            </a:r>
            <a:endParaRPr b="0" i="0" sz="1871" u="none" cap="none" strike="noStrike">
              <a:solidFill>
                <a:schemeClr val="dk1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pic>
        <p:nvPicPr>
          <p:cNvPr descr="http://www.geographyalltheway.com/ks3_geography/maps_atlases/imagesetc/latitudelongitude.jpg" id="614" name="Google Shape;614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48404" y="4191911"/>
            <a:ext cx="3607245" cy="19675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Motion of Stars at the North Pole</a:t>
            </a:r>
          </a:p>
        </p:txBody>
      </p:sp>
      <p:sp>
        <p:nvSpPr>
          <p:cNvPr id="622" name="Google Shape;622;p110"/>
          <p:cNvSpPr txBox="1"/>
          <p:nvPr/>
        </p:nvSpPr>
        <p:spPr>
          <a:xfrm>
            <a:off x="3171545" y="2095500"/>
            <a:ext cx="5848910" cy="1037550"/>
          </a:xfrm>
          <a:prstGeom prst="rect">
            <a:avLst/>
          </a:prstGeom>
          <a:noFill/>
          <a:ln>
            <a:noFill/>
          </a:ln>
        </p:spPr>
        <p:txBody>
          <a:bodyPr anchorCtr="0" anchor="t" bIns="32480" lIns="64977" spcFirstLastPara="1" rIns="64977" wrap="square" tIns="3248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sz="1819">
                <a:latin typeface="Arial"/>
              </a:defRPr>
            </a:pPr>
            <a:r>
              <a:rPr b="0" i="0" lang="en-GB" sz="181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The north celestial pole is directly overhead.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sz="1819">
                <a:latin typeface="Arial"/>
              </a:defRPr>
            </a:pPr>
            <a:r>
              <a:rPr b="0" i="0" lang="en-GB" sz="181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Stars rotate counterclockwise in about 24 hours.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sz="1819">
                <a:latin typeface="Arial"/>
              </a:defRPr>
            </a:pPr>
            <a:r>
              <a:rPr b="0" i="0" lang="en-GB" sz="181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No stars rise or set: all are </a:t>
            </a:r>
            <a:r>
              <a:rPr b="0" i="1" lang="en-GB" sz="181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circumpolar.</a:t>
            </a:r>
            <a:endParaRPr/>
          </a:p>
        </p:txBody>
      </p:sp>
      <p:pic>
        <p:nvPicPr>
          <p:cNvPr id="623" name="Google Shape;623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32174" y="3561113"/>
            <a:ext cx="5219340" cy="2598387"/>
          </a:xfrm>
          <a:prstGeom prst="rect">
            <a:avLst/>
          </a:prstGeom>
          <a:noFill/>
          <a:ln cap="flat" cmpd="sng" w="381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Motion of the Sky at the North Pole</a:t>
            </a:r>
          </a:p>
        </p:txBody>
      </p:sp>
      <p:pic>
        <p:nvPicPr>
          <p:cNvPr descr="http://cseligman.com/text/sky/northskyrotate.gif" id="630" name="Google Shape;630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6576" y="2095500"/>
            <a:ext cx="9118848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Motion of Stars at the Equator</a:t>
            </a:r>
          </a:p>
        </p:txBody>
      </p:sp>
      <p:sp>
        <p:nvSpPr>
          <p:cNvPr id="638" name="Google Shape;638;p112"/>
          <p:cNvSpPr txBox="1"/>
          <p:nvPr/>
        </p:nvSpPr>
        <p:spPr>
          <a:xfrm>
            <a:off x="3137121" y="2095500"/>
            <a:ext cx="5908639" cy="1552386"/>
          </a:xfrm>
          <a:prstGeom prst="rect">
            <a:avLst/>
          </a:prstGeom>
          <a:noFill/>
          <a:ln>
            <a:noFill/>
          </a:ln>
        </p:spPr>
        <p:txBody>
          <a:bodyPr anchorCtr="0" anchor="t" bIns="32811" lIns="65641" spcFirstLastPara="1" rIns="65641" wrap="square" tIns="32811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  <a:defRPr sz="1838">
                <a:latin typeface="Arial"/>
              </a:defRPr>
            </a:pPr>
            <a:r>
              <a:rPr b="0" i="0" lang="en-GB" sz="1838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All stars rise and set.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sz="1838">
                <a:latin typeface="Arial"/>
              </a:defRPr>
            </a:pPr>
            <a:r>
              <a:rPr b="0" i="0" lang="en-GB" sz="1838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The celestial poles are on the northern </a:t>
            </a:r>
            <a:br>
              <a:rPr b="0" i="0" lang="en-GB" sz="1838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</a:br>
            <a:r>
              <a:rPr b="0" i="0" lang="en-GB" sz="1838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and southern horizons.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sz="1838">
                <a:latin typeface="Arial"/>
              </a:defRPr>
            </a:pPr>
            <a:r>
              <a:rPr b="0" i="0" lang="en-GB" sz="1838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Observers can see the whole celestial sphere </a:t>
            </a:r>
            <a:br>
              <a:rPr b="0" i="0" lang="en-GB" sz="1838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</a:br>
            <a:r>
              <a:rPr b="0" i="0" lang="en-GB" sz="1838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as it rotates.</a:t>
            </a:r>
            <a:endParaRPr/>
          </a:p>
        </p:txBody>
      </p:sp>
      <p:pic>
        <p:nvPicPr>
          <p:cNvPr id="639" name="Google Shape;639;p112"/>
          <p:cNvPicPr preferRelativeResize="0"/>
          <p:nvPr/>
        </p:nvPicPr>
        <p:blipFill rotWithShape="1">
          <a:blip r:embed="rId3">
            <a:alphaModFix/>
          </a:blip>
          <a:srcRect b="1552" l="0" r="0" t="1552"/>
          <a:stretch/>
        </p:blipFill>
        <p:spPr>
          <a:xfrm>
            <a:off x="3057336" y="3995989"/>
            <a:ext cx="6077327" cy="2163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Motion of Stars at the Equator</a:t>
            </a:r>
          </a:p>
        </p:txBody>
      </p:sp>
      <p:pic>
        <p:nvPicPr>
          <p:cNvPr descr="http://cseligman.com/text/sky/equatorlarge.jpg" id="646" name="Google Shape;646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08761" y="2095500"/>
            <a:ext cx="9174478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Motion of Stars Between Poles and Equator (Morgantown)</a:t>
            </a:r>
          </a:p>
        </p:txBody>
      </p:sp>
      <p:sp>
        <p:nvSpPr>
          <p:cNvPr id="654" name="Google Shape;654;p114"/>
          <p:cNvSpPr txBox="1"/>
          <p:nvPr/>
        </p:nvSpPr>
        <p:spPr>
          <a:xfrm>
            <a:off x="2816577" y="2095500"/>
            <a:ext cx="6502401" cy="1274390"/>
          </a:xfrm>
          <a:prstGeom prst="rect">
            <a:avLst/>
          </a:prstGeom>
          <a:noFill/>
          <a:ln>
            <a:noFill/>
          </a:ln>
        </p:spPr>
        <p:txBody>
          <a:bodyPr anchorCtr="0" anchor="t" bIns="36109" lIns="72237" spcFirstLastPara="1" rIns="72237" wrap="square" tIns="36109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720"/>
              <a:buFont typeface="Arial"/>
              <a:buNone/>
              <a:defRPr sz="1719">
                <a:latin typeface="Arial"/>
              </a:defRPr>
            </a:pPr>
            <a:r>
              <a:rPr b="0" i="0" lang="en-GB" sz="171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Some stars are circumpolar.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262626"/>
              </a:buClr>
              <a:buSzPts val="2720"/>
              <a:buFont typeface="Arial"/>
              <a:buNone/>
              <a:defRPr sz="1719">
                <a:latin typeface="Arial"/>
              </a:defRPr>
            </a:pPr>
            <a:r>
              <a:rPr b="0" i="0" lang="en-GB" sz="171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Some stars rise and set.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262626"/>
              </a:buClr>
              <a:buSzPts val="2720"/>
              <a:buFont typeface="Arial"/>
              <a:buNone/>
              <a:defRPr sz="1719">
                <a:latin typeface="Arial"/>
              </a:defRPr>
            </a:pPr>
            <a:r>
              <a:rPr b="0" i="0" lang="en-GB" sz="171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Some stars are never visible.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FF0000"/>
              </a:buClr>
              <a:buSzPts val="2720"/>
              <a:buFont typeface="Arial"/>
              <a:buNone/>
              <a:defRPr sz="1719">
                <a:latin typeface="Arial"/>
              </a:defRPr>
            </a:pPr>
            <a:r>
              <a:rPr b="0" i="0" lang="en-GB" sz="1719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THE ALTITUDE OF THE POLE STAR IS YOUR LATITUDE!</a:t>
            </a:r>
            <a:endParaRPr b="0" i="0" sz="1719" u="none" cap="none" strike="noStrike">
              <a:solidFill>
                <a:srgbClr val="FF0000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pic>
        <p:nvPicPr>
          <p:cNvPr id="655" name="Google Shape;655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16231" y="3810157"/>
            <a:ext cx="6759538" cy="23493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Revolution versus Rotation</a:t>
            </a:r>
          </a:p>
        </p:txBody>
      </p:sp>
      <p:sp>
        <p:nvSpPr>
          <p:cNvPr id="662" name="Google Shape;662;p115"/>
          <p:cNvSpPr txBox="1"/>
          <p:nvPr/>
        </p:nvSpPr>
        <p:spPr>
          <a:xfrm>
            <a:off x="1981200" y="2095500"/>
            <a:ext cx="8229600" cy="39258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sz="2560">
                <a:latin typeface="Arial"/>
              </a:defRPr>
            </a:pPr>
            <a:r>
              <a:rPr b="0" i="0" lang="en-GB" sz="256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Motion #1: The daily motion of the stars in the sky is caused by the rotation of the Earth on its axis.</a:t>
            </a:r>
            <a:endParaRPr/>
          </a:p>
          <a:p>
            <a:pPr indent="-285750" lvl="1" marL="742950" marR="0" rtl="0" algn="l">
              <a:buSzPct val="100000"/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Font typeface="Arial"/>
              <a:buChar char="–"/>
              <a:defRPr sz="2560">
                <a:latin typeface="Arial"/>
              </a:defRPr>
            </a:pPr>
            <a:r>
              <a:rPr b="0" i="0" lang="en-GB" sz="224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This causes the daily motion of the star across the sky.</a:t>
            </a:r>
            <a:endParaRPr/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  <a:defRPr sz="2560">
                <a:latin typeface="Arial"/>
              </a:defRPr>
            </a:pPr>
            <a:r>
              <a:rPr b="0" i="0" lang="en-GB" sz="2560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Motion #2: The yearly motion of the Earth around the Sun is called revolution.</a:t>
            </a:r>
            <a:endParaRPr/>
          </a:p>
          <a:p>
            <a:pPr indent="-285750" lvl="1" marL="742950" marR="0" rtl="0" algn="l">
              <a:buSzPct val="100000"/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Font typeface="Arial"/>
              <a:buChar char="–"/>
              <a:defRPr sz="2560">
                <a:latin typeface="Arial"/>
              </a:defRPr>
            </a:pPr>
            <a:r>
              <a:rPr b="0" i="0" lang="en-GB" sz="2240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This causes the change in which stars are visible at night throughout the year.</a:t>
            </a:r>
            <a:endParaRPr/>
          </a:p>
          <a:p>
            <a: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  <a:defRPr sz="2560">
                <a:latin typeface="Arial"/>
              </a:defRPr>
            </a:pPr>
            <a:r>
              <a:rPr b="0" i="0" lang="en-GB" sz="224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  -&gt; Revolvers rotate!</a:t>
            </a:r>
            <a:endParaRPr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sz="2560">
                <a:latin typeface="Arial"/>
              </a:defRPr>
            </a:pPr>
            <a:r>
              <a:t/>
            </a:r>
            <a:endParaRPr b="0" i="0" sz="2560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Earth Revolves around the Sun</a:t>
            </a:r>
          </a:p>
        </p:txBody>
      </p:sp>
      <p:sp>
        <p:nvSpPr>
          <p:cNvPr id="670" name="Google Shape;670;p116"/>
          <p:cNvSpPr txBox="1"/>
          <p:nvPr/>
        </p:nvSpPr>
        <p:spPr>
          <a:xfrm>
            <a:off x="5903892" y="2095500"/>
            <a:ext cx="3457946" cy="2628313"/>
          </a:xfrm>
          <a:prstGeom prst="rect">
            <a:avLst/>
          </a:prstGeom>
          <a:noFill/>
          <a:ln>
            <a:noFill/>
          </a:ln>
        </p:spPr>
        <p:txBody>
          <a:bodyPr anchorCtr="0" anchor="t" bIns="32918" lIns="65855" spcFirstLastPara="1" rIns="65855" wrap="square" tIns="32918">
            <a:noAutofit/>
          </a:bodyPr>
          <a:lstStyle/>
          <a:p>
            <a:pPr indent="-334962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60"/>
              <a:buFont typeface="Arial"/>
              <a:buNone/>
              <a:defRPr sz="1706">
                <a:latin typeface="Arial"/>
              </a:defRPr>
            </a:pPr>
            <a:r>
              <a:rPr b="0" i="0" lang="en-GB" sz="1706" u="none" cap="none" strike="noStrike">
                <a:solidFill>
                  <a:schemeClr val="lt1"/>
                </a:solidFill>
                <a:latin typeface="Arial"/>
                <a:ea typeface="Calibri"/>
                <a:cs typeface="Calibri"/>
                <a:sym typeface="Calibri"/>
              </a:rPr>
              <a:t>Motion #1 – Earth rotating (daily)</a:t>
            </a:r>
            <a:endParaRPr/>
          </a:p>
          <a:p>
            <a:pPr indent="-334962" lvl="0" marL="342900" marR="0" rtl="0" algn="l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rgbClr val="FF0000"/>
              </a:buClr>
              <a:buSzPts val="2960"/>
              <a:buFont typeface="Arial"/>
              <a:buNone/>
              <a:defRPr sz="1706">
                <a:latin typeface="Arial"/>
              </a:defRPr>
            </a:pPr>
            <a:r>
              <a:rPr b="0" i="0" lang="en-GB" sz="1706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Motion #2 – Earth revolving around the Sun (yearly)</a:t>
            </a:r>
            <a:endParaRPr/>
          </a:p>
          <a:p>
            <a:pPr indent="-334962" lvl="0" marL="342900" marR="0" rtl="0" algn="l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rgbClr val="262626"/>
              </a:buClr>
              <a:buSzPts val="2960"/>
              <a:buFont typeface="Arial"/>
              <a:buNone/>
              <a:defRPr sz="1706">
                <a:latin typeface="Arial"/>
              </a:defRPr>
            </a:pPr>
            <a:r>
              <a:rPr b="0" i="0" lang="en-GB" sz="1706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Takes 365.242 days</a:t>
            </a:r>
            <a:endParaRPr/>
          </a:p>
          <a:p>
            <a:pPr indent="-334962" lvl="0" marL="342900" marR="0" rtl="0" algn="l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rgbClr val="262626"/>
              </a:buClr>
              <a:buSzPts val="2960"/>
              <a:buFont typeface="Arial"/>
              <a:buNone/>
              <a:defRPr sz="1706">
                <a:latin typeface="Arial"/>
              </a:defRPr>
            </a:pPr>
            <a:r>
              <a:rPr b="0" i="0" lang="en-GB" sz="1706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We have a “leap year” every four years</a:t>
            </a:r>
            <a:endParaRPr/>
          </a:p>
          <a:p>
            <a:pPr indent="-277812" lvl="1" marL="735012" marR="0" rtl="0" algn="l">
              <a:buSzPct val="100000"/>
              <a:lnSpc>
                <a:spcPct val="80000"/>
              </a:lnSpc>
              <a:spcBef>
                <a:spcPts val="481"/>
              </a:spcBef>
              <a:spcAft>
                <a:spcPts val="0"/>
              </a:spcAft>
              <a:buClr>
                <a:srgbClr val="DF8D26"/>
              </a:buClr>
              <a:buFont typeface="Arial"/>
              <a:buChar char="•"/>
              <a:defRPr sz="1706">
                <a:latin typeface="Arial"/>
              </a:defRPr>
            </a:pPr>
            <a:r>
              <a:rPr b="0" i="0" lang="en-GB" sz="1386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365.25 days on average</a:t>
            </a:r>
            <a:endParaRPr/>
          </a:p>
          <a:p>
            <a:pPr indent="-277812" lvl="1" marL="735012" marR="0" rtl="0" algn="l">
              <a:buSzPct val="100000"/>
              <a:lnSpc>
                <a:spcPct val="80000"/>
              </a:lnSpc>
              <a:spcBef>
                <a:spcPts val="481"/>
              </a:spcBef>
              <a:spcAft>
                <a:spcPts val="0"/>
              </a:spcAft>
              <a:buClr>
                <a:srgbClr val="DF8D26"/>
              </a:buClr>
              <a:buFont typeface="Arial"/>
              <a:buChar char="•"/>
              <a:defRPr sz="1706">
                <a:latin typeface="Arial"/>
              </a:defRPr>
            </a:pPr>
            <a:r>
              <a:rPr b="0" i="0" lang="en-GB" sz="1386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Unless if year divisible by 100</a:t>
            </a:r>
            <a:endParaRPr/>
          </a:p>
          <a:p>
            <a:pPr indent="-228600" lvl="2" marL="1143000" marR="0" rtl="0" algn="l">
              <a:buSzPct val="100000"/>
              <a:lnSpc>
                <a:spcPct val="80000"/>
              </a:lnSpc>
              <a:spcBef>
                <a:spcPts val="481"/>
              </a:spcBef>
              <a:spcAft>
                <a:spcPts val="0"/>
              </a:spcAft>
              <a:buClr>
                <a:srgbClr val="DF8D26"/>
              </a:buClr>
              <a:buFont typeface="Arial"/>
              <a:buChar char="•"/>
              <a:defRPr sz="1706">
                <a:latin typeface="Arial"/>
              </a:defRPr>
            </a:pPr>
            <a:r>
              <a:rPr b="0" i="0" lang="en-GB" sz="1386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365.240</a:t>
            </a:r>
            <a:endParaRPr/>
          </a:p>
          <a:p>
            <a:pPr indent="-228600" lvl="2" marL="1143000" marR="0" rtl="0" algn="l">
              <a:buSzPct val="100000"/>
              <a:lnSpc>
                <a:spcPct val="80000"/>
              </a:lnSpc>
              <a:spcBef>
                <a:spcPts val="481"/>
              </a:spcBef>
              <a:spcAft>
                <a:spcPts val="0"/>
              </a:spcAft>
              <a:buClr>
                <a:srgbClr val="DF8D26"/>
              </a:buClr>
              <a:buFont typeface="Arial"/>
              <a:buChar char="•"/>
              <a:defRPr sz="1706">
                <a:latin typeface="Arial"/>
              </a:defRPr>
            </a:pPr>
            <a:r>
              <a:rPr b="0" i="0" lang="en-GB" sz="1386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Unless divisible by 400</a:t>
            </a:r>
            <a:endParaRPr/>
          </a:p>
          <a:p>
            <a:pPr indent="-228600" lvl="3" marL="1600200" marR="0" rtl="0" algn="l">
              <a:buSzPct val="100000"/>
              <a:lnSpc>
                <a:spcPct val="80000"/>
              </a:lnSpc>
              <a:spcBef>
                <a:spcPts val="444"/>
              </a:spcBef>
              <a:spcAft>
                <a:spcPts val="0"/>
              </a:spcAft>
              <a:buClr>
                <a:srgbClr val="DF8D26"/>
              </a:buClr>
              <a:buFont typeface="Arial"/>
              <a:buChar char="•"/>
              <a:defRPr sz="1706">
                <a:latin typeface="Arial"/>
              </a:defRPr>
            </a:pPr>
            <a:r>
              <a:rPr b="0" i="0" lang="en-GB" sz="127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365.242</a:t>
            </a:r>
            <a:endParaRPr/>
          </a:p>
        </p:txBody>
      </p:sp>
      <p:pic>
        <p:nvPicPr>
          <p:cNvPr id="671" name="Google Shape;671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30162" y="2159536"/>
            <a:ext cx="2902204" cy="3999964"/>
          </a:xfrm>
          <a:prstGeom prst="rect">
            <a:avLst/>
          </a:prstGeom>
          <a:noFill/>
          <a:ln cap="flat" cmpd="sng" w="381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Size of Earth’s Orbit</a:t>
            </a:r>
          </a:p>
        </p:txBody>
      </p:sp>
      <p:sp>
        <p:nvSpPr>
          <p:cNvPr id="679" name="Google Shape;679;p117"/>
          <p:cNvSpPr txBox="1"/>
          <p:nvPr/>
        </p:nvSpPr>
        <p:spPr>
          <a:xfrm>
            <a:off x="3168791" y="2095500"/>
            <a:ext cx="5852160" cy="1359182"/>
          </a:xfrm>
          <a:prstGeom prst="rect">
            <a:avLst/>
          </a:prstGeom>
          <a:noFill/>
          <a:ln>
            <a:noFill/>
          </a:ln>
        </p:spPr>
        <p:txBody>
          <a:bodyPr anchorCtr="0" anchor="t" bIns="32498" lIns="65013" spcFirstLastPara="1" rIns="65013" wrap="square" tIns="32498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720"/>
              <a:buFont typeface="Arial"/>
              <a:buNone/>
              <a:defRPr sz="1547">
                <a:latin typeface="Arial"/>
              </a:defRPr>
            </a:pPr>
            <a:r>
              <a:rPr b="0" i="0" lang="en-GB" sz="1547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Earth’s orbit is nearly circular (within a couple percent).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262626"/>
              </a:buClr>
              <a:buSzPts val="2720"/>
              <a:buFont typeface="Arial"/>
              <a:buNone/>
              <a:defRPr sz="1547">
                <a:latin typeface="Arial"/>
              </a:defRPr>
            </a:pPr>
            <a:r>
              <a:rPr b="0" i="0" lang="en-GB" sz="1547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The average distance to the Sun is called the astronomical unit, or AU.  &lt;- Vocab word of the day!</a:t>
            </a:r>
            <a:endParaRPr/>
          </a:p>
          <a:p>
            <a:pPr indent="-342900" lvl="0" marL="342900" marR="0" rtl="0" algn="l">
              <a:buSzPct val="100000"/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262626"/>
              </a:buClr>
              <a:buFont typeface="Arial"/>
              <a:buChar char="•"/>
              <a:defRPr sz="1547">
                <a:latin typeface="Arial"/>
              </a:defRPr>
            </a:pPr>
            <a:r>
              <a:rPr b="0" i="0" lang="en-GB" sz="1547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1 AU = 150 million km = 93 million miles (million = 10</a:t>
            </a:r>
            <a:r>
              <a:rPr b="0" baseline="30000" i="0" lang="en-GB" sz="1547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6</a:t>
            </a:r>
            <a:r>
              <a:rPr b="0" i="0" lang="en-GB" sz="1547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)</a:t>
            </a:r>
            <a:endParaRPr/>
          </a:p>
          <a:p>
            <a:pPr indent="-170180" lvl="0" marL="342900" marR="0" rtl="0" algn="l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262626"/>
              </a:buClr>
              <a:buSzPts val="2720"/>
              <a:buFont typeface="Arial"/>
              <a:buNone/>
              <a:defRPr sz="1547">
                <a:latin typeface="Arial"/>
              </a:defRPr>
            </a:pPr>
            <a:r>
              <a:t/>
            </a:r>
            <a:endParaRPr b="0" i="0" sz="1547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pic>
        <p:nvPicPr>
          <p:cNvPr id="680" name="Google Shape;680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1058" y="3835118"/>
            <a:ext cx="5989884" cy="23243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Zodiac</a:t>
            </a:r>
          </a:p>
        </p:txBody>
      </p:sp>
      <p:sp>
        <p:nvSpPr>
          <p:cNvPr id="687" name="Google Shape;687;p118"/>
          <p:cNvSpPr txBox="1"/>
          <p:nvPr/>
        </p:nvSpPr>
        <p:spPr>
          <a:xfrm>
            <a:off x="3180743" y="2095500"/>
            <a:ext cx="5830513" cy="1289911"/>
          </a:xfrm>
          <a:prstGeom prst="rect">
            <a:avLst/>
          </a:prstGeom>
          <a:noFill/>
          <a:ln>
            <a:noFill/>
          </a:ln>
        </p:spPr>
        <p:txBody>
          <a:bodyPr anchorCtr="0" anchor="t" bIns="32378" lIns="64773" spcFirstLastPara="1" rIns="64773" wrap="square" tIns="32378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  <a:defRPr sz="1360">
                <a:latin typeface="Arial"/>
              </a:defRPr>
            </a:pPr>
            <a:r>
              <a:rPr b="0" i="0" lang="en-GB" sz="136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As Earth revolves about the Sun, the Sun is seen against different constellations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  <a:defRPr sz="1360">
                <a:latin typeface="Arial"/>
              </a:defRPr>
            </a:pPr>
            <a:r>
              <a:rPr b="0" i="0" lang="en-GB" sz="136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These constellations are called the signs of the zodiac.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  <a:defRPr sz="1360">
                <a:latin typeface="Arial"/>
              </a:defRPr>
            </a:pPr>
            <a:r>
              <a:rPr b="0" i="0" lang="en-GB" sz="136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The constellations (and stars) we see depend on the season (motion #2)</a:t>
            </a:r>
            <a:endParaRPr/>
          </a:p>
          <a:p>
            <a:pPr indent="-285750" lvl="1" marL="742950" marR="0" rtl="0" algn="l">
              <a:buSzPct val="100000"/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Font typeface="Arial"/>
              <a:buChar char="–"/>
              <a:defRPr sz="1360">
                <a:latin typeface="Arial"/>
              </a:defRPr>
            </a:pPr>
            <a:r>
              <a:rPr b="0" i="0" lang="en-GB" sz="1134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“Winter” constellations are up during the day in summer </a:t>
            </a:r>
            <a:endParaRPr b="0" i="0" sz="1134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pic>
        <p:nvPicPr>
          <p:cNvPr id="688" name="Google Shape;688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2427" y="3929611"/>
            <a:ext cx="3586710" cy="2229889"/>
          </a:xfrm>
          <a:prstGeom prst="rect">
            <a:avLst/>
          </a:prstGeom>
          <a:noFill/>
          <a:ln cap="flat" cmpd="sng" w="381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Signs of the Zodiac</a:t>
            </a:r>
          </a:p>
        </p:txBody>
      </p:sp>
      <p:sp>
        <p:nvSpPr>
          <p:cNvPr id="695" name="Google Shape;695;p119"/>
          <p:cNvSpPr txBox="1"/>
          <p:nvPr/>
        </p:nvSpPr>
        <p:spPr>
          <a:xfrm>
            <a:off x="3318076" y="2095500"/>
            <a:ext cx="5555848" cy="1522714"/>
          </a:xfrm>
          <a:prstGeom prst="rect">
            <a:avLst/>
          </a:prstGeom>
          <a:noFill/>
          <a:ln>
            <a:noFill/>
          </a:ln>
        </p:spPr>
        <p:txBody>
          <a:bodyPr anchorCtr="0" anchor="t" bIns="30852" lIns="61722" spcFirstLastPara="1" rIns="61722" wrap="square" tIns="30852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sz="1728">
                <a:latin typeface="Arial"/>
              </a:defRPr>
            </a:pPr>
            <a:r>
              <a:rPr b="0" i="0" lang="en-GB" sz="1728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The Babilonians first identified constellations along the ecliptic – the signs of the zodiac</a:t>
            </a:r>
            <a:endParaRPr/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  <a:defRPr sz="1728">
                <a:latin typeface="Arial"/>
              </a:defRPr>
            </a:pPr>
            <a:r>
              <a:rPr b="0" i="0" lang="en-GB" sz="1728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Important: astrology, which uses the signs of the zodiac, is not science!  Do not confuse it with astronomy!</a:t>
            </a:r>
            <a:endParaRPr b="0" i="0" sz="1728" u="none" cap="none" strike="noStrike">
              <a:solidFill>
                <a:srgbClr val="FF0000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pic>
        <p:nvPicPr>
          <p:cNvPr descr="http://www.englishexercises.org/makeagame/my_documents/my_pictures/2011/may/zodiac_signs.jpg" id="696" name="Google Shape;696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18582" y="3672677"/>
            <a:ext cx="2970835" cy="24868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Ecliptic</a:t>
            </a:r>
          </a:p>
        </p:txBody>
      </p:sp>
      <p:sp>
        <p:nvSpPr>
          <p:cNvPr id="702" name="Google Shape;702;p120"/>
          <p:cNvSpPr txBox="1"/>
          <p:nvPr/>
        </p:nvSpPr>
        <p:spPr>
          <a:xfrm>
            <a:off x="3756838" y="2095500"/>
            <a:ext cx="4820092" cy="7088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3" name="Google Shape;703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73303" y="2615314"/>
            <a:ext cx="2835348" cy="3544186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120"/>
          <p:cNvSpPr txBox="1"/>
          <p:nvPr/>
        </p:nvSpPr>
        <p:spPr>
          <a:xfrm>
            <a:off x="6403163" y="2804337"/>
            <a:ext cx="2315534" cy="2602692"/>
          </a:xfrm>
          <a:prstGeom prst="rect">
            <a:avLst/>
          </a:prstGeom>
          <a:noFill/>
          <a:ln>
            <a:noFill/>
          </a:ln>
        </p:spPr>
        <p:txBody>
          <a:bodyPr anchorCtr="0" anchor="t" bIns="28341" lIns="56698" spcFirstLastPara="1" rIns="56698" wrap="square" tIns="28341">
            <a:noAutofit/>
          </a:bodyPr>
          <a:lstStyle/>
          <a:p>
            <a:pPr indent="-342900" lvl="0" marL="342900" marR="0" rtl="0" algn="l">
              <a:buSzPct val="100000"/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Arial"/>
              <a:buChar char="•"/>
              <a:defRPr sz="1349">
                <a:latin typeface="Arial"/>
              </a:defRPr>
            </a:pPr>
            <a:r>
              <a:rPr b="0" i="0" lang="en-GB" sz="134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The Sun’s is always found on the </a:t>
            </a:r>
            <a:r>
              <a:rPr b="0" i="0" lang="en-GB" sz="1349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ecliptic</a:t>
            </a:r>
            <a:endParaRPr/>
          </a:p>
          <a:p>
            <a:pPr indent="-342900" lvl="0" marL="342900" marR="0" rtl="0" algn="l">
              <a:buSzPct val="100000"/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rgbClr val="262626"/>
              </a:buClr>
              <a:buFont typeface="Arial"/>
              <a:buChar char="•"/>
              <a:defRPr sz="1349">
                <a:latin typeface="Arial"/>
              </a:defRPr>
            </a:pPr>
            <a:r>
              <a:rPr b="0" i="0" lang="en-GB" sz="134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The signs of the zodiac are along the ecliptic</a:t>
            </a:r>
            <a:endParaRPr b="0" i="0" sz="1349" u="none" cap="none" strike="noStrike">
              <a:solidFill>
                <a:srgbClr val="FF0000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buSzPct val="100000"/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349">
                <a:latin typeface="Arial"/>
              </a:defRPr>
            </a:pPr>
            <a:r>
              <a:rPr b="0" i="0" lang="en-GB" sz="1349" u="none" cap="none" strike="noStrike">
                <a:solidFill>
                  <a:schemeClr val="dk1"/>
                </a:solidFill>
                <a:latin typeface="Arial"/>
                <a:ea typeface="Calibri"/>
                <a:cs typeface="Calibri"/>
                <a:sym typeface="Calibri"/>
              </a:rPr>
              <a:t>All planets and even the moon found near ecliptic – the plane of the Solar system</a:t>
            </a:r>
            <a:endParaRPr/>
          </a:p>
          <a:p>
            <a:pPr indent="-342900" lvl="0" marL="342900" marR="0" rtl="0" algn="l">
              <a:buSzPct val="100000"/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rgbClr val="262626"/>
              </a:buClr>
              <a:buFont typeface="Arial"/>
              <a:buChar char="•"/>
              <a:defRPr sz="1349">
                <a:latin typeface="Arial"/>
              </a:defRPr>
            </a:pPr>
            <a:r>
              <a:rPr b="0" i="0" lang="en-GB" sz="1349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The Earth’s axis is tilted 23.5 degrees, so the ecliptic is inclined 23.5 degrees with respect to the celestial equator</a:t>
            </a:r>
            <a:endParaRPr/>
          </a:p>
          <a:p>
            <a:pPr indent="-170180" lvl="0" marL="342900" marR="0" rtl="0" algn="l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rgbClr val="262626"/>
              </a:buClr>
              <a:buSzPts val="2720"/>
              <a:buFont typeface="Arial"/>
              <a:buNone/>
              <a:defRPr sz="1349">
                <a:latin typeface="Arial"/>
              </a:defRPr>
            </a:pPr>
            <a:r>
              <a:t/>
            </a:r>
            <a:endParaRPr b="0" i="0" sz="1349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Sun and the Celestial Sphere</a:t>
            </a:r>
          </a:p>
        </p:txBody>
      </p:sp>
      <p:sp>
        <p:nvSpPr>
          <p:cNvPr id="712" name="Google Shape;712;p121"/>
          <p:cNvSpPr txBox="1"/>
          <p:nvPr/>
        </p:nvSpPr>
        <p:spPr>
          <a:xfrm>
            <a:off x="3068698" y="2095500"/>
            <a:ext cx="5861063" cy="981185"/>
          </a:xfrm>
          <a:prstGeom prst="rect">
            <a:avLst/>
          </a:prstGeom>
          <a:noFill/>
          <a:ln>
            <a:noFill/>
          </a:ln>
        </p:spPr>
        <p:txBody>
          <a:bodyPr anchorCtr="0" anchor="t" bIns="32547" lIns="65112" spcFirstLastPara="1" rIns="65112" wrap="square" tIns="32547">
            <a:noAutofit/>
          </a:bodyPr>
          <a:lstStyle/>
          <a:p>
            <a:pPr indent="-342900" lvl="0" marL="342900" marR="0" rtl="0" algn="l">
              <a:buSzPct val="100000"/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Arial"/>
              <a:buChar char="•"/>
              <a:defRPr sz="1823">
                <a:latin typeface="Arial"/>
              </a:defRPr>
            </a:pPr>
            <a:r>
              <a:rPr b="0" i="0" lang="en-GB" sz="18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Sun fixed to celestial sphere during one day (almost)</a:t>
            </a:r>
            <a:endParaRPr/>
          </a:p>
          <a:p>
            <a:pPr indent="-285750" lvl="1" marL="742950" marR="0" rtl="0" algn="l">
              <a:buSzPct val="100000"/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Font typeface="Arial"/>
              <a:buChar char="–"/>
              <a:defRPr sz="1823">
                <a:latin typeface="Arial"/>
              </a:defRPr>
            </a:pPr>
            <a:r>
              <a:rPr b="0" i="0" lang="en-GB" sz="1595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The Sun follows the ecliptic throughout the year, not the day!</a:t>
            </a:r>
            <a:endParaRPr b="0" i="0" sz="1595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sp>
        <p:nvSpPr>
          <p:cNvPr id="713" name="Google Shape;713;p121"/>
          <p:cNvSpPr txBox="1"/>
          <p:nvPr/>
        </p:nvSpPr>
        <p:spPr>
          <a:xfrm>
            <a:off x="3036905" y="5501861"/>
            <a:ext cx="6055705" cy="657639"/>
          </a:xfrm>
          <a:prstGeom prst="rect">
            <a:avLst/>
          </a:prstGeom>
          <a:noFill/>
          <a:ln>
            <a:noFill/>
          </a:ln>
        </p:spPr>
        <p:txBody>
          <a:bodyPr anchorCtr="0" anchor="t" bIns="32547" lIns="65112" spcFirstLastPara="1" rIns="65112" wrap="square" tIns="32547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026">
                <a:latin typeface="Arial"/>
              </a:defRPr>
            </a:pPr>
            <a:r>
              <a:rPr lang="en-GB" sz="1026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(Stars and constellations shown here in their correct locations, but they cannot be viewed with the naked eye during the day, as shown)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026">
                <a:latin typeface="Arial"/>
              </a:defRPr>
            </a:pPr>
            <a:r>
              <a:rPr lang="en-GB" sz="1026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(Animation again)</a:t>
            </a:r>
            <a:endParaRPr sz="1026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4" name="Google Shape;714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8248" y="3727647"/>
            <a:ext cx="2476848" cy="1689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1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0734" y="3575471"/>
            <a:ext cx="2206534" cy="17500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QUESTIONS!</a:t>
            </a:r>
          </a:p>
        </p:txBody>
      </p:sp>
      <p:sp>
        <p:nvSpPr>
          <p:cNvPr id="722" name="Google Shape;722;p122"/>
          <p:cNvSpPr txBox="1"/>
          <p:nvPr/>
        </p:nvSpPr>
        <p:spPr>
          <a:xfrm>
            <a:off x="1981200" y="2095500"/>
            <a:ext cx="8229600" cy="1085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sz="2560">
                <a:latin typeface="Arial"/>
              </a:defRPr>
            </a:pPr>
            <a:r>
              <a:rPr b="0" i="0" lang="en-GB" sz="256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LT book, “Ecliptic” starting on Page 13, #1-12</a:t>
            </a:r>
            <a:endParaRPr/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sz="2560">
                <a:latin typeface="Arial"/>
              </a:defRPr>
            </a:pPr>
            <a:r>
              <a:rPr b="0" i="0" lang="en-GB" sz="256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About 10 min</a:t>
            </a:r>
            <a:endParaRPr b="0" i="0" sz="2560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Yearly motions of the sky</a:t>
            </a:r>
          </a:p>
        </p:txBody>
      </p:sp>
      <p:sp>
        <p:nvSpPr>
          <p:cNvPr id="730" name="Google Shape;730;p123"/>
          <p:cNvSpPr txBox="1"/>
          <p:nvPr/>
        </p:nvSpPr>
        <p:spPr>
          <a:xfrm>
            <a:off x="1981200" y="2095500"/>
            <a:ext cx="8229600" cy="3494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sz="2560">
                <a:latin typeface="Arial"/>
              </a:defRPr>
            </a:pPr>
            <a:r>
              <a:rPr b="0" i="0" lang="en-GB" sz="256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Goals for Today:</a:t>
            </a:r>
            <a:endParaRPr/>
          </a:p>
          <a:p>
            <a:pPr indent="0" lvl="1" marL="4572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  <a:defRPr sz="2560">
                <a:latin typeface="Arial"/>
              </a:defRPr>
            </a:pPr>
            <a:r>
              <a:rPr b="0" i="0" lang="en-GB" sz="224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1) How do the star’s motions change with latitude?</a:t>
            </a:r>
            <a:endParaRPr/>
          </a:p>
          <a:p>
            <a:pPr indent="0" lvl="1" marL="4572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None/>
              <a:defRPr sz="2560">
                <a:latin typeface="Arial"/>
              </a:defRPr>
            </a:pPr>
            <a:r>
              <a:rPr b="0" i="0" lang="en-GB" sz="2240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At poles, all stars are visible.  For rest of planet, some stars circumpolar, some rise and set, and some are never visible.</a:t>
            </a:r>
            <a:endParaRPr/>
          </a:p>
          <a:p>
            <a:pPr indent="0" lvl="1" marL="4572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  <a:defRPr sz="2560">
                <a:latin typeface="Arial"/>
              </a:defRPr>
            </a:pPr>
            <a:r>
              <a:rPr b="0" i="0" lang="en-GB" sz="224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2) What is the significance of the signs of the Zodiac and the ecliptic</a:t>
            </a:r>
            <a:endParaRPr/>
          </a:p>
          <a:p>
            <a:pPr indent="0" lvl="1" marL="4572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None/>
              <a:defRPr sz="2560">
                <a:latin typeface="Arial"/>
              </a:defRPr>
            </a:pPr>
            <a:r>
              <a:rPr b="0" i="0" lang="en-GB" sz="2240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They trace the path the Sun makes throughout the year</a:t>
            </a:r>
            <a:endParaRPr/>
          </a:p>
          <a:p>
            <a:pPr indent="0" lvl="1" marL="4572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  <a:defRPr sz="2560">
                <a:latin typeface="Arial"/>
              </a:defRPr>
            </a:pPr>
            <a:r>
              <a:rPr b="0" i="0" lang="en-GB" sz="224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3) Why do the constellations change throughout the year?</a:t>
            </a:r>
            <a:endParaRPr/>
          </a:p>
          <a:p>
            <a:pPr indent="0" lvl="1" marL="4572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None/>
              <a:defRPr sz="2560">
                <a:latin typeface="Arial"/>
              </a:defRPr>
            </a:pPr>
            <a:r>
              <a:rPr b="0" i="0" lang="en-GB" sz="2240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Different parts of the sky are visible </a:t>
            </a:r>
            <a:r>
              <a:rPr b="1" i="0" lang="en-GB" sz="2240" u="sng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at night</a:t>
            </a:r>
            <a:r>
              <a:rPr b="0" i="0" lang="en-GB" sz="2240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 showMasterSp="1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Precession</a:t>
            </a:r>
          </a:p>
        </p:txBody>
      </p:sp>
      <p:sp>
        <p:nvSpPr>
          <p:cNvPr id="738" name="Google Shape;738;p124"/>
          <p:cNvSpPr txBox="1"/>
          <p:nvPr/>
        </p:nvSpPr>
        <p:spPr>
          <a:xfrm>
            <a:off x="6156543" y="2095500"/>
            <a:ext cx="3991699" cy="3261371"/>
          </a:xfrm>
          <a:prstGeom prst="rect">
            <a:avLst/>
          </a:prstGeom>
          <a:noFill/>
          <a:ln>
            <a:noFill/>
          </a:ln>
        </p:spPr>
        <p:txBody>
          <a:bodyPr anchorCtr="0" anchor="t" bIns="42558" lIns="85139" spcFirstLastPara="1" rIns="85139" wrap="square" tIns="42558">
            <a:noAutofit/>
          </a:bodyPr>
          <a:lstStyle/>
          <a:p>
            <a:pPr indent="-334962" lvl="0" marL="334962" marR="0" rtl="0" algn="l">
              <a:buSzPct val="100000"/>
              <a:spcBef>
                <a:spcPts val="0"/>
              </a:spcBef>
              <a:spcAft>
                <a:spcPts val="0"/>
              </a:spcAft>
              <a:buClr>
                <a:srgbClr val="DF8D26"/>
              </a:buClr>
              <a:buFont typeface="Arial"/>
              <a:buChar char="•"/>
              <a:defRPr sz="2384">
                <a:latin typeface="Arial"/>
              </a:defRPr>
            </a:pPr>
            <a:r>
              <a:rPr b="0" i="0" lang="en-GB" sz="2384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Currently the north celestial pole is near the bright star Polaris.</a:t>
            </a:r>
            <a:endParaRPr/>
          </a:p>
          <a:p>
            <a:pPr indent="-334962" lvl="0" marL="334962" marR="0" rtl="0" algn="l">
              <a:buSzPct val="100000"/>
              <a:spcBef>
                <a:spcPts val="640"/>
              </a:spcBef>
              <a:spcAft>
                <a:spcPts val="0"/>
              </a:spcAft>
              <a:buClr>
                <a:srgbClr val="DF8D26"/>
              </a:buClr>
              <a:buFont typeface="Arial"/>
              <a:buChar char="•"/>
              <a:defRPr sz="2384">
                <a:latin typeface="Arial"/>
              </a:defRPr>
            </a:pPr>
            <a:r>
              <a:rPr b="0" i="0" lang="en-GB" sz="2384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Earth’s axis wobbles with a period of 26,000 years.</a:t>
            </a:r>
            <a:endParaRPr/>
          </a:p>
          <a:p>
            <a:pPr indent="-334962" lvl="0" marL="334962" marR="0" rtl="0" algn="l">
              <a:buSzPct val="100000"/>
              <a:spcBef>
                <a:spcPts val="640"/>
              </a:spcBef>
              <a:spcAft>
                <a:spcPts val="0"/>
              </a:spcAft>
              <a:buClr>
                <a:srgbClr val="DF8D26"/>
              </a:buClr>
              <a:buFont typeface="Arial"/>
              <a:buChar char="•"/>
              <a:defRPr sz="2384">
                <a:latin typeface="Arial"/>
              </a:defRPr>
            </a:pPr>
            <a:r>
              <a:rPr b="0" i="0" lang="en-GB" sz="2384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Location of north and south Celestial Pole gradually shifts</a:t>
            </a:r>
            <a:endParaRPr/>
          </a:p>
        </p:txBody>
      </p:sp>
      <p:pic>
        <p:nvPicPr>
          <p:cNvPr id="739" name="Google Shape;739;p124"/>
          <p:cNvPicPr preferRelativeResize="0"/>
          <p:nvPr/>
        </p:nvPicPr>
        <p:blipFill rotWithShape="1">
          <a:blip r:embed="rId3">
            <a:alphaModFix/>
          </a:blip>
          <a:srcRect b="0" l="0" r="35575" t="43139"/>
          <a:stretch/>
        </p:blipFill>
        <p:spPr>
          <a:xfrm>
            <a:off x="2043758" y="2120632"/>
            <a:ext cx="3995995" cy="4038868"/>
          </a:xfrm>
          <a:prstGeom prst="rect">
            <a:avLst/>
          </a:prstGeom>
          <a:noFill/>
          <a:ln cap="flat" cmpd="sng" w="381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 showMasterSp="1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Precession</a:t>
            </a:r>
          </a:p>
        </p:txBody>
      </p:sp>
      <p:pic>
        <p:nvPicPr>
          <p:cNvPr id="748" name="Google Shape;748;p125"/>
          <p:cNvPicPr preferRelativeResize="0"/>
          <p:nvPr/>
        </p:nvPicPr>
        <p:blipFill rotWithShape="1">
          <a:blip r:embed="rId3">
            <a:alphaModFix/>
          </a:blip>
          <a:srcRect b="61955" l="0" r="0" t="2244"/>
          <a:stretch/>
        </p:blipFill>
        <p:spPr>
          <a:xfrm>
            <a:off x="1740695" y="2095500"/>
            <a:ext cx="8710610" cy="3657600"/>
          </a:xfrm>
          <a:prstGeom prst="rect">
            <a:avLst/>
          </a:prstGeom>
          <a:noFill/>
          <a:ln cap="flat" cmpd="sng" w="381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>
  <dc:title>Motion of the sky (2018 edition)</dc:title>
  <cp:lastModifiedBy>WVU DSPIRA</cp:lastModifiedBy>
</cp:coreProperties>
</file>