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9eded095dbb42f5" /><Relationship Type="http://schemas.openxmlformats.org/officeDocument/2006/relationships/extended-properties" Target="/docProps/app.xml" Id="Rb2b9dd2e9d61437c" /><Relationship Type="http://schemas.openxmlformats.org/officeDocument/2006/relationships/officeDocument" Target="/ppt/presentation.xml" Id="R0c00c1f5e4974352" /></Relationships>
</file>

<file path=ppt/presentation.xml><?xml version="1.0" encoding="utf-8"?>
<p:presentation xmlns:p="http://schemas.openxmlformats.org/presentationml/2006/main">
  <p:sldMasterIdLst>
    <p:sldMasterId xmlns:ns0="http://schemas.openxmlformats.org/officeDocument/2006/relationships" id="2147483648" ns0:id="rIdWvuMaster"/>
  </p:sldMasterIdLst>
  <p:notesMasterIdLst>
    <p:notesMasterId xmlns:r="http://schemas.openxmlformats.org/officeDocument/2006/relationships" r:id="R82a81fe7b0e842c2"/>
  </p:notesMasterIdLst>
  <p:sldIdLst>
    <p:sldId xmlns:r="http://schemas.openxmlformats.org/officeDocument/2006/relationships" id="256" r:id="Ra39a885f689a4752"/>
    <p:sldId xmlns:r="http://schemas.openxmlformats.org/officeDocument/2006/relationships" id="257" r:id="R15e2a62f4dd54041"/>
    <p:sldId xmlns:r="http://schemas.openxmlformats.org/officeDocument/2006/relationships" id="258" r:id="Raa1a54a956bf490f"/>
    <p:sldId xmlns:r="http://schemas.openxmlformats.org/officeDocument/2006/relationships" id="259" r:id="Ra8b8fed449ec430c"/>
    <p:sldId xmlns:r="http://schemas.openxmlformats.org/officeDocument/2006/relationships" id="260" r:id="R71ef985a9ca8470e"/>
    <p:sldId xmlns:r="http://schemas.openxmlformats.org/officeDocument/2006/relationships" id="261" r:id="Rdbf5d315ee314133"/>
    <p:sldId xmlns:r="http://schemas.openxmlformats.org/officeDocument/2006/relationships" id="262" r:id="Rb43a965a262544bf"/>
    <p:sldId xmlns:r="http://schemas.openxmlformats.org/officeDocument/2006/relationships" id="263" r:id="R25dda8df9cfe4da4"/>
    <p:sldId xmlns:r="http://schemas.openxmlformats.org/officeDocument/2006/relationships" id="264" r:id="R707c6e1dd4884ce2"/>
    <p:sldId xmlns:r="http://schemas.openxmlformats.org/officeDocument/2006/relationships" id="265" r:id="Rc475c509e4f34fda"/>
    <p:sldId xmlns:r="http://schemas.openxmlformats.org/officeDocument/2006/relationships" id="266" r:id="R6f50688333f04630"/>
    <p:sldId xmlns:r="http://schemas.openxmlformats.org/officeDocument/2006/relationships" id="267" r:id="R8b759154d5f84f93"/>
    <p:sldId xmlns:r="http://schemas.openxmlformats.org/officeDocument/2006/relationships" id="268" r:id="R0e1a98f880584d5d"/>
    <p:sldId xmlns:r="http://schemas.openxmlformats.org/officeDocument/2006/relationships" id="269" r:id="R91fac7440648463b"/>
    <p:sldId xmlns:r="http://schemas.openxmlformats.org/officeDocument/2006/relationships" id="270" r:id="Rf8ef1370cd3648c9"/>
    <p:sldId xmlns:r="http://schemas.openxmlformats.org/officeDocument/2006/relationships" id="271" r:id="Rf4865444613d463e"/>
    <p:sldId xmlns:r="http://schemas.openxmlformats.org/officeDocument/2006/relationships" id="272" r:id="R6a4cdd1fb1ae4f38"/>
    <p:sldId xmlns:r="http://schemas.openxmlformats.org/officeDocument/2006/relationships" id="273" r:id="R289df007cd4b45e9"/>
    <p:sldId xmlns:r="http://schemas.openxmlformats.org/officeDocument/2006/relationships" id="274" r:id="Rae0d1b94761a4806"/>
    <p:sldId xmlns:r="http://schemas.openxmlformats.org/officeDocument/2006/relationships" id="275" r:id="Rb4f421b850a3401a"/>
    <p:sldId xmlns:r="http://schemas.openxmlformats.org/officeDocument/2006/relationships" id="276" r:id="R4ea3576003e1405e"/>
    <p:sldId xmlns:r="http://schemas.openxmlformats.org/officeDocument/2006/relationships" id="277" r:id="R66a968a2b660436b"/>
    <p:sldId xmlns:r="http://schemas.openxmlformats.org/officeDocument/2006/relationships" id="278" r:id="Rfd5727dd3f084384"/>
    <p:sldId xmlns:r="http://schemas.openxmlformats.org/officeDocument/2006/relationships" id="279" r:id="R4e2bb2d04bad41b9"/>
    <p:sldId xmlns:r="http://schemas.openxmlformats.org/officeDocument/2006/relationships" id="280" r:id="Rc70f42feb6bf4311"/>
    <p:sldId xmlns:r="http://schemas.openxmlformats.org/officeDocument/2006/relationships" id="281" r:id="R2cfdfe41ddb24398"/>
    <p:sldId xmlns:r="http://schemas.openxmlformats.org/officeDocument/2006/relationships" id="282" r:id="R5137c213b5864366"/>
    <p:sldId xmlns:r="http://schemas.openxmlformats.org/officeDocument/2006/relationships" id="283" r:id="R6a8dd1dec8d2478f"/>
    <p:sldId xmlns:r="http://schemas.openxmlformats.org/officeDocument/2006/relationships" id="284" r:id="R1800b48c4d79481d"/>
    <p:sldId xmlns:r="http://schemas.openxmlformats.org/officeDocument/2006/relationships" id="285" r:id="R9ddb2fd8996f4258"/>
    <p:sldId xmlns:r="http://schemas.openxmlformats.org/officeDocument/2006/relationships" id="286" r:id="R98d9d1fa2bcb4fb8"/>
    <p:sldId xmlns:r="http://schemas.openxmlformats.org/officeDocument/2006/relationships" id="287" r:id="Redd9d69338904858"/>
    <p:sldId xmlns:r="http://schemas.openxmlformats.org/officeDocument/2006/relationships" id="288" r:id="R2e4fb4b44ebf4282"/>
    <p:sldId xmlns:r="http://schemas.openxmlformats.org/officeDocument/2006/relationships" id="289" r:id="Rdb21ec45d85a463f"/>
    <p:sldId xmlns:r="http://schemas.openxmlformats.org/officeDocument/2006/relationships" id="290" r:id="Rfffa043b05f64a9a"/>
    <p:sldId xmlns:r="http://schemas.openxmlformats.org/officeDocument/2006/relationships" id="291" r:id="Re4766b9dcb614733"/>
    <p:sldId xmlns:r="http://schemas.openxmlformats.org/officeDocument/2006/relationships" id="292" r:id="R9537eb57906140ac"/>
    <p:sldId xmlns:r="http://schemas.openxmlformats.org/officeDocument/2006/relationships" id="293" r:id="R9a673ea814c64f92"/>
    <p:sldId xmlns:r="http://schemas.openxmlformats.org/officeDocument/2006/relationships" id="294" r:id="R652a8c34b06a46f2"/>
    <p:sldId xmlns:r="http://schemas.openxmlformats.org/officeDocument/2006/relationships" id="295" r:id="Rbb40cc65b9364cf7"/>
    <p:sldId xmlns:r="http://schemas.openxmlformats.org/officeDocument/2006/relationships" id="296" r:id="Rff96da4129f24ff5"/>
    <p:sldId xmlns:r="http://schemas.openxmlformats.org/officeDocument/2006/relationships" id="297" r:id="R237f6887a8f74f91"/>
    <p:sldId xmlns:r="http://schemas.openxmlformats.org/officeDocument/2006/relationships" id="298" r:id="R938b8cec44ea42f7"/>
    <p:sldId xmlns:r="http://schemas.openxmlformats.org/officeDocument/2006/relationships" id="299" r:id="R04e6c20968594f4b"/>
    <p:sldId xmlns:r="http://schemas.openxmlformats.org/officeDocument/2006/relationships" id="300" r:id="R6af5fb79c8b24995"/>
    <p:sldId xmlns:r="http://schemas.openxmlformats.org/officeDocument/2006/relationships" id="301" r:id="R700b2ce41aba4ca7"/>
    <p:sldId xmlns:r="http://schemas.openxmlformats.org/officeDocument/2006/relationships" id="302" r:id="R463099dac91948a3"/>
    <p:sldId xmlns:r="http://schemas.openxmlformats.org/officeDocument/2006/relationships" id="303" r:id="Rb493c4de306d4c44"/>
    <p:sldId xmlns:r="http://schemas.openxmlformats.org/officeDocument/2006/relationships" id="304" r:id="Rf0847a1712814b7d"/>
    <p:sldId xmlns:r="http://schemas.openxmlformats.org/officeDocument/2006/relationships" id="305" r:id="Rf1433732f0fc4093"/>
    <p:sldId xmlns:r="http://schemas.openxmlformats.org/officeDocument/2006/relationships" id="306" r:id="Rb9ed4e4524dc4dd7"/>
    <p:sldId xmlns:r="http://schemas.openxmlformats.org/officeDocument/2006/relationships" id="307" r:id="Re68740605ec246da"/>
    <p:sldId xmlns:r="http://schemas.openxmlformats.org/officeDocument/2006/relationships" id="308" r:id="R08550d391ffc4ee0"/>
    <p:sldId xmlns:r="http://schemas.openxmlformats.org/officeDocument/2006/relationships" id="309" r:id="R28b80b83301c477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aa323fecc0234678"/><Relationship Type="http://schemas.openxmlformats.org/officeDocument/2006/relationships/notesMaster" Target="/ppt/notesMasters/notesMaster1.xml" Id="R82a81fe7b0e842c2"/><Relationship Type="http://schemas.openxmlformats.org/officeDocument/2006/relationships/presProps" Target="/ppt/presProps.xml" Id="R32f89069b8224175"/><Relationship Type="http://schemas.openxmlformats.org/officeDocument/2006/relationships/tableStyles" Target="/ppt/tableStyles.xml" Id="Ra40e2902d0554bfd"/><Relationship Type="http://schemas.openxmlformats.org/officeDocument/2006/relationships/slide" Target="/ppt/slides/slide1.xml" Id="Ra39a885f689a4752"/><Relationship Type="http://schemas.openxmlformats.org/officeDocument/2006/relationships/slide" Target="/ppt/slides/slide2.xml" Id="R15e2a62f4dd54041"/><Relationship Type="http://schemas.openxmlformats.org/officeDocument/2006/relationships/slide" Target="/ppt/slides/slide3.xml" Id="Raa1a54a956bf490f"/><Relationship Type="http://schemas.openxmlformats.org/officeDocument/2006/relationships/slide" Target="/ppt/slides/slide4.xml" Id="Ra8b8fed449ec430c"/><Relationship Type="http://schemas.openxmlformats.org/officeDocument/2006/relationships/slide" Target="/ppt/slides/slide5.xml" Id="R71ef985a9ca8470e"/><Relationship Type="http://schemas.openxmlformats.org/officeDocument/2006/relationships/slide" Target="/ppt/slides/slide6.xml" Id="Rdbf5d315ee314133"/><Relationship Type="http://schemas.openxmlformats.org/officeDocument/2006/relationships/slide" Target="/ppt/slides/slide7.xml" Id="Rb43a965a262544bf"/><Relationship Type="http://schemas.openxmlformats.org/officeDocument/2006/relationships/slide" Target="/ppt/slides/slide8.xml" Id="R25dda8df9cfe4da4"/><Relationship Type="http://schemas.openxmlformats.org/officeDocument/2006/relationships/slide" Target="/ppt/slides/slide9.xml" Id="R707c6e1dd4884ce2"/><Relationship Type="http://schemas.openxmlformats.org/officeDocument/2006/relationships/slide" Target="/ppt/slides/slide10.xml" Id="Rc475c509e4f34fda"/><Relationship Type="http://schemas.openxmlformats.org/officeDocument/2006/relationships/slide" Target="/ppt/slides/slide11.xml" Id="R6f50688333f04630"/><Relationship Type="http://schemas.openxmlformats.org/officeDocument/2006/relationships/slide" Target="/ppt/slides/slide12.xml" Id="R8b759154d5f84f93"/><Relationship Type="http://schemas.openxmlformats.org/officeDocument/2006/relationships/slide" Target="/ppt/slides/slide13.xml" Id="R0e1a98f880584d5d"/><Relationship Type="http://schemas.openxmlformats.org/officeDocument/2006/relationships/slide" Target="/ppt/slides/slide14.xml" Id="R91fac7440648463b"/><Relationship Type="http://schemas.openxmlformats.org/officeDocument/2006/relationships/slide" Target="/ppt/slides/slide15.xml" Id="Rf8ef1370cd3648c9"/><Relationship Type="http://schemas.openxmlformats.org/officeDocument/2006/relationships/slide" Target="/ppt/slides/slide16.xml" Id="Rf4865444613d463e"/><Relationship Type="http://schemas.openxmlformats.org/officeDocument/2006/relationships/slide" Target="/ppt/slides/slide17.xml" Id="R6a4cdd1fb1ae4f38"/><Relationship Type="http://schemas.openxmlformats.org/officeDocument/2006/relationships/slide" Target="/ppt/slides/slide18.xml" Id="R289df007cd4b45e9"/><Relationship Type="http://schemas.openxmlformats.org/officeDocument/2006/relationships/slide" Target="/ppt/slides/slide19.xml" Id="Rae0d1b94761a4806"/><Relationship Type="http://schemas.openxmlformats.org/officeDocument/2006/relationships/slide" Target="/ppt/slides/slide20.xml" Id="Rb4f421b850a3401a"/><Relationship Type="http://schemas.openxmlformats.org/officeDocument/2006/relationships/slide" Target="/ppt/slides/slide21.xml" Id="R4ea3576003e1405e"/><Relationship Type="http://schemas.openxmlformats.org/officeDocument/2006/relationships/slide" Target="/ppt/slides/slide22.xml" Id="R66a968a2b660436b"/><Relationship Type="http://schemas.openxmlformats.org/officeDocument/2006/relationships/slide" Target="/ppt/slides/slide23.xml" Id="Rfd5727dd3f084384"/><Relationship Type="http://schemas.openxmlformats.org/officeDocument/2006/relationships/slide" Target="/ppt/slides/slide24.xml" Id="R4e2bb2d04bad41b9"/><Relationship Type="http://schemas.openxmlformats.org/officeDocument/2006/relationships/slide" Target="/ppt/slides/slide25.xml" Id="Rc70f42feb6bf4311"/><Relationship Type="http://schemas.openxmlformats.org/officeDocument/2006/relationships/slide" Target="/ppt/slides/slide26.xml" Id="R2cfdfe41ddb24398"/><Relationship Type="http://schemas.openxmlformats.org/officeDocument/2006/relationships/slide" Target="/ppt/slides/slide27.xml" Id="R5137c213b5864366"/><Relationship Type="http://schemas.openxmlformats.org/officeDocument/2006/relationships/slide" Target="/ppt/slides/slide28.xml" Id="R6a8dd1dec8d2478f"/><Relationship Type="http://schemas.openxmlformats.org/officeDocument/2006/relationships/slide" Target="/ppt/slides/slide29.xml" Id="R1800b48c4d79481d"/><Relationship Type="http://schemas.openxmlformats.org/officeDocument/2006/relationships/slide" Target="/ppt/slides/slide30.xml" Id="R9ddb2fd8996f4258"/><Relationship Type="http://schemas.openxmlformats.org/officeDocument/2006/relationships/slide" Target="/ppt/slides/slide31.xml" Id="R98d9d1fa2bcb4fb8"/><Relationship Type="http://schemas.openxmlformats.org/officeDocument/2006/relationships/slide" Target="/ppt/slides/slide32.xml" Id="Redd9d69338904858"/><Relationship Type="http://schemas.openxmlformats.org/officeDocument/2006/relationships/slide" Target="/ppt/slides/slide33.xml" Id="R2e4fb4b44ebf4282"/><Relationship Type="http://schemas.openxmlformats.org/officeDocument/2006/relationships/slide" Target="/ppt/slides/slide34.xml" Id="Rdb21ec45d85a463f"/><Relationship Type="http://schemas.openxmlformats.org/officeDocument/2006/relationships/slide" Target="/ppt/slides/slide35.xml" Id="Rfffa043b05f64a9a"/><Relationship Type="http://schemas.openxmlformats.org/officeDocument/2006/relationships/slide" Target="/ppt/slides/slide36.xml" Id="Re4766b9dcb614733"/><Relationship Type="http://schemas.openxmlformats.org/officeDocument/2006/relationships/slide" Target="/ppt/slides/slide37.xml" Id="R9537eb57906140ac"/><Relationship Type="http://schemas.openxmlformats.org/officeDocument/2006/relationships/slide" Target="/ppt/slides/slide38.xml" Id="R9a673ea814c64f92"/><Relationship Type="http://schemas.openxmlformats.org/officeDocument/2006/relationships/slide" Target="/ppt/slides/slide39.xml" Id="R652a8c34b06a46f2"/><Relationship Type="http://schemas.openxmlformats.org/officeDocument/2006/relationships/slide" Target="/ppt/slides/slide40.xml" Id="Rbb40cc65b9364cf7"/><Relationship Type="http://schemas.openxmlformats.org/officeDocument/2006/relationships/slide" Target="/ppt/slides/slide41.xml" Id="Rff96da4129f24ff5"/><Relationship Type="http://schemas.openxmlformats.org/officeDocument/2006/relationships/slide" Target="/ppt/slides/slide42.xml" Id="R237f6887a8f74f91"/><Relationship Type="http://schemas.openxmlformats.org/officeDocument/2006/relationships/slide" Target="/ppt/slides/slide43.xml" Id="R938b8cec44ea42f7"/><Relationship Type="http://schemas.openxmlformats.org/officeDocument/2006/relationships/slide" Target="/ppt/slides/slide44.xml" Id="R04e6c20968594f4b"/><Relationship Type="http://schemas.openxmlformats.org/officeDocument/2006/relationships/slide" Target="/ppt/slides/slide45.xml" Id="R6af5fb79c8b24995"/><Relationship Type="http://schemas.openxmlformats.org/officeDocument/2006/relationships/slide" Target="/ppt/slides/slide46.xml" Id="R700b2ce41aba4ca7"/><Relationship Type="http://schemas.openxmlformats.org/officeDocument/2006/relationships/slide" Target="/ppt/slides/slide47.xml" Id="R463099dac91948a3"/><Relationship Type="http://schemas.openxmlformats.org/officeDocument/2006/relationships/slide" Target="/ppt/slides/slide48.xml" Id="Rb493c4de306d4c44"/><Relationship Type="http://schemas.openxmlformats.org/officeDocument/2006/relationships/slide" Target="/ppt/slides/slide49.xml" Id="Rf0847a1712814b7d"/><Relationship Type="http://schemas.openxmlformats.org/officeDocument/2006/relationships/slide" Target="/ppt/slides/slide50.xml" Id="Rf1433732f0fc4093"/><Relationship Type="http://schemas.openxmlformats.org/officeDocument/2006/relationships/slide" Target="/ppt/slides/slide51.xml" Id="Rb9ed4e4524dc4dd7"/><Relationship Type="http://schemas.openxmlformats.org/officeDocument/2006/relationships/slide" Target="/ppt/slides/slide52.xml" Id="Re68740605ec246da"/><Relationship Type="http://schemas.openxmlformats.org/officeDocument/2006/relationships/slide" Target="/ppt/slides/slide53.xml" Id="R08550d391ffc4ee0"/><Relationship Type="http://schemas.openxmlformats.org/officeDocument/2006/relationships/slide" Target="/ppt/slides/slide54.xml" Id="R28b80b83301c477d"/><Relationship Id="rIdWvuMaster" Type="http://schemas.openxmlformats.org/officeDocument/2006/relationships/slideMaster" Target="slideMasters/slideMaster1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24f720649a647e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373d442b3e64f48" /><Relationship Type="http://schemas.openxmlformats.org/officeDocument/2006/relationships/notesMaster" Target="/ppt/notesMasters/notesMaster1.xml" Id="R9c2c26f2f8364bc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fa7b0e056f64414" /><Relationship Type="http://schemas.openxmlformats.org/officeDocument/2006/relationships/notesMaster" Target="/ppt/notesMasters/notesMaster1.xml" Id="Rd3db93805b76407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e5e67743e29466a" /><Relationship Type="http://schemas.openxmlformats.org/officeDocument/2006/relationships/notesMaster" Target="/ppt/notesMasters/notesMaster1.xml" Id="R4849e8afa9bb45f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a32556d0cbc4ce3" /><Relationship Type="http://schemas.openxmlformats.org/officeDocument/2006/relationships/notesMaster" Target="/ppt/notesMasters/notesMaster1.xml" Id="Rf85812cb4bd642b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3799c5f6f8c4868" /><Relationship Type="http://schemas.openxmlformats.org/officeDocument/2006/relationships/notesMaster" Target="/ppt/notesMasters/notesMaster1.xml" Id="Rbd4511a1c0cd4de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ebd518b108d4593" /><Relationship Type="http://schemas.openxmlformats.org/officeDocument/2006/relationships/notesMaster" Target="/ppt/notesMasters/notesMaster1.xml" Id="Ra25ca10abd9e47d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272f1138110462d" /><Relationship Type="http://schemas.openxmlformats.org/officeDocument/2006/relationships/notesMaster" Target="/ppt/notesMasters/notesMaster1.xml" Id="R1d31173c5b29482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2373e7e869c4490" /><Relationship Type="http://schemas.openxmlformats.org/officeDocument/2006/relationships/notesMaster" Target="/ppt/notesMasters/notesMaster1.xml" Id="Rb46634765dbf4ac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178cc540c104068" /><Relationship Type="http://schemas.openxmlformats.org/officeDocument/2006/relationships/notesMaster" Target="/ppt/notesMasters/notesMaster1.xml" Id="R91df002a84154bb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225b34b623f4435" /><Relationship Type="http://schemas.openxmlformats.org/officeDocument/2006/relationships/notesMaster" Target="/ppt/notesMasters/notesMaster1.xml" Id="R03e1e7b97d7049a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252f0cba4814974" /><Relationship Type="http://schemas.openxmlformats.org/officeDocument/2006/relationships/notesMaster" Target="/ppt/notesMasters/notesMaster1.xml" Id="R162018db6aeb407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ac33f79d8b34dda" /><Relationship Type="http://schemas.openxmlformats.org/officeDocument/2006/relationships/notesMaster" Target="/ppt/notesMasters/notesMaster1.xml" Id="Rdcbbe544e0dd480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681d187ad474fa9" /><Relationship Type="http://schemas.openxmlformats.org/officeDocument/2006/relationships/notesMaster" Target="/ppt/notesMasters/notesMaster1.xml" Id="Ra9b18f72dfd3443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e52857cea54147c4" /><Relationship Type="http://schemas.openxmlformats.org/officeDocument/2006/relationships/notesMaster" Target="/ppt/notesMasters/notesMaster1.xml" Id="Rb6bdfecc1b6a4b4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677a7c9ac3b48ba" /><Relationship Type="http://schemas.openxmlformats.org/officeDocument/2006/relationships/notesMaster" Target="/ppt/notesMasters/notesMaster1.xml" Id="R07f9b10ec74e495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c90360a83514dec" /><Relationship Type="http://schemas.openxmlformats.org/officeDocument/2006/relationships/notesMaster" Target="/ppt/notesMasters/notesMaster1.xml" Id="R4aaefecbe2ca424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a1f4e1686f9485e" /><Relationship Type="http://schemas.openxmlformats.org/officeDocument/2006/relationships/notesMaster" Target="/ppt/notesMasters/notesMaster1.xml" Id="R10992df5af34430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905732990774b0a" /><Relationship Type="http://schemas.openxmlformats.org/officeDocument/2006/relationships/notesMaster" Target="/ppt/notesMasters/notesMaster1.xml" Id="R64c72bb96d5e4c0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0453c634ab3475e" /><Relationship Type="http://schemas.openxmlformats.org/officeDocument/2006/relationships/notesMaster" Target="/ppt/notesMasters/notesMaster1.xml" Id="Rc38ff4647d8f495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9f88adf91944835" /><Relationship Type="http://schemas.openxmlformats.org/officeDocument/2006/relationships/notesMaster" Target="/ppt/notesMasters/notesMaster1.xml" Id="R213af1be873745e8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eb9fe1ed0854e76" /><Relationship Type="http://schemas.openxmlformats.org/officeDocument/2006/relationships/notesMaster" Target="/ppt/notesMasters/notesMaster1.xml" Id="Rfdb21db3d9f54bc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80ed18839244579" /><Relationship Type="http://schemas.openxmlformats.org/officeDocument/2006/relationships/notesMaster" Target="/ppt/notesMasters/notesMaster1.xml" Id="Rcc1e501f702f48a0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2469775632648fc" /><Relationship Type="http://schemas.openxmlformats.org/officeDocument/2006/relationships/notesMaster" Target="/ppt/notesMasters/notesMaster1.xml" Id="Rd2c7b8b74f54441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7ba4c22a112440d" /><Relationship Type="http://schemas.openxmlformats.org/officeDocument/2006/relationships/notesMaster" Target="/ppt/notesMasters/notesMaster1.xml" Id="R79379b2afe854da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bdf6f619509411b" /><Relationship Type="http://schemas.openxmlformats.org/officeDocument/2006/relationships/notesMaster" Target="/ppt/notesMasters/notesMaster1.xml" Id="R1fa52d66e67f435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a813dc8e7a44b93" /><Relationship Type="http://schemas.openxmlformats.org/officeDocument/2006/relationships/notesMaster" Target="/ppt/notesMasters/notesMaster1.xml" Id="R3902e8b83be24e2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833375403604f8e" /><Relationship Type="http://schemas.openxmlformats.org/officeDocument/2006/relationships/notesMaster" Target="/ppt/notesMasters/notesMaster1.xml" Id="R225f8600012340a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ac97b725d6b4686" /><Relationship Type="http://schemas.openxmlformats.org/officeDocument/2006/relationships/notesMaster" Target="/ppt/notesMasters/notesMaster1.xml" Id="Re502338655434fd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fe55799421114c02" /><Relationship Type="http://schemas.openxmlformats.org/officeDocument/2006/relationships/notesMaster" Target="/ppt/notesMasters/notesMaster1.xml" Id="R21faf315de9243f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63b8a21424848cc" /><Relationship Type="http://schemas.openxmlformats.org/officeDocument/2006/relationships/notesMaster" Target="/ppt/notesMasters/notesMaster1.xml" Id="R14e0c9d01a65490c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f6f111f1cee4599" /><Relationship Type="http://schemas.openxmlformats.org/officeDocument/2006/relationships/notesMaster" Target="/ppt/notesMasters/notesMaster1.xml" Id="Rc4d146dc09684035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f8c361f2d0074621" /><Relationship Type="http://schemas.openxmlformats.org/officeDocument/2006/relationships/notesMaster" Target="/ppt/notesMasters/notesMaster1.xml" Id="Rc08f93745fe84064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fdd063315e544ad6" /><Relationship Type="http://schemas.openxmlformats.org/officeDocument/2006/relationships/notesMaster" Target="/ppt/notesMasters/notesMaster1.xml" Id="R4839d869bde5462d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3c0dffc0a43449d8" /><Relationship Type="http://schemas.openxmlformats.org/officeDocument/2006/relationships/notesMaster" Target="/ppt/notesMasters/notesMaster1.xml" Id="Rac04eeac94094ef0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127f65ac487a4be2" /><Relationship Type="http://schemas.openxmlformats.org/officeDocument/2006/relationships/notesMaster" Target="/ppt/notesMasters/notesMaster1.xml" Id="R86719c99f22e417c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5fcfad1b9cb94bb0" /><Relationship Type="http://schemas.openxmlformats.org/officeDocument/2006/relationships/notesMaster" Target="/ppt/notesMasters/notesMaster1.xml" Id="R6f536b97cc8b4d67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abb93ed33bd14034" /><Relationship Type="http://schemas.openxmlformats.org/officeDocument/2006/relationships/notesMaster" Target="/ppt/notesMasters/notesMaster1.xml" Id="Rf03044f6806449f0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3560b99348c64702" /><Relationship Type="http://schemas.openxmlformats.org/officeDocument/2006/relationships/notesMaster" Target="/ppt/notesMasters/notesMaster1.xml" Id="R758d3152b65e4a5d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a0e644c09d024411" /><Relationship Type="http://schemas.openxmlformats.org/officeDocument/2006/relationships/notesMaster" Target="/ppt/notesMasters/notesMaster1.xml" Id="R6534900413404c6a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2445414ec69a4845" /><Relationship Type="http://schemas.openxmlformats.org/officeDocument/2006/relationships/notesMaster" Target="/ppt/notesMasters/notesMaster1.xml" Id="R923447c1f5d94ab1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94ce6fb318644933" /><Relationship Type="http://schemas.openxmlformats.org/officeDocument/2006/relationships/notesMaster" Target="/ppt/notesMasters/notesMaster1.xml" Id="R0ea349951fb245ce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ee511f72b0f5460f" /><Relationship Type="http://schemas.openxmlformats.org/officeDocument/2006/relationships/notesMaster" Target="/ppt/notesMasters/notesMaster1.xml" Id="R7371640ffba343da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0581c2393bd346a6" /><Relationship Type="http://schemas.openxmlformats.org/officeDocument/2006/relationships/notesMaster" Target="/ppt/notesMasters/notesMaster1.xml" Id="R39a7efb7222d4d9e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69aede9db59f4a1c" /><Relationship Type="http://schemas.openxmlformats.org/officeDocument/2006/relationships/notesMaster" Target="/ppt/notesMasters/notesMaster1.xml" Id="R4b03c0ab3adb4329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bbb1883485ed4d0b" /><Relationship Type="http://schemas.openxmlformats.org/officeDocument/2006/relationships/notesMaster" Target="/ppt/notesMasters/notesMaster1.xml" Id="R6e503583813f4331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0e9b3c97bef948b2" /><Relationship Type="http://schemas.openxmlformats.org/officeDocument/2006/relationships/notesMaster" Target="/ppt/notesMasters/notesMaster1.xml" Id="Rbae5340da2da4eba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109ceab36c8c4210" /><Relationship Type="http://schemas.openxmlformats.org/officeDocument/2006/relationships/notesMaster" Target="/ppt/notesMasters/notesMaster1.xml" Id="Rc13e1735e4354ba4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6d41dd1602bb4676" /><Relationship Type="http://schemas.openxmlformats.org/officeDocument/2006/relationships/notesMaster" Target="/ppt/notesMasters/notesMaster1.xml" Id="Rc50f9bd5bca64121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0fbd69fcda3942fe" /><Relationship Type="http://schemas.openxmlformats.org/officeDocument/2006/relationships/notesMaster" Target="/ppt/notesMasters/notesMaster1.xml" Id="R7ca54aad21cb4454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2c3e5d8ad2a947e2" /><Relationship Type="http://schemas.openxmlformats.org/officeDocument/2006/relationships/notesMaster" Target="/ppt/notesMasters/notesMaster1.xml" Id="R770d14f9a2ee4dfc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c75976ced49d4951" /><Relationship Type="http://schemas.openxmlformats.org/officeDocument/2006/relationships/notesMaster" Target="/ppt/notesMasters/notesMaster1.xml" Id="R26714e1af444408f" /></Relationships>
</file>

<file path=ppt/notesSlides/_rels/notesSlide52.xml.rels>&#65279;<?xml version="1.0" encoding="utf-8"?><Relationships xmlns="http://schemas.openxmlformats.org/package/2006/relationships"><Relationship Type="http://schemas.openxmlformats.org/officeDocument/2006/relationships/slide" Target="/ppt/slides/slide52.xml" Id="R0056b49a15fc4614" /><Relationship Type="http://schemas.openxmlformats.org/officeDocument/2006/relationships/notesMaster" Target="/ppt/notesMasters/notesMaster1.xml" Id="R4cb0155a579c4dad" /></Relationships>
</file>

<file path=ppt/notesSlides/_rels/notesSlide53.xml.rels>&#65279;<?xml version="1.0" encoding="utf-8"?><Relationships xmlns="http://schemas.openxmlformats.org/package/2006/relationships"><Relationship Type="http://schemas.openxmlformats.org/officeDocument/2006/relationships/slide" Target="/ppt/slides/slide53.xml" Id="R7002bb901c4c4c6a" /><Relationship Type="http://schemas.openxmlformats.org/officeDocument/2006/relationships/notesMaster" Target="/ppt/notesMasters/notesMaster1.xml" Id="Rc18a017cefc8439a" /></Relationships>
</file>

<file path=ppt/notesSlides/_rels/notesSlide54.xml.rels>&#65279;<?xml version="1.0" encoding="utf-8"?><Relationships xmlns="http://schemas.openxmlformats.org/package/2006/relationships"><Relationship Type="http://schemas.openxmlformats.org/officeDocument/2006/relationships/slide" Target="/ppt/slides/slide54.xml" Id="Re6f46c1f24b64e96" /><Relationship Type="http://schemas.openxmlformats.org/officeDocument/2006/relationships/notesMaster" Target="/ppt/notesMasters/notesMaster1.xml" Id="R6d438a4afac74e5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10.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11.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12.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13.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14.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15.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16.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17.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18.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19.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20.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21.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22.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23.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24.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25.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26.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27.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28.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29.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30.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31.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32.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33.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34.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35.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36.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37.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38.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39.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40.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41.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42.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43.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44.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45.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46.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47.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48.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49.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50.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51.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52.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53.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assets/lessons/lectures/astronomy/light-and-telescopes.pdf, page 54.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[Lesson title]</a:t>
            </a: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 short description of the investigation]</a:t>
            </a: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[Teacher or school]</a:t>
            </a:r>
          </a:p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[Course / grade level]   [Date]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Our investigation</a:t>
            </a: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Essential question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investigate?]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Learning goals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be able to explain or do?]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[Key idea]</a:t>
            </a: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the main idea.]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[Define a new term or connect it to prior learning.]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figure or diagram]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[Figure caption and source credit]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[Activity title]</a:t>
            </a: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setup.]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measurement and units.]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how to record the result.]</a:t>
            </a: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[Add relevant safety or supervision instructions.]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[Observation or result]</a:t>
            </a: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graph, table, or image]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evidence. Include units, a caption, and source credits.]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What did we learn?</a:t>
            </a: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pattern do the results show?]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evidence supports your explanation?]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would you investigate next?]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83c93e50aea441f8"/><Relationship Type="http://schemas.openxmlformats.org/officeDocument/2006/relationships/image" Target="/ppt/media/image.png" Id="Rdec40fddd1e246e0"/><Relationship Type="http://schemas.openxmlformats.org/officeDocument/2006/relationships/notesSlide" Target="/ppt/notesSlides/notesSlide1.xml" Id="Rb657ba781f70423b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316ba80f4ce42d5"/><Relationship Type="http://schemas.openxmlformats.org/officeDocument/2006/relationships/image" Target="/ppt/media/image2.png" Id="R518ef3f86ad44867"/><Relationship Type="http://schemas.openxmlformats.org/officeDocument/2006/relationships/notesSlide" Target="/ppt/notesSlides/notesSlide2.xml" Id="R1b039b7f7fcb4943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4bfab0fb718425d"/><Relationship Type="http://schemas.openxmlformats.org/officeDocument/2006/relationships/image" Target="/ppt/media/image3.png" Id="Ree0349fb8b024ce5"/><Relationship Type="http://schemas.openxmlformats.org/officeDocument/2006/relationships/notesSlide" Target="/ppt/notesSlides/notesSlide3.xml" Id="R2a9e00a1e01b40aa"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fc1bb9297b4463e"/><Relationship Type="http://schemas.openxmlformats.org/officeDocument/2006/relationships/image" Target="/ppt/media/image4.png" Id="Rd6f2fb8df87f4532"/><Relationship Type="http://schemas.openxmlformats.org/officeDocument/2006/relationships/notesSlide" Target="/ppt/notesSlides/notesSlide4.xml" Id="Rbd6f38c5a93e415a"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f230821345749d4"/><Relationship Type="http://schemas.openxmlformats.org/officeDocument/2006/relationships/image" Target="/ppt/media/image5.png" Id="R6234fe7e4aca4157"/><Relationship Type="http://schemas.openxmlformats.org/officeDocument/2006/relationships/notesSlide" Target="/ppt/notesSlides/notesSlide5.xml" Id="R9117bc71ba014b19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814df0ab9e194d16"/><Relationship Type="http://schemas.openxmlformats.org/officeDocument/2006/relationships/image" Target="/ppt/media/image6.png" Id="R6675ee6493c24f8f"/><Relationship Type="http://schemas.openxmlformats.org/officeDocument/2006/relationships/notesSlide" Target="/ppt/notesSlides/notesSlide6.xml" Id="R319e6aaaa5994776"/></Relationships>
</file>

<file path=ppt/slides/_rels/slide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ed1f0e0c5254a69"/><Relationship Type="http://schemas.openxmlformats.org/officeDocument/2006/relationships/image" Target="/ppt/media/image7.png" Id="R8dfce445392d40bb"/><Relationship Type="http://schemas.openxmlformats.org/officeDocument/2006/relationships/notesSlide" Target="/ppt/notesSlides/notesSlide7.xml" Id="R5056b5c5800d4c6b"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05f59771e8b4385"/><Relationship Type="http://schemas.openxmlformats.org/officeDocument/2006/relationships/image" Target="/ppt/media/image8.png" Id="Rd01ae693cf324ad4"/><Relationship Type="http://schemas.openxmlformats.org/officeDocument/2006/relationships/notesSlide" Target="/ppt/notesSlides/notesSlide8.xml" Id="Rd9bd2cbab99e4e2f"/></Relationships>
</file>

<file path=ppt/slides/_rels/slide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1aa1939766a4e6d"/><Relationship Type="http://schemas.openxmlformats.org/officeDocument/2006/relationships/image" Target="/ppt/media/image9.png" Id="R559ca442613440a7"/><Relationship Type="http://schemas.openxmlformats.org/officeDocument/2006/relationships/notesSlide" Target="/ppt/notesSlides/notesSlide9.xml" Id="R709b1250401e48df"/></Relationships>
</file>

<file path=ppt/slides/_rels/slide1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8ab6ad45b926400b"/><Relationship Type="http://schemas.openxmlformats.org/officeDocument/2006/relationships/image" Target="/ppt/media/image10.png" Id="R1bddf2629d4342c3"/><Relationship Type="http://schemas.openxmlformats.org/officeDocument/2006/relationships/notesSlide" Target="/ppt/notesSlides/notesSlide10.xml" Id="Rf75c551571d94f2b"/></Relationships>
</file>

<file path=ppt/slides/_rels/slide1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cc631e534c64e01"/><Relationship Type="http://schemas.openxmlformats.org/officeDocument/2006/relationships/image" Target="/ppt/media/image11.png" Id="R3b2d459818614eb9"/><Relationship Type="http://schemas.openxmlformats.org/officeDocument/2006/relationships/notesSlide" Target="/ppt/notesSlides/notesSlide11.xml" Id="Rd66968befaaa4d1f"/></Relationships>
</file>

<file path=ppt/slides/_rels/slide1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e8d2f635de24a6b"/><Relationship Type="http://schemas.openxmlformats.org/officeDocument/2006/relationships/image" Target="/ppt/media/image12.png" Id="R7214bdae60444576"/><Relationship Type="http://schemas.openxmlformats.org/officeDocument/2006/relationships/notesSlide" Target="/ppt/notesSlides/notesSlide12.xml" Id="R49649e62664a4d49"/></Relationships>
</file>

<file path=ppt/slides/_rels/slide1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44696b4c46a4a28"/><Relationship Type="http://schemas.openxmlformats.org/officeDocument/2006/relationships/image" Target="/ppt/media/image13.png" Id="R72c4f618444a438c"/><Relationship Type="http://schemas.openxmlformats.org/officeDocument/2006/relationships/notesSlide" Target="/ppt/notesSlides/notesSlide13.xml" Id="R04dcf9c44c8f4f98"/></Relationships>
</file>

<file path=ppt/slides/_rels/slide1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b865c35ac0f471c"/><Relationship Type="http://schemas.openxmlformats.org/officeDocument/2006/relationships/image" Target="/ppt/media/image14.png" Id="R1d4b85806d0f426e"/><Relationship Type="http://schemas.openxmlformats.org/officeDocument/2006/relationships/notesSlide" Target="/ppt/notesSlides/notesSlide14.xml" Id="R62469c2cb681488b"/></Relationships>
</file>

<file path=ppt/slides/_rels/slide1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f20e5801b834be6"/><Relationship Type="http://schemas.openxmlformats.org/officeDocument/2006/relationships/image" Target="/ppt/media/image15.png" Id="Rcec68b5eeaee426b"/><Relationship Type="http://schemas.openxmlformats.org/officeDocument/2006/relationships/notesSlide" Target="/ppt/notesSlides/notesSlide15.xml" Id="Ree19359fd04e4114"/></Relationships>
</file>

<file path=ppt/slides/_rels/slide1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b9eab1749034b37"/><Relationship Type="http://schemas.openxmlformats.org/officeDocument/2006/relationships/image" Target="/ppt/media/image16.png" Id="R852326e08c9e4291"/><Relationship Type="http://schemas.openxmlformats.org/officeDocument/2006/relationships/notesSlide" Target="/ppt/notesSlides/notesSlide16.xml" Id="R40cb1876fe10472c"/></Relationships>
</file>

<file path=ppt/slides/_rels/slide1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45dc468ba9e4ed1"/><Relationship Type="http://schemas.openxmlformats.org/officeDocument/2006/relationships/image" Target="/ppt/media/image17.png" Id="R8ddb29e6320e4a8b"/><Relationship Type="http://schemas.openxmlformats.org/officeDocument/2006/relationships/notesSlide" Target="/ppt/notesSlides/notesSlide17.xml" Id="Rad2f2f16832842ee"/></Relationships>
</file>

<file path=ppt/slides/_rels/slide1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ea9301d90b44ead"/><Relationship Type="http://schemas.openxmlformats.org/officeDocument/2006/relationships/image" Target="/ppt/media/image18.png" Id="R148675cc8ce645dd"/><Relationship Type="http://schemas.openxmlformats.org/officeDocument/2006/relationships/notesSlide" Target="/ppt/notesSlides/notesSlide18.xml" Id="R684d3532223644c2"/></Relationships>
</file>

<file path=ppt/slides/_rels/slide1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b9eb69a7a804571"/><Relationship Type="http://schemas.openxmlformats.org/officeDocument/2006/relationships/image" Target="/ppt/media/image19.png" Id="R7fe582558dda40b5"/><Relationship Type="http://schemas.openxmlformats.org/officeDocument/2006/relationships/notesSlide" Target="/ppt/notesSlides/notesSlide19.xml" Id="Re4978a6155b74665"/></Relationships>
</file>

<file path=ppt/slides/_rels/slide2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32cdef1c3254ac2"/><Relationship Type="http://schemas.openxmlformats.org/officeDocument/2006/relationships/image" Target="/ppt/media/image20.png" Id="R807cac8e7b024712"/><Relationship Type="http://schemas.openxmlformats.org/officeDocument/2006/relationships/notesSlide" Target="/ppt/notesSlides/notesSlide20.xml" Id="Rd65e187d21154f23"/></Relationships>
</file>

<file path=ppt/slides/_rels/slide2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cacbe2630cf43c8"/><Relationship Type="http://schemas.openxmlformats.org/officeDocument/2006/relationships/image" Target="/ppt/media/image21.png" Id="Rb38b04de96b5480a"/><Relationship Type="http://schemas.openxmlformats.org/officeDocument/2006/relationships/notesSlide" Target="/ppt/notesSlides/notesSlide21.xml" Id="R5880f56304a64ecd"/></Relationships>
</file>

<file path=ppt/slides/_rels/slide2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a0994b7c13241e2"/><Relationship Type="http://schemas.openxmlformats.org/officeDocument/2006/relationships/image" Target="/ppt/media/image22.png" Id="Reef837bcf5a847ec"/><Relationship Type="http://schemas.openxmlformats.org/officeDocument/2006/relationships/notesSlide" Target="/ppt/notesSlides/notesSlide22.xml" Id="R6aa19511488843ff"/></Relationships>
</file>

<file path=ppt/slides/_rels/slide2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ac5f1ec59ec44d6"/><Relationship Type="http://schemas.openxmlformats.org/officeDocument/2006/relationships/image" Target="/ppt/media/image23.png" Id="R2e744e2efa994805"/><Relationship Type="http://schemas.openxmlformats.org/officeDocument/2006/relationships/notesSlide" Target="/ppt/notesSlides/notesSlide23.xml" Id="Rcc6c92be28ab43b7"/></Relationships>
</file>

<file path=ppt/slides/_rels/slide2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0ba81fc7b78460e"/><Relationship Type="http://schemas.openxmlformats.org/officeDocument/2006/relationships/image" Target="/ppt/media/image24.png" Id="R18dfaec7c16e4485"/><Relationship Type="http://schemas.openxmlformats.org/officeDocument/2006/relationships/notesSlide" Target="/ppt/notesSlides/notesSlide24.xml" Id="Rc2beae68b04b41e5"/></Relationships>
</file>

<file path=ppt/slides/_rels/slide2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5c4537226fa4cd1"/><Relationship Type="http://schemas.openxmlformats.org/officeDocument/2006/relationships/image" Target="/ppt/media/image25.png" Id="R52fda23b70a24d2c"/><Relationship Type="http://schemas.openxmlformats.org/officeDocument/2006/relationships/notesSlide" Target="/ppt/notesSlides/notesSlide25.xml" Id="R41439597b3db4562"/></Relationships>
</file>

<file path=ppt/slides/_rels/slide2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c357f67f98442c0"/><Relationship Type="http://schemas.openxmlformats.org/officeDocument/2006/relationships/image" Target="/ppt/media/image26.png" Id="R3a7e87271f114255"/><Relationship Type="http://schemas.openxmlformats.org/officeDocument/2006/relationships/notesSlide" Target="/ppt/notesSlides/notesSlide26.xml" Id="R51a0918f64024a9b"/></Relationships>
</file>

<file path=ppt/slides/_rels/slide2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25f7029c5e64128"/><Relationship Type="http://schemas.openxmlformats.org/officeDocument/2006/relationships/image" Target="/ppt/media/image27.png" Id="R20a43cbd5a3b4afb"/><Relationship Type="http://schemas.openxmlformats.org/officeDocument/2006/relationships/notesSlide" Target="/ppt/notesSlides/notesSlide27.xml" Id="R12418823e17f4f4f"/></Relationships>
</file>

<file path=ppt/slides/_rels/slide2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0ecc503217642e3"/><Relationship Type="http://schemas.openxmlformats.org/officeDocument/2006/relationships/image" Target="/ppt/media/image28.png" Id="Rd91b5ff505274b20"/><Relationship Type="http://schemas.openxmlformats.org/officeDocument/2006/relationships/notesSlide" Target="/ppt/notesSlides/notesSlide28.xml" Id="Rf8dc90cabbde4826"/></Relationships>
</file>

<file path=ppt/slides/_rels/slide2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69aa55311f74ee4"/><Relationship Type="http://schemas.openxmlformats.org/officeDocument/2006/relationships/image" Target="/ppt/media/image29.png" Id="R9ba388dbdc874bdd"/><Relationship Type="http://schemas.openxmlformats.org/officeDocument/2006/relationships/notesSlide" Target="/ppt/notesSlides/notesSlide29.xml" Id="Rbee2dfbf509b44c0"/></Relationships>
</file>

<file path=ppt/slides/_rels/slide3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7d97afcc052431d"/><Relationship Type="http://schemas.openxmlformats.org/officeDocument/2006/relationships/image" Target="/ppt/media/image30.png" Id="R036e0f0e83ae4c4a"/><Relationship Type="http://schemas.openxmlformats.org/officeDocument/2006/relationships/notesSlide" Target="/ppt/notesSlides/notesSlide30.xml" Id="Re1053e98b103472a"/></Relationships>
</file>

<file path=ppt/slides/_rels/slide3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d11a751811d4d6f"/><Relationship Type="http://schemas.openxmlformats.org/officeDocument/2006/relationships/image" Target="/ppt/media/image31.png" Id="R3f5012e2b7cf4f35"/><Relationship Type="http://schemas.openxmlformats.org/officeDocument/2006/relationships/notesSlide" Target="/ppt/notesSlides/notesSlide31.xml" Id="R43a92e91ca4446ac"/></Relationships>
</file>

<file path=ppt/slides/_rels/slide3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bbc29f2be85418e"/><Relationship Type="http://schemas.openxmlformats.org/officeDocument/2006/relationships/image" Target="/ppt/media/image32.png" Id="R5fed7100c5344778"/><Relationship Type="http://schemas.openxmlformats.org/officeDocument/2006/relationships/notesSlide" Target="/ppt/notesSlides/notesSlide32.xml" Id="Rd84ebab3437c4df4"/></Relationships>
</file>

<file path=ppt/slides/_rels/slide3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9fc7999a64044db"/><Relationship Type="http://schemas.openxmlformats.org/officeDocument/2006/relationships/image" Target="/ppt/media/image33.png" Id="R1bf9d73908f84bfe"/><Relationship Type="http://schemas.openxmlformats.org/officeDocument/2006/relationships/notesSlide" Target="/ppt/notesSlides/notesSlide33.xml" Id="Rdb1d91d02eb94010"/></Relationships>
</file>

<file path=ppt/slides/_rels/slide3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b1635a101134dfd"/><Relationship Type="http://schemas.openxmlformats.org/officeDocument/2006/relationships/image" Target="/ppt/media/image34.png" Id="Rd613d49d8f5b4cc9"/><Relationship Type="http://schemas.openxmlformats.org/officeDocument/2006/relationships/notesSlide" Target="/ppt/notesSlides/notesSlide34.xml" Id="R6b67c1057c3a40b1"/></Relationships>
</file>

<file path=ppt/slides/_rels/slide3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b63ed00dbcd4436"/><Relationship Type="http://schemas.openxmlformats.org/officeDocument/2006/relationships/image" Target="/ppt/media/image35.png" Id="Redaca1750032469c"/><Relationship Type="http://schemas.openxmlformats.org/officeDocument/2006/relationships/notesSlide" Target="/ppt/notesSlides/notesSlide35.xml" Id="Rd0fd3cdbbeb24c5e"/></Relationships>
</file>

<file path=ppt/slides/_rels/slide3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91252eb5fe349a6"/><Relationship Type="http://schemas.openxmlformats.org/officeDocument/2006/relationships/image" Target="/ppt/media/image36.png" Id="R76be454535604224"/><Relationship Type="http://schemas.openxmlformats.org/officeDocument/2006/relationships/notesSlide" Target="/ppt/notesSlides/notesSlide36.xml" Id="R92bdbeaffefe4744"/></Relationships>
</file>

<file path=ppt/slides/_rels/slide3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0b68cd1cd2b41fe"/><Relationship Type="http://schemas.openxmlformats.org/officeDocument/2006/relationships/image" Target="/ppt/media/image37.png" Id="R9d1f2688fd7844ee"/><Relationship Type="http://schemas.openxmlformats.org/officeDocument/2006/relationships/notesSlide" Target="/ppt/notesSlides/notesSlide37.xml" Id="R2073e610e32047b1"/></Relationships>
</file>

<file path=ppt/slides/_rels/slide3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1331a016e2249c3"/><Relationship Type="http://schemas.openxmlformats.org/officeDocument/2006/relationships/image" Target="/ppt/media/image38.png" Id="Raf318814c7bf4161"/><Relationship Type="http://schemas.openxmlformats.org/officeDocument/2006/relationships/notesSlide" Target="/ppt/notesSlides/notesSlide38.xml" Id="R4d706278a0654bab"/></Relationships>
</file>

<file path=ppt/slides/_rels/slide3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e7c95a0172a43ab"/><Relationship Type="http://schemas.openxmlformats.org/officeDocument/2006/relationships/image" Target="/ppt/media/image39.png" Id="R56fce66f7bfb4cb2"/><Relationship Type="http://schemas.openxmlformats.org/officeDocument/2006/relationships/notesSlide" Target="/ppt/notesSlides/notesSlide39.xml" Id="R8a25cbd589cd4fee"/></Relationships>
</file>

<file path=ppt/slides/_rels/slide4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60edfe73c894d19"/><Relationship Type="http://schemas.openxmlformats.org/officeDocument/2006/relationships/image" Target="/ppt/media/image40.png" Id="R78773d48ce054b16"/><Relationship Type="http://schemas.openxmlformats.org/officeDocument/2006/relationships/notesSlide" Target="/ppt/notesSlides/notesSlide40.xml" Id="R19a47b80bb6242f5"/></Relationships>
</file>

<file path=ppt/slides/_rels/slide4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6c4462b06d9467e"/><Relationship Type="http://schemas.openxmlformats.org/officeDocument/2006/relationships/image" Target="/ppt/media/image41.png" Id="R41ddfae4af8f4dd4"/><Relationship Type="http://schemas.openxmlformats.org/officeDocument/2006/relationships/notesSlide" Target="/ppt/notesSlides/notesSlide41.xml" Id="Rf85e774372164f6d"/></Relationships>
</file>

<file path=ppt/slides/_rels/slide4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b8a1b8b81f14716"/><Relationship Type="http://schemas.openxmlformats.org/officeDocument/2006/relationships/image" Target="/ppt/media/image42.png" Id="Rce0c3e48681e440f"/><Relationship Type="http://schemas.openxmlformats.org/officeDocument/2006/relationships/notesSlide" Target="/ppt/notesSlides/notesSlide42.xml" Id="R61727635b95d4072"/></Relationships>
</file>

<file path=ppt/slides/_rels/slide4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4fa770e689c4e01"/><Relationship Type="http://schemas.openxmlformats.org/officeDocument/2006/relationships/image" Target="/ppt/media/image43.png" Id="R4c71792efe8945f5"/><Relationship Type="http://schemas.openxmlformats.org/officeDocument/2006/relationships/notesSlide" Target="/ppt/notesSlides/notesSlide43.xml" Id="Rb8bf293fa66542fb"/></Relationships>
</file>

<file path=ppt/slides/_rels/slide4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ab1498caae3483c"/><Relationship Type="http://schemas.openxmlformats.org/officeDocument/2006/relationships/image" Target="/ppt/media/image44.png" Id="R2cb7cf6b478b445c"/><Relationship Type="http://schemas.openxmlformats.org/officeDocument/2006/relationships/notesSlide" Target="/ppt/notesSlides/notesSlide44.xml" Id="Ref940613c7ff4af1"/></Relationships>
</file>

<file path=ppt/slides/_rels/slide4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ca8c5c8726b4d01"/><Relationship Type="http://schemas.openxmlformats.org/officeDocument/2006/relationships/image" Target="/ppt/media/image45.png" Id="Rb79a4a9148ad4fb4"/><Relationship Type="http://schemas.openxmlformats.org/officeDocument/2006/relationships/notesSlide" Target="/ppt/notesSlides/notesSlide45.xml" Id="R08eb9297225f4539"/></Relationships>
</file>

<file path=ppt/slides/_rels/slide4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e6f98d792474c3c"/><Relationship Type="http://schemas.openxmlformats.org/officeDocument/2006/relationships/image" Target="/ppt/media/image46.png" Id="R7703e94d5e3840c7"/><Relationship Type="http://schemas.openxmlformats.org/officeDocument/2006/relationships/notesSlide" Target="/ppt/notesSlides/notesSlide46.xml" Id="R9e7fccaa19db4106"/></Relationships>
</file>

<file path=ppt/slides/_rels/slide4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42ed92631da4a61"/><Relationship Type="http://schemas.openxmlformats.org/officeDocument/2006/relationships/image" Target="/ppt/media/image47.png" Id="R7791cb69be074d51"/><Relationship Type="http://schemas.openxmlformats.org/officeDocument/2006/relationships/notesSlide" Target="/ppt/notesSlides/notesSlide47.xml" Id="R533de1c727a14a8f"/></Relationships>
</file>

<file path=ppt/slides/_rels/slide4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6aefdc5c1774c85"/><Relationship Type="http://schemas.openxmlformats.org/officeDocument/2006/relationships/image" Target="/ppt/media/image48.png" Id="R9f6eb7dceab84c36"/><Relationship Type="http://schemas.openxmlformats.org/officeDocument/2006/relationships/notesSlide" Target="/ppt/notesSlides/notesSlide48.xml" Id="Rd889563aff794c6b"/></Relationships>
</file>

<file path=ppt/slides/_rels/slide4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b6a602a915041ee"/><Relationship Type="http://schemas.openxmlformats.org/officeDocument/2006/relationships/image" Target="/ppt/media/image49.png" Id="R19b4dd5579bf415c"/><Relationship Type="http://schemas.openxmlformats.org/officeDocument/2006/relationships/notesSlide" Target="/ppt/notesSlides/notesSlide49.xml" Id="Rba9691d047c045d8"/></Relationships>
</file>

<file path=ppt/slides/_rels/slide5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d74db2aa2994512"/><Relationship Type="http://schemas.openxmlformats.org/officeDocument/2006/relationships/image" Target="/ppt/media/image50.png" Id="Ra2b3d475373941cf"/><Relationship Type="http://schemas.openxmlformats.org/officeDocument/2006/relationships/notesSlide" Target="/ppt/notesSlides/notesSlide50.xml" Id="Rbbae67a68a52424d"/></Relationships>
</file>

<file path=ppt/slides/_rels/slide5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952dabe922a4d4c"/><Relationship Type="http://schemas.openxmlformats.org/officeDocument/2006/relationships/image" Target="/ppt/media/image51.png" Id="Re74e9db714e142fb"/><Relationship Type="http://schemas.openxmlformats.org/officeDocument/2006/relationships/notesSlide" Target="/ppt/notesSlides/notesSlide51.xml" Id="Raf64017230db40b2"/></Relationships>
</file>

<file path=ppt/slides/_rels/slide5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86d9b6bfca34de7"/><Relationship Type="http://schemas.openxmlformats.org/officeDocument/2006/relationships/image" Target="/ppt/media/image52.png" Id="R998cc8d1d9e84856"/><Relationship Type="http://schemas.openxmlformats.org/officeDocument/2006/relationships/notesSlide" Target="/ppt/notesSlides/notesSlide52.xml" Id="R65564fd11f304ddc"/></Relationships>
</file>

<file path=ppt/slides/_rels/slide5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ad8ea3f1f36485b"/><Relationship Type="http://schemas.openxmlformats.org/officeDocument/2006/relationships/image" Target="/ppt/media/image53.png" Id="Rc7771c72fcdc41f6"/><Relationship Type="http://schemas.openxmlformats.org/officeDocument/2006/relationships/notesSlide" Target="/ppt/notesSlides/notesSlide53.xml" Id="Rac51495c3b1c46e6"/></Relationships>
</file>

<file path=ppt/slides/_rels/slide5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38effc5eb974c5a"/><Relationship Type="http://schemas.openxmlformats.org/officeDocument/2006/relationships/image" Target="/ppt/media/image54.png" Id="R7b82888b50274767"/><Relationship Type="http://schemas.openxmlformats.org/officeDocument/2006/relationships/notesSlide" Target="/ppt/notesSlides/notesSlide54.xml" Id="R2f047427c2834475"/></Relationships>
</file>

<file path=ppt/slides/slide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Light &amp; Telescopes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2A9D97-9835-48DD-AEBB-4872AAF58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3827" y="2095500"/>
            <a:ext cx="1985101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D.J. Pisano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857612-328D-4644-97DB-6A2CAEA7E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2073" y="2623571"/>
            <a:ext cx="5667853" cy="4578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5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Associate Professor of Physics &amp; Astronomy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5B81D8-0855-46C6-A47A-035DDFC5D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6676" y="3033038"/>
            <a:ext cx="1578929" cy="4601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6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6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July 6, 2017</a:t>
            </a:r>
          </a:p>
        </p:txBody>
      </p:sp>
    </p:spTree>
    <p:extLst>
      <p:ext uri="{BB962C8B-B14F-4D97-AF65-F5344CB8AC3E}">
        <p14:creationId xmlns:p14="http://schemas.microsoft.com/office/powerpoint/2010/main" val="827805135"/>
      </p:ext>
    </p:extLst>
  </p:cSld>
</p:sld>
</file>

<file path=ppt/slides/slide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Light and Telescopes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0CED9E-CFF6-4E82-9CC6-56C88BFF0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7075" y="2095500"/>
            <a:ext cx="7327306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With few exceptions, astronomers can only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81359D-C712-4EFB-955C-341506BD4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6835" y="2551506"/>
            <a:ext cx="5776095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learn about the Universe by using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53FFB2-E888-4AAF-82F5-39C77919C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6835" y="3007534"/>
            <a:ext cx="1947189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telescopes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DD4F67-85BC-4CE1-BC20-2313A77B7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0959" y="3007534"/>
            <a:ext cx="1673407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to look at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63CF0F-9902-4417-B5B2-A94610E12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1212" y="3007534"/>
            <a:ext cx="832968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light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60F8CF-E2D1-45E1-969F-8195C3FFA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0617" y="3007534"/>
            <a:ext cx="2114632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from distant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EAFD0A-47A5-4A45-89D1-650FD726E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6840" y="3459812"/>
            <a:ext cx="1547522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objects. 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F7A8B7-CFFE-405C-AC01-405E1390C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7080" y="4008487"/>
            <a:ext cx="7497845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We can not do experiments on the Universe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17F270-6CA8-422A-9CD2-D25E63D7E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6840" y="4460856"/>
            <a:ext cx="4509997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(or even small parts of it). 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1D7C48-E9C8-4CD6-914D-C36BF42A2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687" y="5554458"/>
            <a:ext cx="1626064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We must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EF7C46-C296-4376-85C3-5BAB70FA7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1681" y="5554458"/>
            <a:ext cx="1484028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observe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12C59F-DAF7-4FC7-BAD9-FBCCCE9ED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2342" y="5554458"/>
            <a:ext cx="2472785" cy="6050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the Universe. </a:t>
            </a:r>
          </a:p>
        </p:txBody>
      </p:sp>
    </p:spTree>
    <p:extLst>
      <p:ext uri="{BB962C8B-B14F-4D97-AF65-F5344CB8AC3E}">
        <p14:creationId xmlns:p14="http://schemas.microsoft.com/office/powerpoint/2010/main" val="84230202"/>
      </p:ext>
    </p:extLst>
  </p:cSld>
</p:sld>
</file>

<file path=ppt/slides/slide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Light is a wave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0349fb8b024ce5"/>
          <ns0:srcRect xmlns:ns0="http://schemas.openxmlformats.org/drawingml/2006/main" l="7143" r="7864" t="25210" b="21289"/>
          <a:stretch xmlns:a="http://schemas.openxmlformats.org/drawingml/2006/main"/>
        </p:blipFill>
        <p:spPr>
          <a:xfrm xmlns:a="http://schemas.openxmlformats.org/drawingml/2006/main">
            <a:off x="1918520" y="2095500"/>
            <a:ext cx="8354960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464546"/>
      </p:ext>
    </p:extLst>
  </p:cSld>
</p:sld>
</file>

<file path=ppt/slides/slide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Light is a particle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f2fb8df87f4532"/>
          <ns0:srcRect xmlns:ns0="http://schemas.openxmlformats.org/drawingml/2006/main" l="13781" r="13781" t="31092" b="28198"/>
          <a:stretch xmlns:a="http://schemas.openxmlformats.org/drawingml/2006/main"/>
        </p:blipFill>
        <p:spPr>
          <a:xfrm xmlns:a="http://schemas.openxmlformats.org/drawingml/2006/main">
            <a:off x="3143280" y="2488483"/>
            <a:ext cx="6010028" cy="2609933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647A5D-B771-4771-8F52-331B7D86B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8364" y="2095500"/>
            <a:ext cx="141421" cy="5028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7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564BE0-46C4-4FF1-8397-C4ADDB184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9538" y="2096109"/>
            <a:ext cx="5931627" cy="5018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 1905, Einstein discovered that light had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928E84-A711-4DF3-923E-8771C6EBD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9538" y="2434216"/>
            <a:ext cx="2502281" cy="5028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7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discrete energies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A1C81E-648E-48C7-BF92-4D0181189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608" y="2434510"/>
            <a:ext cx="2848454" cy="502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7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7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light can appear as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C86361-4FC5-4E52-BFBD-A7B7A83B7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9539" y="2769489"/>
            <a:ext cx="2188444" cy="5028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7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particles called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83CE9A-D447-49E2-B6F5-2174CFF55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6412" y="2769489"/>
            <a:ext cx="1146481" cy="5028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75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75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photons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CFDF88-86E1-47B4-85A3-71DB65928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0634" y="2769489"/>
            <a:ext cx="118794" cy="5028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7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5FE328-E4F2-480B-B51D-2481B0196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7424" y="5245191"/>
            <a:ext cx="2448602" cy="5027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7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This is called the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E65C43-085E-48D0-BCFB-8A0271817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3643" y="5245385"/>
            <a:ext cx="2656798" cy="5024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73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73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photoelectric effect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A512FC-C534-4231-848B-15B614991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9322" y="5245157"/>
            <a:ext cx="118794" cy="50283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7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7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5C165B-7B09-4276-87DD-2FDD893AC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5927" y="5658135"/>
            <a:ext cx="6847710" cy="5013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6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6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It is how light sensors for doors, toilets, etc. work.</a:t>
            </a:r>
          </a:p>
        </p:txBody>
      </p:sp>
    </p:spTree>
    <p:extLst>
      <p:ext uri="{BB962C8B-B14F-4D97-AF65-F5344CB8AC3E}">
        <p14:creationId xmlns:p14="http://schemas.microsoft.com/office/powerpoint/2010/main" val="241236380"/>
      </p:ext>
    </p:extLst>
  </p:cSld>
</p:sld>
</file>

<file path=ppt/slides/slide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Light as photons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34fe7e4aca4157"/>
          <ns0:srcRect xmlns:ns0="http://schemas.openxmlformats.org/drawingml/2006/main" l="44372" r="49351" t="60878" b="38002"/>
          <a:stretch xmlns:a="http://schemas.openxmlformats.org/drawingml/2006/main"/>
        </p:blipFill>
        <p:spPr>
          <a:xfrm xmlns:a="http://schemas.openxmlformats.org/drawingml/2006/main">
            <a:off x="5565794" y="4442049"/>
            <a:ext cx="530743" cy="7320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19F602-DBBD-4106-8CF3-897746B33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7123" y="2095500"/>
            <a:ext cx="671109" cy="5124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2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2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56B2C6-D07A-487C-A0A3-B2DF2007D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5139" y="2095500"/>
            <a:ext cx="1097138" cy="5124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2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2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energy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69AB83-A870-466F-8990-E62EECF03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9451" y="2095500"/>
            <a:ext cx="652210" cy="5124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2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2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 a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E293CD-4B42-42CE-A1EB-F713D8655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8841" y="2095500"/>
            <a:ext cx="1008704" cy="5124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2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2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photon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BFCAB0-116C-428E-88AB-9C535D4AC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5517" y="2095710"/>
            <a:ext cx="3099242" cy="5120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is proportional to the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F7297B-195A-43D3-9269-DFF458851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1351" y="2440689"/>
            <a:ext cx="1435098" cy="5124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2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2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frequency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1E6312-8BB4-4FC4-8CE0-DE35A018D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14422" y="2441063"/>
            <a:ext cx="1852885" cy="5118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of the light. 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DDC499-EAD8-4F4A-8539-85112114D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44982" y="3282389"/>
            <a:ext cx="5613536" cy="5093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0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0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Higher frequency means higher energy.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88149A-A7AF-4769-A7FE-9D841B8C2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5516" y="4120632"/>
            <a:ext cx="3080938" cy="5120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energy of light is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36C007-8D84-4FF3-BC1D-694B769F7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3516" y="4120389"/>
            <a:ext cx="528006" cy="5124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22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22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not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4303A7-9CCA-4117-A6BC-E91690140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9494" y="4120389"/>
            <a:ext cx="1539223" cy="5124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2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2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related to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116C22-6C67-4BFA-8999-112A30018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5674" y="4120389"/>
            <a:ext cx="1290460" cy="5124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2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2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intensity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505D53-43E1-4FE5-9365-E0948772F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43236" y="4120389"/>
            <a:ext cx="813248" cy="5124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2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2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(how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FCD09A-5A80-46A3-A4C7-322060CC3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9397" y="4465564"/>
            <a:ext cx="1590745" cy="5124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2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2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bright it is).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411A1F-0633-4FE4-BC73-B49D0C770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062" y="5305614"/>
            <a:ext cx="3454208" cy="5120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1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1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Higher intensities mean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A5749B-6C62-4DA2-B824-ED4D62404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1771" y="5305353"/>
            <a:ext cx="899843" cy="5124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22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22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more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62948B-EDC8-47B5-A617-319594A85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8563" y="5305353"/>
            <a:ext cx="2142706" cy="5124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2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2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photons mean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BF064C-7017-4431-97F0-5ABDC569B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6616" y="5647059"/>
            <a:ext cx="1876626" cy="5124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2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2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brighter light.</a:t>
            </a:r>
          </a:p>
        </p:txBody>
      </p:sp>
    </p:spTree>
    <p:extLst>
      <p:ext uri="{BB962C8B-B14F-4D97-AF65-F5344CB8AC3E}">
        <p14:creationId xmlns:p14="http://schemas.microsoft.com/office/powerpoint/2010/main" val="461951905"/>
      </p:ext>
    </p:extLst>
  </p:cSld>
</p:sld>
</file>

<file path=ppt/slides/slide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Electromagnetic Spectrum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75ee6493c24f8f"/>
          <ns0:srcRect xmlns:ns0="http://schemas.openxmlformats.org/drawingml/2006/main" l="11616" r="11472" t="20728" b="2801"/>
          <a:stretch xmlns:a="http://schemas.openxmlformats.org/drawingml/2006/main"/>
        </p:blipFill>
        <p:spPr>
          <a:xfrm xmlns:a="http://schemas.openxmlformats.org/drawingml/2006/main">
            <a:off x="3451175" y="2095500"/>
            <a:ext cx="5289651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582458"/>
      </p:ext>
    </p:extLst>
  </p:cSld>
</p:sld>
</file>

<file path=ppt/slides/slide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Electromagnetic Spectrum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fce445392d40bb"/>
          <ns0:srcRect xmlns:ns0="http://schemas.openxmlformats.org/drawingml/2006/main" l="2237" r="2670" t="23810" b="27544"/>
          <a:stretch xmlns:a="http://schemas.openxmlformats.org/drawingml/2006/main"/>
        </p:blipFill>
        <p:spPr>
          <a:xfrm xmlns:a="http://schemas.openxmlformats.org/drawingml/2006/main">
            <a:off x="2593353" y="2095500"/>
            <a:ext cx="7005294" cy="276916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711B6E-1B49-4681-BEA9-D38F438E9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5067" y="5652186"/>
            <a:ext cx="4341184" cy="2711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4" b="1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334" b="1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Lower Frequency = Longer Wavelength = Low Energy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D10C86-9C79-44DA-84AC-3AE774185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01233" y="5887012"/>
            <a:ext cx="4513725" cy="272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1" b="1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341" b="1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Higher Frequency = Shorter Wavelength = High Energy </a:t>
            </a:r>
          </a:p>
        </p:txBody>
      </p:sp>
    </p:spTree>
    <p:extLst>
      <p:ext uri="{BB962C8B-B14F-4D97-AF65-F5344CB8AC3E}">
        <p14:creationId xmlns:p14="http://schemas.microsoft.com/office/powerpoint/2010/main" val="717233459"/>
      </p:ext>
    </p:extLst>
  </p:cSld>
</p:sld>
</file>

<file path=ppt/slides/slide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world looks different at different wavelengths of light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E913F6-F46D-4935-9DC4-F6FF7C9C7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5241" y="2095500"/>
            <a:ext cx="5801517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Consider infrared light...otherwise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EBC779-3CA2-4664-B127-87423D81A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338" y="2553872"/>
            <a:ext cx="1739573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known as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0AFEE7-8369-4F5B-941E-0AF8A43B5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9918" y="2553872"/>
            <a:ext cx="808502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heat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091557-D71F-4FE8-8AE1-51057C9B9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1928" y="2553872"/>
            <a:ext cx="132697" cy="6095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0727017"/>
      </p:ext>
    </p:extLst>
  </p:cSld>
</p:sld>
</file>

<file path=ppt/slides/slide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Light and telescopes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9ca442613440a7"/>
          <ns0:srcRect xmlns:ns0="http://schemas.openxmlformats.org/drawingml/2006/main" l="8586" r="9307" t="20355" b="7750"/>
          <a:stretch xmlns:a="http://schemas.openxmlformats.org/drawingml/2006/main"/>
        </p:blipFill>
        <p:spPr>
          <a:xfrm xmlns:a="http://schemas.openxmlformats.org/drawingml/2006/main">
            <a:off x="3523956" y="2678878"/>
            <a:ext cx="5144088" cy="3480622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26E6B3-1A84-40F9-A715-5D38B58DF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0729" y="2095500"/>
            <a:ext cx="2867197" cy="2718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38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38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This is an astronomy class seen in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01F630-4445-4361-965A-2188CEB85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8169" y="2452856"/>
            <a:ext cx="2106952" cy="2826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2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92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infrared and visible light.</a:t>
            </a:r>
          </a:p>
        </p:txBody>
      </p:sp>
    </p:spTree>
    <p:extLst>
      <p:ext uri="{BB962C8B-B14F-4D97-AF65-F5344CB8AC3E}">
        <p14:creationId xmlns:p14="http://schemas.microsoft.com/office/powerpoint/2010/main" val="389311637"/>
      </p:ext>
    </p:extLst>
  </p:cSld>
</p:sld>
</file>

<file path=ppt/slides/slide1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Light and telescopes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ddf2629d4342c3"/>
          <ns0:srcRect xmlns:ns0="http://schemas.openxmlformats.org/drawingml/2006/main" l="1299" r="2670" t="25117" b="13072"/>
          <a:stretch xmlns:a="http://schemas.openxmlformats.org/drawingml/2006/main"/>
        </p:blipFill>
        <p:spPr>
          <a:xfrm xmlns:a="http://schemas.openxmlformats.org/drawingml/2006/main">
            <a:off x="2796732" y="2877583"/>
            <a:ext cx="6598536" cy="328191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CD98B1-723B-4A8D-8352-EAD6C1A28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2327" y="2095500"/>
            <a:ext cx="6173947" cy="3567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56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56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Consider Orion as Seen in Different Wavelengths of Light!</a:t>
            </a:r>
          </a:p>
        </p:txBody>
      </p:sp>
    </p:spTree>
    <p:extLst>
      <p:ext uri="{BB962C8B-B14F-4D97-AF65-F5344CB8AC3E}">
        <p14:creationId xmlns:p14="http://schemas.microsoft.com/office/powerpoint/2010/main" val="516364029"/>
      </p:ext>
    </p:extLst>
  </p:cSld>
</p:sld>
</file>

<file path=ppt/slides/slide1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Light and telescopes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8FE50B-5F57-4749-961C-3AF876B7D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123" y="2095500"/>
            <a:ext cx="308775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Review Questions</a:t>
            </a:r>
          </a:p>
        </p:txBody>
      </p:sp>
    </p:spTree>
    <p:extLst>
      <p:ext uri="{BB962C8B-B14F-4D97-AF65-F5344CB8AC3E}">
        <p14:creationId xmlns:p14="http://schemas.microsoft.com/office/powerpoint/2010/main" val="2071964900"/>
      </p:ext>
    </p:extLst>
  </p:cSld>
</p:sld>
</file>

<file path=ppt/slides/slide1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Question 1: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CE9EC1-4F7D-4A23-A5A8-6D8BC0780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51" y="2095500"/>
            <a:ext cx="643148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Light with a shorter wavelength has a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96F11B-A36F-451D-BF44-5EBC7A2EF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2333" y="2556923"/>
            <a:ext cx="3161585" cy="6062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______ frequency.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E270E0-3B7A-41DC-8F40-B11BA2F73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164" y="3653140"/>
            <a:ext cx="39476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C38CF9-53D2-47F1-AF9D-741DA1426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3605" y="3653140"/>
            <a:ext cx="109260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higher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627A3C-4F3E-4B26-AC94-A65496301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0351" y="4205927"/>
            <a:ext cx="39457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BE83E0-12B6-494C-9820-3AC359939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3605" y="4205927"/>
            <a:ext cx="945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lower</a:t>
            </a:r>
          </a:p>
        </p:txBody>
      </p:sp>
    </p:spTree>
    <p:extLst>
      <p:ext uri="{BB962C8B-B14F-4D97-AF65-F5344CB8AC3E}">
        <p14:creationId xmlns:p14="http://schemas.microsoft.com/office/powerpoint/2010/main" val="2102900784"/>
      </p:ext>
    </p:extLst>
  </p:cSld>
</p:sld>
</file>

<file path=ppt/slides/slide1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Question 2: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1BF9E4-8C12-4FE2-ADB8-F371486BC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2861" y="2095500"/>
            <a:ext cx="742646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Light with a higher frequency has a ______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3562F6-9A22-4590-A296-FD960307E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030" y="2559836"/>
            <a:ext cx="1276211" cy="6014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5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5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energy.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16F9DC-5E85-4605-B877-78345B0B8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2675" y="3653140"/>
            <a:ext cx="39476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D8A607-5020-43A5-AE0E-F34995B62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6115" y="3653140"/>
            <a:ext cx="109260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higher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2A8026-D27B-45BF-BF13-C0BBA7202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2861" y="4205927"/>
            <a:ext cx="39457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51C172-5833-488B-90E9-7194C4C3C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6115" y="4205927"/>
            <a:ext cx="94512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lower</a:t>
            </a:r>
          </a:p>
        </p:txBody>
      </p:sp>
    </p:spTree>
    <p:extLst>
      <p:ext uri="{BB962C8B-B14F-4D97-AF65-F5344CB8AC3E}">
        <p14:creationId xmlns:p14="http://schemas.microsoft.com/office/powerpoint/2010/main" val="1439749543"/>
      </p:ext>
    </p:extLst>
  </p:cSld>
</p:sld>
</file>

<file path=ppt/slides/slide1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Question 3: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E85305-16E4-4280-B498-BC8B157D5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4520" y="2095500"/>
            <a:ext cx="7723146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Light with a higher frequency travels ______ 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64F060-E5CC-4058-AB28-1E0DFF63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6689" y="2555923"/>
            <a:ext cx="4711088" cy="6079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light with a lower frequency.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0AAC45-5BF3-41DC-8464-2331DA6B4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4334" y="3653140"/>
            <a:ext cx="39476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7CEA67-9C05-4AA8-8F30-E2157F68C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7774" y="3653140"/>
            <a:ext cx="1833842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faster than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484913-A3F4-47E7-9526-23CF750E8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4520" y="4205927"/>
            <a:ext cx="39457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71A109-C56F-4D50-9100-51F2C61E2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7774" y="4205927"/>
            <a:ext cx="198357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slower than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D7F21A-1019-4B2F-B987-D5FF9A98A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4520" y="4755078"/>
            <a:ext cx="416003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C. at the same speed as</a:t>
            </a:r>
          </a:p>
        </p:txBody>
      </p:sp>
    </p:spTree>
    <p:extLst>
      <p:ext uri="{BB962C8B-B14F-4D97-AF65-F5344CB8AC3E}">
        <p14:creationId xmlns:p14="http://schemas.microsoft.com/office/powerpoint/2010/main" val="1204027869"/>
      </p:ext>
    </p:extLst>
  </p:cSld>
</p:sld>
</file>

<file path=ppt/slides/slide1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Question 4: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230A01-3ABB-458B-9EA3-AE1C65D78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1537" y="2095500"/>
            <a:ext cx="714911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Which of the following does not emit light?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E86C89-4381-4082-A35F-433FF2847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1350" y="3197459"/>
            <a:ext cx="39476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CF3A31-55A5-4182-9B33-A0B546E49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4604" y="3198758"/>
            <a:ext cx="1900810" cy="6074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light bulb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90E2CD-48F1-415C-AD5F-8A256131E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1537" y="3746486"/>
            <a:ext cx="39457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30B856-2E2D-4DAB-8EAE-F34EC124F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4791" y="3746486"/>
            <a:ext cx="147425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Sun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F9618F-FD5D-429C-B8AC-535B2ED4A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1537" y="4295635"/>
            <a:ext cx="170368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C. People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F88CE5-365E-4E78-AE54-A8F64DECA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1537" y="4847754"/>
            <a:ext cx="1386882" cy="6044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D. A fire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87DD94-413C-4CBA-9522-2C6CA2CA9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1537" y="5397484"/>
            <a:ext cx="39457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54EF81-52B3-488E-8942-9E4A4335B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4604" y="5397484"/>
            <a:ext cx="429049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All of the above emit light</a:t>
            </a:r>
          </a:p>
        </p:txBody>
      </p:sp>
    </p:spTree>
    <p:extLst>
      <p:ext uri="{BB962C8B-B14F-4D97-AF65-F5344CB8AC3E}">
        <p14:creationId xmlns:p14="http://schemas.microsoft.com/office/powerpoint/2010/main" val="1351925636"/>
      </p:ext>
    </p:extLst>
  </p:cSld>
</p:sld>
</file>

<file path=ppt/slides/slide1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Sunlight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2326e08c9e4291"/>
          <ns0:srcRect xmlns:ns0="http://schemas.openxmlformats.org/drawingml/2006/main" l="64358" r="6133" t="39683" b="22035"/>
          <a:stretch xmlns:a="http://schemas.openxmlformats.org/drawingml/2006/main"/>
        </p:blipFill>
        <p:spPr>
          <a:xfrm xmlns:a="http://schemas.openxmlformats.org/drawingml/2006/main">
            <a:off x="7317086" y="3106381"/>
            <a:ext cx="2618975" cy="2625378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F629C7-1E0F-4267-9674-2DA1DBC42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6125" y="2095500"/>
            <a:ext cx="7423349" cy="6087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By observing light from a star, we can learn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7C4644-795B-4B34-91B5-D934EAB6E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8294" y="2509612"/>
            <a:ext cx="2434522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about a star’s: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983C36-9DDD-4168-8382-A5489E1EF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6125" y="3010082"/>
            <a:ext cx="35133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B72FE0-947A-4343-8473-49C45DF8F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79" y="3013383"/>
            <a:ext cx="3401291" cy="6040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Total Energy Output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FAE37C-BE83-49DD-BF17-ADCF86BA5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6125" y="3514346"/>
            <a:ext cx="35133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570B57-4342-421C-9EB1-08B2CB647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79" y="3518377"/>
            <a:ext cx="3582709" cy="6028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6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6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Surface Temperature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E0D80D-7FCA-47EF-AC99-B03DF6F7E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6125" y="4018611"/>
            <a:ext cx="35133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3.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BA9CE6-B2CC-45D9-A5D3-FE5BB890A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79" y="4018611"/>
            <a:ext cx="1220816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Radius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959DB7-66E3-424A-8C57-85643992E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6125" y="4522937"/>
            <a:ext cx="35133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4.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75BEAE-80CF-41CA-8356-389074AC4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79" y="4522937"/>
            <a:ext cx="385040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Chemical Composition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8C3C56-A3FB-494E-8CC7-5ADF2E21B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6125" y="5027201"/>
            <a:ext cx="35133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5.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2B42F9-7579-404A-87F6-B0BA2CB4F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9379" y="5027469"/>
            <a:ext cx="4127630" cy="6091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Velocity relative to Earth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D1B5E5-05A8-4BF2-BDB8-8F1226DE0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5939" y="5531432"/>
            <a:ext cx="206741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more…</a:t>
            </a:r>
          </a:p>
        </p:txBody>
      </p:sp>
    </p:spTree>
    <p:extLst>
      <p:ext uri="{BB962C8B-B14F-4D97-AF65-F5344CB8AC3E}">
        <p14:creationId xmlns:p14="http://schemas.microsoft.com/office/powerpoint/2010/main" val="520454416"/>
      </p:ext>
    </p:extLst>
  </p:cSld>
</p:sld>
</file>

<file path=ppt/slides/slide1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Everything is made of atoms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db29e6320e4a8b"/>
          <ns0:srcRect xmlns:ns0="http://schemas.openxmlformats.org/drawingml/2006/main" l="44877" r="1299" t="24556" b="12698"/>
          <a:stretch xmlns:a="http://schemas.openxmlformats.org/drawingml/2006/main"/>
        </p:blipFill>
        <p:spPr>
          <a:xfrm xmlns:a="http://schemas.openxmlformats.org/drawingml/2006/main">
            <a:off x="5418681" y="2095500"/>
            <a:ext cx="4478639" cy="4034377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6DD5F2-9D49-4C1B-8D08-B8F6D9C01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4680" y="2121619"/>
            <a:ext cx="141834" cy="5042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AAC6C9-DEB1-4462-BB9A-08DF7BFC0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6579" y="2121619"/>
            <a:ext cx="2859214" cy="5042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All material is made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67BC4C-4F20-4901-AD47-D2AFBDB8A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6733" y="2461323"/>
            <a:ext cx="816649" cy="5042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up of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F89824-A008-44FE-A81A-AA762744E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234" y="2461323"/>
            <a:ext cx="886747" cy="5042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atoms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972AC9-A0F3-46E6-A6B9-9CCE63E9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5649" y="2461323"/>
            <a:ext cx="119140" cy="5042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5ABC85-098E-4B16-AB78-E20091C8F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4684" y="2874597"/>
            <a:ext cx="141834" cy="5042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1D5B04-EAB9-4B2D-BB10-DACD4F018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6583" y="2874597"/>
            <a:ext cx="2422493" cy="5042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Atoms are made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8BACEA-060B-42D3-9E9D-A2A08BA6A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6737" y="3214283"/>
            <a:ext cx="747434" cy="5042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from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DF25D7-9429-4B8F-BF60-A93FCBD5B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1158" y="3214283"/>
            <a:ext cx="1079856" cy="5042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protons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BB2942-8F9C-40C8-AA07-E66326C34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8708" y="3214283"/>
            <a:ext cx="205848" cy="5042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B6DB0E-63A7-4003-AD54-8A8DAF0C0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6737" y="3550518"/>
            <a:ext cx="1427601" cy="5042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neutrons,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FCB1A3-E0EA-488D-A2C1-5F4CEA201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2337" y="3550518"/>
            <a:ext cx="643546" cy="5042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9F1812-2352-4782-86F3-D90466DB3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6737" y="3890184"/>
            <a:ext cx="1392614" cy="5042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electrons.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F1DACC-ABA1-4C74-95AC-6F4ABB894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4684" y="4303385"/>
            <a:ext cx="141834" cy="5042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AE820B-7665-4679-970C-C2D14BEB4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6737" y="4303385"/>
            <a:ext cx="1812360" cy="5042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Protons and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CC9143-4F77-48FB-9B74-E806A32F9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6737" y="4639708"/>
            <a:ext cx="2735939" cy="5041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neutrons are in the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CE4356-1CCB-4C32-BB06-F9CCB5E91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6737" y="4979714"/>
            <a:ext cx="2767763" cy="5036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nucleus.  Electrons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24330C-113B-41BF-AC69-EAE5F6B95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6737" y="5319026"/>
            <a:ext cx="2475314" cy="5042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move around the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AB594E-7B27-4EEC-ACB2-5CFBC7E00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6737" y="5655203"/>
            <a:ext cx="1201233" cy="50429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nucleus.</a:t>
            </a:r>
          </a:p>
        </p:txBody>
      </p:sp>
    </p:spTree>
    <p:extLst>
      <p:ext uri="{BB962C8B-B14F-4D97-AF65-F5344CB8AC3E}">
        <p14:creationId xmlns:p14="http://schemas.microsoft.com/office/powerpoint/2010/main" val="660203985"/>
      </p:ext>
    </p:extLst>
  </p:cSld>
</p:sld>
</file>

<file path=ppt/slides/slide1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But where does the light come from?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9E06A8-1F1A-451A-93B8-0DE592011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2673" y="2095500"/>
            <a:ext cx="171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C0AF6C-88D9-4440-A728-66B4B3CBA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798" y="2096670"/>
            <a:ext cx="8131157" cy="607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When something is hot, it’s atoms move around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BB1357-79FD-4353-A77E-E614B669D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798" y="2549548"/>
            <a:ext cx="8261530" cy="60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bumping into each other and the electrons in the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298FEF-421E-44E0-A22C-6A77FEA2C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798" y="3007238"/>
            <a:ext cx="7679018" cy="60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8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8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material.  The hotter it is, the more the atoms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6B59B6-3A43-4D33-BC14-8E96EDB17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798" y="3460714"/>
            <a:ext cx="6069487" cy="6061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electrons bump into each other.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10215C-6B27-44D4-807F-16A9E23DB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2673" y="4004706"/>
            <a:ext cx="171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F96969-AC48-4514-88C9-8E7F8ECC1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798" y="4005546"/>
            <a:ext cx="7653323" cy="60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electrons are accelerated when they are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AE4FE4-271A-48C2-93BD-5FC14A629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798" y="4458248"/>
            <a:ext cx="4847081" cy="6086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bumped and emit energy as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40BC8C-2A5C-4711-A1D1-EC557FE48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6971" y="4457700"/>
            <a:ext cx="3077041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thermal radiation. </a:t>
            </a:r>
          </a:p>
        </p:txBody>
      </p:sp>
    </p:spTree>
    <p:extLst>
      <p:ext uri="{BB962C8B-B14F-4D97-AF65-F5344CB8AC3E}">
        <p14:creationId xmlns:p14="http://schemas.microsoft.com/office/powerpoint/2010/main" val="852235284"/>
      </p:ext>
    </p:extLst>
  </p:cSld>
</p:sld>
</file>

<file path=ppt/slides/slide1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Light and telescopes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e582558dda40b5"/>
          <ns0:srcRect xmlns:ns0="http://schemas.openxmlformats.org/drawingml/2006/main" l="4329" r="7864" t="24556" b="26050"/>
          <a:stretch xmlns:a="http://schemas.openxmlformats.org/drawingml/2006/main"/>
        </p:blipFill>
        <p:spPr>
          <a:xfrm xmlns:a="http://schemas.openxmlformats.org/drawingml/2006/main">
            <a:off x="1871265" y="2486723"/>
            <a:ext cx="8449471" cy="367277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A3A4B8-9133-4AB4-94AF-A94F37BDE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054" y="2095500"/>
            <a:ext cx="523638" cy="3595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6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6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Filter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7B35FB-F360-457A-8FDD-9C284F541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8777" y="3963573"/>
            <a:ext cx="866331" cy="3564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5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5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Detector</a:t>
            </a:r>
          </a:p>
        </p:txBody>
      </p:sp>
    </p:spTree>
    <p:extLst>
      <p:ext uri="{BB962C8B-B14F-4D97-AF65-F5344CB8AC3E}">
        <p14:creationId xmlns:p14="http://schemas.microsoft.com/office/powerpoint/2010/main" val="919553350"/>
      </p:ext>
    </p:extLst>
  </p:cSld>
</p:sld>
</file>

<file path=ppt/slides/slide2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Light and telescopes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7cac8e7b024712"/>
          <ns0:srcRect xmlns:ns0="http://schemas.openxmlformats.org/drawingml/2006/main" l="4329" r="7864" t="24556" b="26050"/>
          <a:stretch xmlns:a="http://schemas.openxmlformats.org/drawingml/2006/main"/>
        </p:blipFill>
        <p:spPr>
          <a:xfrm xmlns:a="http://schemas.openxmlformats.org/drawingml/2006/main">
            <a:off x="2851790" y="3305467"/>
            <a:ext cx="6565893" cy="2854033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FE7B30-7732-4890-AA84-F414DFE62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5388" y="3001457"/>
            <a:ext cx="406907" cy="2793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7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Filter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526C58-F76C-4A85-BB7D-FCC7BA8EA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4752" y="4453095"/>
            <a:ext cx="673206" cy="2770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6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Detector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53D45F-93D2-455C-A16D-AE367AA30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4316" y="2103437"/>
            <a:ext cx="904450" cy="2654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06" b="0" i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sz="1306" b="0" i="0">
                <a:solidFill>
                  <a:srgbClr val="0000FF"/>
                </a:solidFill>
                <a:latin typeface="Arial"/>
                <a:ea typeface="Arial"/>
                <a:cs typeface="Arial"/>
              </a:rPr>
              <a:t>blue 4600 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06C258-CB62-4513-A6AC-3D1E696CE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2012" y="2095500"/>
            <a:ext cx="212612" cy="2786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2" b="0" i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sz="1372" b="0" i="0">
                <a:solidFill>
                  <a:srgbClr val="0000FF"/>
                </a:solidFill>
                <a:latin typeface="Arial"/>
                <a:ea typeface="Arial"/>
                <a:cs typeface="Arial"/>
              </a:rPr>
              <a:t>81</a:t>
            </a:r>
          </a:p>
        </p:txBody>
      </p:sp>
    </p:spTree>
    <p:extLst>
      <p:ext uri="{BB962C8B-B14F-4D97-AF65-F5344CB8AC3E}">
        <p14:creationId xmlns:p14="http://schemas.microsoft.com/office/powerpoint/2010/main" val="1435066018"/>
      </p:ext>
    </p:extLst>
  </p:cSld>
</p:sld>
</file>

<file path=ppt/slides/slide2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Light and telescopes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8b04de96b5480a"/>
          <ns0:srcRect xmlns:ns0="http://schemas.openxmlformats.org/drawingml/2006/main" l="4329" r="8225" t="24556" b="27264"/>
          <a:stretch xmlns:a="http://schemas.openxmlformats.org/drawingml/2006/main"/>
        </p:blipFill>
        <p:spPr>
          <a:xfrm xmlns:a="http://schemas.openxmlformats.org/drawingml/2006/main">
            <a:off x="2808543" y="3326716"/>
            <a:ext cx="6653749" cy="283278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B693A4-3117-495F-B4DF-71DBC10BD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18243" y="3017367"/>
            <a:ext cx="414053" cy="2842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Filter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95CC57-87F1-4A64-B387-230DC71F5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0953" y="4371523"/>
            <a:ext cx="685028" cy="2818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8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Detector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89ECD4-13EE-4945-BCCF-5E5BF868E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9709" y="2407943"/>
            <a:ext cx="459150" cy="2752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4" b="0" i="0">
                <a:solidFill>
                  <a:srgbClr val="00CC00"/>
                </a:solidFill>
                <a:latin typeface="Arial"/>
                <a:ea typeface="Arial"/>
                <a:cs typeface="Arial"/>
              </a:defRPr>
            </a:pPr>
            <a:r>
              <a:rPr sz="1354" b="0" i="0">
                <a:solidFill>
                  <a:srgbClr val="00CC00"/>
                </a:solidFill>
                <a:latin typeface="Arial"/>
                <a:ea typeface="Arial"/>
                <a:cs typeface="Arial"/>
              </a:rPr>
              <a:t>green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F8F6AC-AA64-43CD-BB88-783E2A4CA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6270" y="2411680"/>
            <a:ext cx="552054" cy="2689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4" b="0" i="0">
                <a:solidFill>
                  <a:srgbClr val="00CC00"/>
                </a:solidFill>
                <a:latin typeface="Arial"/>
                <a:ea typeface="Arial"/>
                <a:cs typeface="Arial"/>
              </a:defRPr>
            </a:pPr>
            <a:r>
              <a:rPr sz="1324" b="0" i="0">
                <a:solidFill>
                  <a:srgbClr val="00CC00"/>
                </a:solidFill>
                <a:latin typeface="Arial"/>
                <a:ea typeface="Arial"/>
                <a:cs typeface="Arial"/>
              </a:rPr>
              <a:t>5300 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7E3E44-8EB1-44FE-903D-FF6373342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109" y="2402934"/>
            <a:ext cx="216346" cy="2835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6" b="0" i="0">
                <a:solidFill>
                  <a:srgbClr val="00CC00"/>
                </a:solidFill>
                <a:latin typeface="Arial"/>
                <a:ea typeface="Arial"/>
                <a:cs typeface="Arial"/>
              </a:defRPr>
            </a:pPr>
            <a:r>
              <a:rPr sz="1396" b="0" i="0">
                <a:solidFill>
                  <a:srgbClr val="00CC00"/>
                </a:solidFill>
                <a:latin typeface="Arial"/>
                <a:ea typeface="Arial"/>
                <a:cs typeface="Arial"/>
              </a:rPr>
              <a:t>85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FF341B-7914-4E0B-B760-F2C964C3C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9709" y="2103576"/>
            <a:ext cx="920333" cy="2701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9" b="0" i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sz="1329" b="0" i="0">
                <a:solidFill>
                  <a:srgbClr val="0000FF"/>
                </a:solidFill>
                <a:latin typeface="Arial"/>
                <a:ea typeface="Arial"/>
                <a:cs typeface="Arial"/>
              </a:rPr>
              <a:t>blue 4600 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A948D8-C08A-4639-9EEF-2522F8959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2827" y="2095500"/>
            <a:ext cx="216346" cy="2835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6" b="0" i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sz="1396" b="0" i="0">
                <a:solidFill>
                  <a:srgbClr val="0000FF"/>
                </a:solidFill>
                <a:latin typeface="Arial"/>
                <a:ea typeface="Arial"/>
                <a:cs typeface="Arial"/>
              </a:rPr>
              <a:t>81</a:t>
            </a:r>
          </a:p>
        </p:txBody>
      </p:sp>
    </p:spTree>
    <p:extLst>
      <p:ext uri="{BB962C8B-B14F-4D97-AF65-F5344CB8AC3E}">
        <p14:creationId xmlns:p14="http://schemas.microsoft.com/office/powerpoint/2010/main" val="104319690"/>
      </p:ext>
    </p:extLst>
  </p:cSld>
</p:sld>
</file>

<file path=ppt/slides/slide2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Light and telescopes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f837bcf5a847ec"/>
          <ns0:srcRect xmlns:ns0="http://schemas.openxmlformats.org/drawingml/2006/main" l="3319" r="8225" t="14939" b="29879"/>
          <a:stretch xmlns:a="http://schemas.openxmlformats.org/drawingml/2006/main"/>
        </p:blipFill>
        <p:spPr>
          <a:xfrm xmlns:a="http://schemas.openxmlformats.org/drawingml/2006/main">
            <a:off x="2599430" y="2787429"/>
            <a:ext cx="6995194" cy="337207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BB6977-E600-4785-8084-523F2C861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62360" y="3053606"/>
            <a:ext cx="430330" cy="295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Filter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EAA842-0AB4-4214-8F1D-567FD726F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8245" y="4333188"/>
            <a:ext cx="711958" cy="2929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4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Detector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1D0FD6-7C6A-4DFF-88F5-BAA96B58E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7376" y="2733020"/>
            <a:ext cx="536211" cy="2972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3" b="0" i="0">
                <a:solidFill>
                  <a:srgbClr val="FFFF00"/>
                </a:solidFill>
                <a:latin typeface="Arial"/>
                <a:ea typeface="Arial"/>
                <a:cs typeface="Arial"/>
              </a:defRPr>
            </a:pPr>
            <a:r>
              <a:rPr sz="1463" b="0" i="0">
                <a:solidFill>
                  <a:srgbClr val="FFFF00"/>
                </a:solidFill>
                <a:latin typeface="Arial"/>
                <a:ea typeface="Arial"/>
                <a:cs typeface="Arial"/>
              </a:rPr>
              <a:t>yellow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290B61-8299-4E19-B74D-E7B97EAB0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894" y="2743628"/>
            <a:ext cx="573756" cy="2795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6" b="0" i="0">
                <a:solidFill>
                  <a:srgbClr val="FFFF00"/>
                </a:solidFill>
                <a:latin typeface="Arial"/>
                <a:ea typeface="Arial"/>
                <a:cs typeface="Arial"/>
              </a:defRPr>
            </a:pPr>
            <a:r>
              <a:rPr sz="1376" b="0" i="0">
                <a:solidFill>
                  <a:srgbClr val="FFFF00"/>
                </a:solidFill>
                <a:latin typeface="Arial"/>
                <a:ea typeface="Arial"/>
                <a:cs typeface="Arial"/>
              </a:rPr>
              <a:t>5800 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AD50D1-805A-46D9-8869-E5622DA56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1168" y="2734539"/>
            <a:ext cx="224851" cy="2947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1" b="0" i="0">
                <a:solidFill>
                  <a:srgbClr val="FFFF00"/>
                </a:solidFill>
                <a:latin typeface="Arial"/>
                <a:ea typeface="Arial"/>
                <a:cs typeface="Arial"/>
              </a:defRPr>
            </a:pPr>
            <a:r>
              <a:rPr sz="1451" b="0" i="0">
                <a:solidFill>
                  <a:srgbClr val="FFFF00"/>
                </a:solidFill>
                <a:latin typeface="Arial"/>
                <a:ea typeface="Arial"/>
                <a:cs typeface="Arial"/>
              </a:rPr>
              <a:t>83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74B731-023D-49E2-93F7-D880CD016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7376" y="2420226"/>
            <a:ext cx="477200" cy="2860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7" b="0" i="0">
                <a:solidFill>
                  <a:srgbClr val="00CC00"/>
                </a:solidFill>
                <a:latin typeface="Arial"/>
                <a:ea typeface="Arial"/>
                <a:cs typeface="Arial"/>
              </a:defRPr>
            </a:pPr>
            <a:r>
              <a:rPr sz="1407" b="0" i="0">
                <a:solidFill>
                  <a:srgbClr val="00CC00"/>
                </a:solidFill>
                <a:latin typeface="Arial"/>
                <a:ea typeface="Arial"/>
                <a:cs typeface="Arial"/>
              </a:rPr>
              <a:t>green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9B9401-03A0-4F02-BE43-9BDBA255B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893" y="2424109"/>
            <a:ext cx="573756" cy="2795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6" b="0" i="0">
                <a:solidFill>
                  <a:srgbClr val="00CC00"/>
                </a:solidFill>
                <a:latin typeface="Arial"/>
                <a:ea typeface="Arial"/>
                <a:cs typeface="Arial"/>
              </a:defRPr>
            </a:pPr>
            <a:r>
              <a:rPr sz="1376" b="0" i="0">
                <a:solidFill>
                  <a:srgbClr val="00CC00"/>
                </a:solidFill>
                <a:latin typeface="Arial"/>
                <a:ea typeface="Arial"/>
                <a:cs typeface="Arial"/>
              </a:rPr>
              <a:t>5300 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AAC2EB-8481-4E5B-8FC2-C93AAA64D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1164" y="2415019"/>
            <a:ext cx="224851" cy="2947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1" b="0" i="0">
                <a:solidFill>
                  <a:srgbClr val="00CC00"/>
                </a:solidFill>
                <a:latin typeface="Arial"/>
                <a:ea typeface="Arial"/>
                <a:cs typeface="Arial"/>
              </a:defRPr>
            </a:pPr>
            <a:r>
              <a:rPr sz="1451" b="0" i="0">
                <a:solidFill>
                  <a:srgbClr val="00CC00"/>
                </a:solidFill>
                <a:latin typeface="Arial"/>
                <a:ea typeface="Arial"/>
                <a:cs typeface="Arial"/>
              </a:rPr>
              <a:t>85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D5BE01-0DCD-46C8-9F0E-A3A2E5AEA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7376" y="2103894"/>
            <a:ext cx="956512" cy="2807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1" b="0" i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sz="1381" b="0" i="0">
                <a:solidFill>
                  <a:srgbClr val="0000FF"/>
                </a:solidFill>
                <a:latin typeface="Arial"/>
                <a:ea typeface="Arial"/>
                <a:cs typeface="Arial"/>
              </a:rPr>
              <a:t>blue 4600 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003565-9E20-4E2D-BC7B-3468E28A3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28405" y="2095500"/>
            <a:ext cx="224851" cy="2947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1" b="0" i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sz="1451" b="0" i="0">
                <a:solidFill>
                  <a:srgbClr val="0000FF"/>
                </a:solidFill>
                <a:latin typeface="Arial"/>
                <a:ea typeface="Arial"/>
                <a:cs typeface="Arial"/>
              </a:rPr>
              <a:t>81</a:t>
            </a:r>
          </a:p>
        </p:txBody>
      </p:sp>
    </p:spTree>
    <p:extLst>
      <p:ext uri="{BB962C8B-B14F-4D97-AF65-F5344CB8AC3E}">
        <p14:creationId xmlns:p14="http://schemas.microsoft.com/office/powerpoint/2010/main" val="1925940290"/>
      </p:ext>
    </p:extLst>
  </p:cSld>
</p:sld>
</file>

<file path=ppt/slides/slide2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Light and telescopes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744e2efa994805"/>
          <ns0:srcRect xmlns:ns0="http://schemas.openxmlformats.org/drawingml/2006/main" l="3319" r="7359" t="14939" b="27264"/>
          <a:stretch xmlns:a="http://schemas.openxmlformats.org/drawingml/2006/main"/>
        </p:blipFill>
        <p:spPr>
          <a:xfrm xmlns:a="http://schemas.openxmlformats.org/drawingml/2006/main">
            <a:off x="2698745" y="2761257"/>
            <a:ext cx="6796486" cy="3398243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5C7361-9233-45B6-BDBB-6FAFC9BFF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5304" y="3017367"/>
            <a:ext cx="414053" cy="2842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Filter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8E7554-0CA0-42F9-A74A-8C0782BA1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9500" y="4187063"/>
            <a:ext cx="685028" cy="2818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8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Detector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AF54CD-DE83-474E-8C76-F44E3F5F0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6769" y="3024407"/>
            <a:ext cx="549641" cy="2725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1" b="0" i="0">
                <a:solidFill>
                  <a:srgbClr val="FF6600"/>
                </a:solidFill>
                <a:latin typeface="Arial"/>
                <a:ea typeface="Arial"/>
                <a:cs typeface="Arial"/>
              </a:defRPr>
            </a:pPr>
            <a:r>
              <a:rPr sz="1341" b="0" i="0">
                <a:solidFill>
                  <a:srgbClr val="FF6600"/>
                </a:solidFill>
                <a:latin typeface="Arial"/>
                <a:ea typeface="Arial"/>
                <a:cs typeface="Arial"/>
              </a:rPr>
              <a:t>orange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1ED813-3313-4155-BBC4-08DAD1B4F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331" y="3026547"/>
            <a:ext cx="552054" cy="2689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4" b="0" i="0">
                <a:solidFill>
                  <a:srgbClr val="FF6600"/>
                </a:solidFill>
                <a:latin typeface="Arial"/>
                <a:ea typeface="Arial"/>
                <a:cs typeface="Arial"/>
              </a:defRPr>
            </a:pPr>
            <a:r>
              <a:rPr sz="1324" b="0" i="0">
                <a:solidFill>
                  <a:srgbClr val="FF6600"/>
                </a:solidFill>
                <a:latin typeface="Arial"/>
                <a:ea typeface="Arial"/>
                <a:cs typeface="Arial"/>
              </a:rPr>
              <a:t>6100 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D8D2F0-3B4B-49FC-9B82-0C475A8DF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8170" y="3017802"/>
            <a:ext cx="216346" cy="2835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6" b="0" i="0">
                <a:solidFill>
                  <a:srgbClr val="FF6600"/>
                </a:solidFill>
                <a:latin typeface="Arial"/>
                <a:ea typeface="Arial"/>
                <a:cs typeface="Arial"/>
              </a:defRPr>
            </a:pPr>
            <a:r>
              <a:rPr sz="1396" b="0" i="0">
                <a:solidFill>
                  <a:srgbClr val="FF6600"/>
                </a:solidFill>
                <a:latin typeface="Arial"/>
                <a:ea typeface="Arial"/>
                <a:cs typeface="Arial"/>
              </a:rPr>
              <a:t>78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F5E712-D6B9-439D-985B-FA77B344F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6769" y="2708906"/>
            <a:ext cx="515929" cy="2860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8" b="0" i="0">
                <a:solidFill>
                  <a:srgbClr val="FFFF00"/>
                </a:solidFill>
                <a:latin typeface="Arial"/>
                <a:ea typeface="Arial"/>
                <a:cs typeface="Arial"/>
              </a:defRPr>
            </a:pPr>
            <a:r>
              <a:rPr sz="1408" b="0" i="0">
                <a:solidFill>
                  <a:srgbClr val="FFFF00"/>
                </a:solidFill>
                <a:latin typeface="Arial"/>
                <a:ea typeface="Arial"/>
                <a:cs typeface="Arial"/>
              </a:rPr>
              <a:t>yellow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877DDA-5A7A-44CF-A6AD-89671E14C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332" y="2719114"/>
            <a:ext cx="552054" cy="2689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4" b="0" i="0">
                <a:solidFill>
                  <a:srgbClr val="FFFF00"/>
                </a:solidFill>
                <a:latin typeface="Arial"/>
                <a:ea typeface="Arial"/>
                <a:cs typeface="Arial"/>
              </a:defRPr>
            </a:pPr>
            <a:r>
              <a:rPr sz="1324" b="0" i="0">
                <a:solidFill>
                  <a:srgbClr val="FFFF00"/>
                </a:solidFill>
                <a:latin typeface="Arial"/>
                <a:ea typeface="Arial"/>
                <a:cs typeface="Arial"/>
              </a:rPr>
              <a:t>5800 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6C0A88-E429-452D-87BE-CE59646CA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8173" y="2710368"/>
            <a:ext cx="216346" cy="2835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6" b="0" i="0">
                <a:solidFill>
                  <a:srgbClr val="FFFF00"/>
                </a:solidFill>
                <a:latin typeface="Arial"/>
                <a:ea typeface="Arial"/>
                <a:cs typeface="Arial"/>
              </a:defRPr>
            </a:pPr>
            <a:r>
              <a:rPr sz="1396" b="0" i="0">
                <a:solidFill>
                  <a:srgbClr val="FFFF00"/>
                </a:solidFill>
                <a:latin typeface="Arial"/>
                <a:ea typeface="Arial"/>
                <a:cs typeface="Arial"/>
              </a:rPr>
              <a:t>83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D9BD09-B746-41AF-A157-489278B6F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6769" y="2407943"/>
            <a:ext cx="459150" cy="2752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4" b="0" i="0">
                <a:solidFill>
                  <a:srgbClr val="00CC00"/>
                </a:solidFill>
                <a:latin typeface="Arial"/>
                <a:ea typeface="Arial"/>
                <a:cs typeface="Arial"/>
              </a:defRPr>
            </a:pPr>
            <a:r>
              <a:rPr sz="1354" b="0" i="0">
                <a:solidFill>
                  <a:srgbClr val="00CC00"/>
                </a:solidFill>
                <a:latin typeface="Arial"/>
                <a:ea typeface="Arial"/>
                <a:cs typeface="Arial"/>
              </a:rPr>
              <a:t>green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EEF94A-D9AE-43F3-BB08-56F9B1551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33331" y="2411680"/>
            <a:ext cx="552054" cy="2689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4" b="0" i="0">
                <a:solidFill>
                  <a:srgbClr val="00CC00"/>
                </a:solidFill>
                <a:latin typeface="Arial"/>
                <a:ea typeface="Arial"/>
                <a:cs typeface="Arial"/>
              </a:defRPr>
            </a:pPr>
            <a:r>
              <a:rPr sz="1324" b="0" i="0">
                <a:solidFill>
                  <a:srgbClr val="00CC00"/>
                </a:solidFill>
                <a:latin typeface="Arial"/>
                <a:ea typeface="Arial"/>
                <a:cs typeface="Arial"/>
              </a:rPr>
              <a:t>5300 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F0F3FF-B6DF-44D9-BDED-555BF4BAD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8170" y="2402934"/>
            <a:ext cx="216346" cy="2835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6" b="0" i="0">
                <a:solidFill>
                  <a:srgbClr val="00CC00"/>
                </a:solidFill>
                <a:latin typeface="Arial"/>
                <a:ea typeface="Arial"/>
                <a:cs typeface="Arial"/>
              </a:defRPr>
            </a:pPr>
            <a:r>
              <a:rPr sz="1396" b="0" i="0">
                <a:solidFill>
                  <a:srgbClr val="00CC00"/>
                </a:solidFill>
                <a:latin typeface="Arial"/>
                <a:ea typeface="Arial"/>
                <a:cs typeface="Arial"/>
              </a:rPr>
              <a:t>85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0DB173-0FEA-4070-A173-455992319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6769" y="2103576"/>
            <a:ext cx="920333" cy="2701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29" b="0" i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sz="1329" b="0" i="0">
                <a:solidFill>
                  <a:srgbClr val="0000FF"/>
                </a:solidFill>
                <a:latin typeface="Arial"/>
                <a:ea typeface="Arial"/>
                <a:cs typeface="Arial"/>
              </a:rPr>
              <a:t>blue 4600 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DDDA60-2023-4D37-992E-554A0F920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9888" y="2095500"/>
            <a:ext cx="216346" cy="2835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6" b="0" i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sz="1396" b="0" i="0">
                <a:solidFill>
                  <a:srgbClr val="0000FF"/>
                </a:solidFill>
                <a:latin typeface="Arial"/>
                <a:ea typeface="Arial"/>
                <a:cs typeface="Arial"/>
              </a:rPr>
              <a:t>81</a:t>
            </a:r>
          </a:p>
        </p:txBody>
      </p:sp>
    </p:spTree>
    <p:extLst>
      <p:ext uri="{BB962C8B-B14F-4D97-AF65-F5344CB8AC3E}">
        <p14:creationId xmlns:p14="http://schemas.microsoft.com/office/powerpoint/2010/main" val="600516526"/>
      </p:ext>
    </p:extLst>
  </p:cSld>
</p:sld>
</file>

<file path=ppt/slides/slide2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Light and telescopes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dfaec7c16e4485"/>
          <ns0:srcRect xmlns:ns0="http://schemas.openxmlformats.org/drawingml/2006/main" l="3319" r="5772" t="14939" b="4669"/>
          <a:stretch xmlns:a="http://schemas.openxmlformats.org/drawingml/2006/main"/>
        </p:blipFill>
        <p:spPr>
          <a:xfrm xmlns:a="http://schemas.openxmlformats.org/drawingml/2006/main">
            <a:off x="3490210" y="2597236"/>
            <a:ext cx="5213070" cy="3562264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6BDFA7-F0DB-46B4-A287-0DE3ADC97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1423" y="2790248"/>
            <a:ext cx="312044" cy="2142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5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5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Filter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F98EBC-BAA4-4535-B3C1-32E9FB0D1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883" y="3579091"/>
            <a:ext cx="516259" cy="2124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4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4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Detector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844C8D-357D-4F5B-8BBD-6676DB1BF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8721" y="3020014"/>
            <a:ext cx="210918" cy="2174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70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070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red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906E69-B3A1-4C10-BB32-2F57A372E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6267" y="3028859"/>
            <a:ext cx="416046" cy="2027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98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998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6600 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99B5A5-B4B5-4F6F-A72A-AB77FEE48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8909" y="3022268"/>
            <a:ext cx="163045" cy="213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52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052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70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6167AB-D75A-46C6-8B33-559F92304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6751" y="5856005"/>
            <a:ext cx="189754" cy="201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UV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A5A4CE-B6D1-4DE6-A4C5-B13C1F489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8872" y="5863910"/>
            <a:ext cx="132417" cy="1886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2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2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639C51-F994-49E9-AAB0-9C64DC771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8721" y="2795554"/>
            <a:ext cx="414227" cy="2054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11" b="0" i="0">
                <a:solidFill>
                  <a:srgbClr val="FF6600"/>
                </a:solidFill>
                <a:latin typeface="Arial"/>
                <a:ea typeface="Arial"/>
                <a:cs typeface="Arial"/>
              </a:defRPr>
            </a:pPr>
            <a:r>
              <a:rPr sz="1011" b="0" i="0">
                <a:solidFill>
                  <a:srgbClr val="FF6600"/>
                </a:solidFill>
                <a:latin typeface="Arial"/>
                <a:ea typeface="Arial"/>
                <a:cs typeface="Arial"/>
              </a:rPr>
              <a:t>orange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9BC891-93FA-4E5E-A84C-B08F9FEB8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3817" y="2797167"/>
            <a:ext cx="416046" cy="2027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98" b="0" i="0">
                <a:solidFill>
                  <a:srgbClr val="FF6600"/>
                </a:solidFill>
                <a:latin typeface="Arial"/>
                <a:ea typeface="Arial"/>
                <a:cs typeface="Arial"/>
              </a:defRPr>
            </a:pPr>
            <a:r>
              <a:rPr sz="998" b="0" i="0">
                <a:solidFill>
                  <a:srgbClr val="FF6600"/>
                </a:solidFill>
                <a:latin typeface="Arial"/>
                <a:ea typeface="Arial"/>
                <a:cs typeface="Arial"/>
              </a:rPr>
              <a:t>6100 A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44B09E-2E78-4667-9030-612249CB8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459" y="2790576"/>
            <a:ext cx="163045" cy="213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52" b="0" i="0">
                <a:solidFill>
                  <a:srgbClr val="FF6600"/>
                </a:solidFill>
                <a:latin typeface="Arial"/>
                <a:ea typeface="Arial"/>
                <a:cs typeface="Arial"/>
              </a:defRPr>
            </a:pPr>
            <a:r>
              <a:rPr sz="1052" b="0" i="0">
                <a:solidFill>
                  <a:srgbClr val="FF6600"/>
                </a:solidFill>
                <a:latin typeface="Arial"/>
                <a:ea typeface="Arial"/>
                <a:cs typeface="Arial"/>
              </a:rPr>
              <a:t>78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A992FF-2EC3-4DCE-8C39-66BCB2402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8721" y="2557783"/>
            <a:ext cx="388821" cy="2155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61" b="0" i="0">
                <a:solidFill>
                  <a:srgbClr val="FFFF00"/>
                </a:solidFill>
                <a:latin typeface="Arial"/>
                <a:ea typeface="Arial"/>
                <a:cs typeface="Arial"/>
              </a:defRPr>
            </a:pPr>
            <a:r>
              <a:rPr sz="1061" b="0" i="0">
                <a:solidFill>
                  <a:srgbClr val="FFFF00"/>
                </a:solidFill>
                <a:latin typeface="Arial"/>
                <a:ea typeface="Arial"/>
                <a:cs typeface="Arial"/>
              </a:rPr>
              <a:t>yellow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5BB7B3-CC8F-4E9E-8542-7EEC75708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3818" y="2565475"/>
            <a:ext cx="416046" cy="2027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98" b="0" i="0">
                <a:solidFill>
                  <a:srgbClr val="FFFF00"/>
                </a:solidFill>
                <a:latin typeface="Arial"/>
                <a:ea typeface="Arial"/>
                <a:cs typeface="Arial"/>
              </a:defRPr>
            </a:pPr>
            <a:r>
              <a:rPr sz="998" b="0" i="0">
                <a:solidFill>
                  <a:srgbClr val="FFFF00"/>
                </a:solidFill>
                <a:latin typeface="Arial"/>
                <a:ea typeface="Arial"/>
                <a:cs typeface="Arial"/>
              </a:rPr>
              <a:t>5800 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FE207F-77CD-468E-ADA1-06568CB06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461" y="2558884"/>
            <a:ext cx="163045" cy="213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52" b="0" i="0">
                <a:solidFill>
                  <a:srgbClr val="FFFF00"/>
                </a:solidFill>
                <a:latin typeface="Arial"/>
                <a:ea typeface="Arial"/>
                <a:cs typeface="Arial"/>
              </a:defRPr>
            </a:pPr>
            <a:r>
              <a:rPr sz="1052" b="0" i="0">
                <a:solidFill>
                  <a:srgbClr val="FFFF00"/>
                </a:solidFill>
                <a:latin typeface="Arial"/>
                <a:ea typeface="Arial"/>
                <a:cs typeface="Arial"/>
              </a:rPr>
              <a:t>83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13FBE7-18F6-4671-A76D-E357611CB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8721" y="2330967"/>
            <a:ext cx="346030" cy="2074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20" b="0" i="0">
                <a:solidFill>
                  <a:srgbClr val="00CC00"/>
                </a:solidFill>
                <a:latin typeface="Arial"/>
                <a:ea typeface="Arial"/>
                <a:cs typeface="Arial"/>
              </a:defRPr>
            </a:pPr>
            <a:r>
              <a:rPr sz="1020" b="0" i="0">
                <a:solidFill>
                  <a:srgbClr val="00CC00"/>
                </a:solidFill>
                <a:latin typeface="Arial"/>
                <a:ea typeface="Arial"/>
                <a:cs typeface="Arial"/>
              </a:rPr>
              <a:t>green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32A793-A7D9-41FE-BB3C-EA97D71EA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3817" y="2333783"/>
            <a:ext cx="416046" cy="2027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98" b="0" i="0">
                <a:solidFill>
                  <a:srgbClr val="00CC00"/>
                </a:solidFill>
                <a:latin typeface="Arial"/>
                <a:ea typeface="Arial"/>
                <a:cs typeface="Arial"/>
              </a:defRPr>
            </a:pPr>
            <a:r>
              <a:rPr sz="998" b="0" i="0">
                <a:solidFill>
                  <a:srgbClr val="00CC00"/>
                </a:solidFill>
                <a:latin typeface="Arial"/>
                <a:ea typeface="Arial"/>
                <a:cs typeface="Arial"/>
              </a:rPr>
              <a:t>5300 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E3187E-EDDD-4891-B971-357FA9D7F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76459" y="2327192"/>
            <a:ext cx="163045" cy="213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52" b="0" i="0">
                <a:solidFill>
                  <a:srgbClr val="00CC00"/>
                </a:solidFill>
                <a:latin typeface="Arial"/>
                <a:ea typeface="Arial"/>
                <a:cs typeface="Arial"/>
              </a:defRPr>
            </a:pPr>
            <a:r>
              <a:rPr sz="1052" b="0" i="0">
                <a:solidFill>
                  <a:srgbClr val="00CC00"/>
                </a:solidFill>
                <a:latin typeface="Arial"/>
                <a:ea typeface="Arial"/>
                <a:cs typeface="Arial"/>
              </a:rPr>
              <a:t>85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F64F4E-77CE-4BEF-B185-F5D4848C1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8721" y="2101586"/>
            <a:ext cx="693592" cy="2035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02" b="0" i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sz="1002" b="0" i="0">
                <a:solidFill>
                  <a:srgbClr val="0000FF"/>
                </a:solidFill>
                <a:latin typeface="Arial"/>
                <a:ea typeface="Arial"/>
                <a:cs typeface="Arial"/>
              </a:rPr>
              <a:t>blue 4600 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D2C540-B361-497A-94D4-3D4162124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8910" y="2095500"/>
            <a:ext cx="163045" cy="2137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52" b="0" i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sz="1052" b="0" i="0">
                <a:solidFill>
                  <a:srgbClr val="0000FF"/>
                </a:solidFill>
                <a:latin typeface="Arial"/>
                <a:ea typeface="Arial"/>
                <a:cs typeface="Arial"/>
              </a:rPr>
              <a:t>81</a:t>
            </a:r>
          </a:p>
        </p:txBody>
      </p:sp>
    </p:spTree>
    <p:extLst>
      <p:ext uri="{BB962C8B-B14F-4D97-AF65-F5344CB8AC3E}">
        <p14:creationId xmlns:p14="http://schemas.microsoft.com/office/powerpoint/2010/main" val="1192950827"/>
      </p:ext>
    </p:extLst>
  </p:cSld>
</p:sld>
</file>

<file path=ppt/slides/slide2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Blackbody curves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fda23b70a24d2c"/>
          <ns0:srcRect xmlns:ns0="http://schemas.openxmlformats.org/drawingml/2006/main" l="24964" r="29942" t="33707" b="15126"/>
          <a:stretch xmlns:a="http://schemas.openxmlformats.org/drawingml/2006/main"/>
        </p:blipFill>
        <p:spPr>
          <a:xfrm xmlns:a="http://schemas.openxmlformats.org/drawingml/2006/main">
            <a:off x="4623493" y="3287663"/>
            <a:ext cx="2953085" cy="258926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00D945-4DD3-4C45-B5FF-1C79CB418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0150" y="2095500"/>
            <a:ext cx="2255587" cy="3601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7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7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“Blackbody Curve” - a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962277-8B49-42C3-9315-F97745C48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0150" y="2389018"/>
            <a:ext cx="2056665" cy="3624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graph of an object’s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883C7C-0D67-4B13-A640-C38759AEC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0150" y="2683641"/>
            <a:ext cx="2197806" cy="3629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energy output versus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AC3C92-7CD3-4F2C-B2C9-3EFB0C782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0150" y="2981729"/>
            <a:ext cx="1350640" cy="3622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wavelength. 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3E0CF1-D681-4F08-94FD-202C39D7F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983" y="2204454"/>
            <a:ext cx="2128561" cy="2171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WAVELENGTH that the PEAK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A43464-3D3E-41B0-9A98-23169094A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983" y="2386008"/>
            <a:ext cx="1954713" cy="2315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3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3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 this curve occurs at tells us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4DC76E-E884-4A32-9BEB-1D6CD59A5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983" y="2582288"/>
            <a:ext cx="2184866" cy="2213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about the object’s TEMPERATURE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D6A15F-D152-4165-98A4-90FED846D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983" y="2777245"/>
            <a:ext cx="787462" cy="2133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5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5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COLOR.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E302B2-7318-4C09-A000-FE4FF86BB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6449" y="5422048"/>
            <a:ext cx="216702" cy="2305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3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3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UV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2B7BD3-1579-4ADE-9EDD-9D60D9CF2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97528" y="5431076"/>
            <a:ext cx="151223" cy="2154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04406B-A50F-4F10-8DB9-68FA612E3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7977" y="5924630"/>
            <a:ext cx="791721" cy="2348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5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15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Wavelength</a:t>
            </a:r>
          </a:p>
        </p:txBody>
      </p:sp>
    </p:spTree>
    <p:extLst>
      <p:ext uri="{BB962C8B-B14F-4D97-AF65-F5344CB8AC3E}">
        <p14:creationId xmlns:p14="http://schemas.microsoft.com/office/powerpoint/2010/main" val="819170471"/>
      </p:ext>
    </p:extLst>
  </p:cSld>
</p:sld>
</file>

<file path=ppt/slides/slide2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Color and temperature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7e87271f114255"/>
          <ns0:srcRect xmlns:ns0="http://schemas.openxmlformats.org/drawingml/2006/main" l="8514" r="9524" t="45005" b="21475"/>
          <a:stretch xmlns:a="http://schemas.openxmlformats.org/drawingml/2006/main"/>
        </p:blipFill>
        <p:spPr>
          <a:xfrm xmlns:a="http://schemas.openxmlformats.org/drawingml/2006/main">
            <a:off x="3630816" y="3810512"/>
            <a:ext cx="4910112" cy="1551699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D24DA4-8AE0-46C3-8243-FC3777AE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2152" y="2095500"/>
            <a:ext cx="4759032" cy="4628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Which object is hotter, an object that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3920FB-77EC-4369-9A8A-1A4671FB3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2152" y="2442824"/>
            <a:ext cx="4694310" cy="46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is emitting mainly red light or mainly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3D0F9B-BAE6-4D16-82D3-0CEC97CAB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2152" y="2790768"/>
            <a:ext cx="1344005" cy="46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blue light?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972496-7338-4E80-91DF-580A854B4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1295" y="5824079"/>
            <a:ext cx="2159212" cy="3354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51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1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increasing temperature</a:t>
            </a:r>
          </a:p>
        </p:txBody>
      </p:sp>
    </p:spTree>
    <p:extLst>
      <p:ext uri="{BB962C8B-B14F-4D97-AF65-F5344CB8AC3E}">
        <p14:creationId xmlns:p14="http://schemas.microsoft.com/office/powerpoint/2010/main" val="310531018"/>
      </p:ext>
    </p:extLst>
  </p:cSld>
</p:sld>
</file>

<file path=ppt/slides/slide2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Wien’s Law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a43cbd5a3b4afb"/>
          <ns0:srcRect xmlns:ns0="http://schemas.openxmlformats.org/drawingml/2006/main" l="60317" r="3030" t="15126" b="4295"/>
          <a:stretch xmlns:a="http://schemas.openxmlformats.org/drawingml/2006/main"/>
        </p:blipFill>
        <p:spPr>
          <a:xfrm xmlns:a="http://schemas.openxmlformats.org/drawingml/2006/main">
            <a:off x="6628978" y="2095500"/>
            <a:ext cx="2392250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382A28-AB19-4153-9C8B-AC5465845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0772" y="2623152"/>
            <a:ext cx="122791" cy="448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0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0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7F1BA3-4629-4B61-8ABC-32946E187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7701" y="2623152"/>
            <a:ext cx="3077277" cy="448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0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0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peak wavelength of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703627-CD0F-4DED-9B9D-E800F5501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7701" y="2961034"/>
            <a:ext cx="2642580" cy="448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0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0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blackbody curve is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0642BA-04BE-44B9-AA1F-FFA16E826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7701" y="3298933"/>
            <a:ext cx="2689688" cy="448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06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06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inversely proportional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EC109E-C825-4007-B4F3-ADF56824D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2665" y="3298933"/>
            <a:ext cx="413519" cy="448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0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0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to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A47CCC-5E75-4FB8-9B4B-BE961F998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7701" y="3634052"/>
            <a:ext cx="2859114" cy="448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0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0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temperature of the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5DC38B-A12D-4C10-AA7F-0E105AD7F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7701" y="3971934"/>
            <a:ext cx="1006301" cy="448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0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0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object. 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95B702-8874-4267-A498-ABB285512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5193" y="4375777"/>
            <a:ext cx="164820" cy="448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0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0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1CB036-AD7A-4D8A-B9B7-92E3F1E8A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5596" y="4534106"/>
            <a:ext cx="378068" cy="29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max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682CA7-0423-4138-ACCD-D0C5568A7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8941" y="4444443"/>
            <a:ext cx="1898402" cy="4483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0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0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= 0.289 cm / 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095182-23FD-48DC-8BFD-0029D94B7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91635" y="4534106"/>
            <a:ext cx="149316" cy="298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429312631"/>
      </p:ext>
    </p:extLst>
  </p:cSld>
</p:sld>
</file>

<file path=ppt/slides/slide2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Hot objects emit light that PEAKS at short wavelengths (blue).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1b5ff505274b20"/>
          <ns0:srcRect xmlns:ns0="http://schemas.openxmlformats.org/drawingml/2006/main" l="9380" r="8442" t="40430" b="14006"/>
          <a:stretch xmlns:a="http://schemas.openxmlformats.org/drawingml/2006/main"/>
        </p:blipFill>
        <p:spPr>
          <a:xfrm xmlns:a="http://schemas.openxmlformats.org/drawingml/2006/main">
            <a:off x="3258735" y="3181478"/>
            <a:ext cx="5725224" cy="245294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68CD31-7D1F-4720-A622-0A69069F1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0826" y="2095500"/>
            <a:ext cx="775842" cy="539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55" b="1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2655" b="1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Cool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318A8B-3096-4012-B9E3-D74B0B471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0279" y="2095500"/>
            <a:ext cx="3379696" cy="539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55" b="0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2655" b="0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 objects emit light that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D3D0F2-D93F-4639-B8F9-560250159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3383" y="2095500"/>
            <a:ext cx="1188302" cy="539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55" b="1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2655" b="1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PEAKS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5D1EF4-3BB8-487E-901B-FAB8379AE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5296" y="2095500"/>
            <a:ext cx="494290" cy="539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55" b="0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2655" b="0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 at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DEE2AB-C17C-4F45-B9CC-828CBCBB8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3166" y="2095500"/>
            <a:ext cx="738008" cy="539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55" b="1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2655" b="1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long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98CE63-6A21-4CBA-96A5-E2E3B7293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9838" y="2500136"/>
            <a:ext cx="2049906" cy="539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55" b="1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2655" b="1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wavelengths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7487A3-4D2E-46BB-8B43-170179470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3355" y="2500136"/>
            <a:ext cx="232004" cy="539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55" b="0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2655" b="0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 (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4F718F-9984-4095-9796-D25A73D2B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9082" y="2500136"/>
            <a:ext cx="551000" cy="539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55" b="1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2655" b="1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red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FBCD8F-7FEB-463A-9418-3BAF54483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3611" y="2500136"/>
            <a:ext cx="138676" cy="5395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55" b="0" i="0">
                <a:solidFill>
                  <a:srgbClr val="FF3300"/>
                </a:solidFill>
                <a:latin typeface="Arial"/>
                <a:ea typeface="Arial"/>
                <a:cs typeface="Arial"/>
              </a:defRPr>
            </a:pPr>
            <a:r>
              <a:rPr sz="2655" b="0" i="0">
                <a:solidFill>
                  <a:srgbClr val="FF3300"/>
                </a:solidFill>
                <a:latin typeface="Arial"/>
                <a:ea typeface="Arial"/>
                <a:cs typeface="Arial"/>
              </a:rPr>
              <a:t>)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2795DF-B735-4AD9-9C2D-A4FB07AF3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6199" y="5769426"/>
            <a:ext cx="2511025" cy="390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0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20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increasing temperature</a:t>
            </a:r>
          </a:p>
        </p:txBody>
      </p:sp>
    </p:spTree>
    <p:extLst>
      <p:ext uri="{BB962C8B-B14F-4D97-AF65-F5344CB8AC3E}">
        <p14:creationId xmlns:p14="http://schemas.microsoft.com/office/powerpoint/2010/main" val="1563547051"/>
      </p:ext>
    </p:extLst>
  </p:cSld>
</p:sld>
</file>

<file path=ppt/slides/slide2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Finding the hottest stars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a388dbdc874bdd"/>
          <ns0:srcRect xmlns:ns0="http://schemas.openxmlformats.org/drawingml/2006/main" l="35859" r="1299" t="2614" b="2614"/>
          <a:stretch xmlns:a="http://schemas.openxmlformats.org/drawingml/2006/main"/>
        </p:blipFill>
        <p:spPr>
          <a:xfrm xmlns:a="http://schemas.openxmlformats.org/drawingml/2006/main">
            <a:off x="5218523" y="2095500"/>
            <a:ext cx="3487433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6A42A3-2D72-4228-9B1E-B3AFE93C6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044" y="3390442"/>
            <a:ext cx="1620852" cy="3585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6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6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Find the hottest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9B2476-DC22-45DF-986B-E519B1AAE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044" y="3682887"/>
            <a:ext cx="1520826" cy="3498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2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star(s), how do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CE297A-B19B-4406-9493-3F3D2EF57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044" y="3966624"/>
            <a:ext cx="1126620" cy="3519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you know ?</a:t>
            </a:r>
          </a:p>
        </p:txBody>
      </p:sp>
    </p:spTree>
    <p:extLst>
      <p:ext uri="{BB962C8B-B14F-4D97-AF65-F5344CB8AC3E}">
        <p14:creationId xmlns:p14="http://schemas.microsoft.com/office/powerpoint/2010/main" val="1631423818"/>
      </p:ext>
    </p:extLst>
  </p:cSld>
</p:sld>
</file>

<file path=ppt/slides/slide3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peak of a blackbody curve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6e0f0e83ae4c4a"/>
          <ns0:srcRect xmlns:ns0="http://schemas.openxmlformats.org/drawingml/2006/main" l="4690" r="28571" t="5509" b="3828"/>
          <a:stretch xmlns:a="http://schemas.openxmlformats.org/drawingml/2006/main"/>
        </p:blipFill>
        <p:spPr>
          <a:xfrm xmlns:a="http://schemas.openxmlformats.org/drawingml/2006/main">
            <a:off x="3568665" y="2095500"/>
            <a:ext cx="3871473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71CB31-237B-4E11-BE34-96FF9D35C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2056" y="2211807"/>
            <a:ext cx="3401279" cy="4620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73" b="0" i="0">
                <a:solidFill>
                  <a:srgbClr val="1E487D"/>
                </a:solidFill>
                <a:latin typeface="Arial"/>
                <a:ea typeface="Arial"/>
                <a:cs typeface="Arial"/>
              </a:defRPr>
            </a:pPr>
            <a:r>
              <a:rPr sz="2273" b="0" i="0">
                <a:solidFill>
                  <a:srgbClr val="1E487D"/>
                </a:solidFill>
                <a:latin typeface="Arial"/>
                <a:ea typeface="Arial"/>
                <a:cs typeface="Arial"/>
              </a:rPr>
              <a:t>What is the wavelength of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E1FB0D-8FBE-4126-B721-BD86F53E4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2056" y="2597800"/>
            <a:ext cx="2099468" cy="4412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1" b="0" i="0">
                <a:solidFill>
                  <a:srgbClr val="1E487D"/>
                </a:solidFill>
                <a:latin typeface="Arial"/>
                <a:ea typeface="Arial"/>
                <a:cs typeface="Arial"/>
              </a:defRPr>
            </a:pPr>
            <a:r>
              <a:rPr sz="2171" b="0" i="0">
                <a:solidFill>
                  <a:srgbClr val="1E487D"/>
                </a:solidFill>
                <a:latin typeface="Arial"/>
                <a:ea typeface="Arial"/>
                <a:cs typeface="Arial"/>
              </a:rPr>
              <a:t>the PEAK of this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5ACC37-F3E3-48F8-ABA2-C7D070CBC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2056" y="2957087"/>
            <a:ext cx="2360942" cy="4690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09" b="0" i="0">
                <a:solidFill>
                  <a:srgbClr val="1E487D"/>
                </a:solidFill>
                <a:latin typeface="Arial"/>
                <a:ea typeface="Arial"/>
                <a:cs typeface="Arial"/>
              </a:defRPr>
            </a:pPr>
            <a:r>
              <a:rPr sz="2309" b="0" i="0">
                <a:solidFill>
                  <a:srgbClr val="1E487D"/>
                </a:solidFill>
                <a:latin typeface="Arial"/>
                <a:ea typeface="Arial"/>
                <a:cs typeface="Arial"/>
              </a:rPr>
              <a:t>“Blackbody” curve</a:t>
            </a:r>
          </a:p>
        </p:txBody>
      </p:sp>
    </p:spTree>
    <p:extLst>
      <p:ext uri="{BB962C8B-B14F-4D97-AF65-F5344CB8AC3E}">
        <p14:creationId xmlns:p14="http://schemas.microsoft.com/office/powerpoint/2010/main" val="317091933"/>
      </p:ext>
    </p:extLst>
  </p:cSld>
</p:sld>
</file>

<file path=ppt/slides/slide3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What color is our 5800K Sun?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5012e2b7cf4f35"/>
          <ns0:srcRect xmlns:ns0="http://schemas.openxmlformats.org/drawingml/2006/main" l="45815" r="3608" t="19981" b="11485"/>
          <a:stretch xmlns:a="http://schemas.openxmlformats.org/drawingml/2006/main"/>
        </p:blipFill>
        <p:spPr>
          <a:xfrm xmlns:a="http://schemas.openxmlformats.org/drawingml/2006/main">
            <a:off x="5709664" y="2095500"/>
            <a:ext cx="3881286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4DAB83-C829-46B4-A4C5-60F0BC02E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1050" y="2302535"/>
            <a:ext cx="2344811" cy="4648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Sun emits all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873D65-336E-4FD3-81C8-F88F087A5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1050" y="2648004"/>
            <a:ext cx="2040236" cy="4650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wavelengths of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128633-74D6-4F88-8FE9-2A4A0793A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1050" y="2996821"/>
            <a:ext cx="2153367" cy="4650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electromagnetic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4A6DB2-53E0-4C17-A55B-7A92CCBC5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1050" y="3342406"/>
            <a:ext cx="2106404" cy="4650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radiation (light);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53A921-A50F-4149-9245-5F6934A50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1050" y="3690218"/>
            <a:ext cx="1750537" cy="461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however, the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3E0F76-7663-4DF4-970D-CF3642D9E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1050" y="4037190"/>
            <a:ext cx="2875448" cy="4644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wavelengths of light it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ECD0D5-814A-4678-BA30-3243A69C6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1050" y="4382819"/>
            <a:ext cx="2729203" cy="4643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emits most intensely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E79E33-8ADA-49DF-A717-F93C31E01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1050" y="4728235"/>
            <a:ext cx="3022160" cy="4646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are in the green/yellow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0F996D-4836-448C-8583-265F8BEE3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1050" y="5077186"/>
            <a:ext cx="2681533" cy="4644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part of the spectrum.</a:t>
            </a:r>
          </a:p>
        </p:txBody>
      </p:sp>
    </p:spTree>
    <p:extLst>
      <p:ext uri="{BB962C8B-B14F-4D97-AF65-F5344CB8AC3E}">
        <p14:creationId xmlns:p14="http://schemas.microsoft.com/office/powerpoint/2010/main" val="1190425449"/>
      </p:ext>
    </p:extLst>
  </p:cSld>
</p:sld>
</file>

<file path=ppt/slides/slide3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What color does the Sun appear? WHITE!!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ed7100c5344778"/>
          <ns0:srcRect xmlns:ns0="http://schemas.openxmlformats.org/drawingml/2006/main" l="46609" r="2742" t="27264" b="4202"/>
          <a:stretch xmlns:a="http://schemas.openxmlformats.org/drawingml/2006/main"/>
        </p:blipFill>
        <p:spPr>
          <a:xfrm xmlns:a="http://schemas.openxmlformats.org/drawingml/2006/main">
            <a:off x="5726511" y="2305199"/>
            <a:ext cx="3686266" cy="3854301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34C941-8E1B-469F-AF2E-5AB19B02C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9222" y="2095500"/>
            <a:ext cx="2451347" cy="4350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4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4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star, like the Sun,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B3E906-1E3C-49D7-85D4-1E2A53D1D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9357" y="2419759"/>
            <a:ext cx="2361666" cy="4408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which peaks in the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B454AD-6D7B-4E20-B9E3-CB875463C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9357" y="2750599"/>
            <a:ext cx="2514421" cy="440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middle of the visible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5CD644-F2DB-4F7C-B9A5-7976DFADD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9357" y="3078540"/>
            <a:ext cx="2543167" cy="4404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part of the spectrum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4C8139-E77A-475A-8469-48A325CE8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9357" y="3405996"/>
            <a:ext cx="2867383" cy="4409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(green/yellow light) will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4D23E6-BC45-4D8B-B59E-C80CEEEE6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9357" y="3737302"/>
            <a:ext cx="2678911" cy="4401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appear WHITE to the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563FE7-C9E0-4F7E-991E-A04670776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9357" y="4064787"/>
            <a:ext cx="2789354" cy="4406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human eye because it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EA0E47-C48B-49AE-8136-5D4F967D5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9357" y="4392914"/>
            <a:ext cx="2295894" cy="4400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is giving off nearly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1C6AC7-A89B-4269-9E12-61DA4498B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9357" y="4723274"/>
            <a:ext cx="2560537" cy="4407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equal amounts of all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B8E12B-A75F-4797-A202-423ED4F54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9357" y="5050839"/>
            <a:ext cx="2439545" cy="4410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visible colors of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A6737C-8630-4910-A593-2699E3155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9357" y="5378596"/>
            <a:ext cx="608157" cy="4410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light.</a:t>
            </a:r>
          </a:p>
        </p:txBody>
      </p:sp>
    </p:spTree>
    <p:extLst>
      <p:ext uri="{BB962C8B-B14F-4D97-AF65-F5344CB8AC3E}">
        <p14:creationId xmlns:p14="http://schemas.microsoft.com/office/powerpoint/2010/main" val="166112699"/>
      </p:ext>
    </p:extLst>
  </p:cSld>
</p:sld>
</file>

<file path=ppt/slides/slide3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Light and telescopes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f9d73908f84bfe"/>
          <ns0:srcRect xmlns:ns0="http://schemas.openxmlformats.org/drawingml/2006/main" l="3608" r="9380" t="8030" b="4669"/>
          <a:stretch xmlns:a="http://schemas.openxmlformats.org/drawingml/2006/main"/>
        </p:blipFill>
        <p:spPr>
          <a:xfrm xmlns:a="http://schemas.openxmlformats.org/drawingml/2006/main">
            <a:off x="3506821" y="2144769"/>
            <a:ext cx="5178359" cy="401473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B3470F-F117-4DE0-B4C1-13FFDF184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0826" y="2095500"/>
            <a:ext cx="494686" cy="2060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Our Sun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7E4E6B-6B35-4722-963B-5D82F76B3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2099" y="4352231"/>
            <a:ext cx="1878250" cy="2119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43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43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What if the Sun became hotter?</a:t>
            </a:r>
          </a:p>
        </p:txBody>
      </p:sp>
    </p:spTree>
    <p:extLst>
      <p:ext uri="{BB962C8B-B14F-4D97-AF65-F5344CB8AC3E}">
        <p14:creationId xmlns:p14="http://schemas.microsoft.com/office/powerpoint/2010/main" val="1863239999"/>
      </p:ext>
    </p:extLst>
  </p:cSld>
</p:sld>
</file>

<file path=ppt/slides/slide3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Light and telescopes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13d49d8f5b4cc9"/>
          <ns0:srcRect xmlns:ns0="http://schemas.openxmlformats.org/drawingml/2006/main" l="3608" r="9380" t="8030" b="4669"/>
          <a:stretch xmlns:a="http://schemas.openxmlformats.org/drawingml/2006/main"/>
        </p:blipFill>
        <p:spPr>
          <a:xfrm xmlns:a="http://schemas.openxmlformats.org/drawingml/2006/main">
            <a:off x="3506821" y="2144769"/>
            <a:ext cx="5178359" cy="401473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7BCC11-B1AE-4735-9E38-491249AA5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0826" y="2095500"/>
            <a:ext cx="494686" cy="2060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Our Sun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A40C50-6258-4AD7-95B0-A7521ECF2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2099" y="4352231"/>
            <a:ext cx="1878250" cy="2119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43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43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What if the Sun became hotter?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CBF937-2971-4069-B26E-F6148B4CB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4008" y="4594272"/>
            <a:ext cx="1876796" cy="2093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30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30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What if the Sun became cooler?</a:t>
            </a:r>
          </a:p>
        </p:txBody>
      </p:sp>
    </p:spTree>
    <p:extLst>
      <p:ext uri="{BB962C8B-B14F-4D97-AF65-F5344CB8AC3E}">
        <p14:creationId xmlns:p14="http://schemas.microsoft.com/office/powerpoint/2010/main" val="2029338427"/>
      </p:ext>
    </p:extLst>
  </p:cSld>
</p:sld>
</file>

<file path=ppt/slides/slide3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Light and telescopes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aca1750032469c"/>
          <ns0:srcRect xmlns:ns0="http://schemas.openxmlformats.org/drawingml/2006/main" l="3608" r="9380" t="8030" b="4669"/>
          <a:stretch xmlns:a="http://schemas.openxmlformats.org/drawingml/2006/main"/>
        </p:blipFill>
        <p:spPr>
          <a:xfrm xmlns:a="http://schemas.openxmlformats.org/drawingml/2006/main">
            <a:off x="3506821" y="2144769"/>
            <a:ext cx="5178359" cy="401473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C7D5F4-D2A7-44BD-BF47-CDC7E57B4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0826" y="2095500"/>
            <a:ext cx="494686" cy="2060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1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1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Our Sun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4875CB-4DB9-433B-AA03-D539C44A6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2099" y="4352231"/>
            <a:ext cx="1878250" cy="2119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43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43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What if the Sun became hotter?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68ABC1-1CBF-4564-866A-36FB8AB2E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6069" y="4594272"/>
            <a:ext cx="1876796" cy="2093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30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30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What if the Sun became cooler?</a:t>
            </a:r>
          </a:p>
        </p:txBody>
      </p:sp>
    </p:spTree>
    <p:extLst>
      <p:ext uri="{BB962C8B-B14F-4D97-AF65-F5344CB8AC3E}">
        <p14:creationId xmlns:p14="http://schemas.microsoft.com/office/powerpoint/2010/main" val="179995962"/>
      </p:ext>
    </p:extLst>
  </p:cSld>
</p:sld>
</file>

<file path=ppt/slides/slide3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Light and telescopes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be454535604224"/>
          <ns0:srcRect xmlns:ns0="http://schemas.openxmlformats.org/drawingml/2006/main" l="50505" r="4329" t="19234" b="14006"/>
          <a:stretch xmlns:a="http://schemas.openxmlformats.org/drawingml/2006/main"/>
        </p:blipFill>
        <p:spPr>
          <a:xfrm xmlns:a="http://schemas.openxmlformats.org/drawingml/2006/main">
            <a:off x="6112938" y="2095500"/>
            <a:ext cx="3558131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0F3ABD-82A8-466E-ACC9-F3797BAFA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0931" y="2107393"/>
            <a:ext cx="3345466" cy="4073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1.  Which object gives off the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2A5E5A-789C-4F46-BF52-0F290F16D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0931" y="2411963"/>
            <a:ext cx="3408943" cy="4081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0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0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greatest amount of Blue light?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549127-0D13-46A5-AB62-FC77F200C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13719" y="3947365"/>
            <a:ext cx="141185" cy="2909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0E66E5-6194-4258-ABB5-860934988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9338" y="4402671"/>
            <a:ext cx="134455" cy="2748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5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5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58566F-0BC9-4FCA-85F6-CABC5A0C8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257" y="4937964"/>
            <a:ext cx="132339" cy="2491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2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2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F92A78-8298-40AA-B66B-4632546E6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0930" y="3027864"/>
            <a:ext cx="3345466" cy="4073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2.  Which object gives off the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911A26-B5F4-49EB-971C-7C2329BD5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0930" y="3302517"/>
            <a:ext cx="3366709" cy="408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0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0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greatest amount of Red light?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653DCF-7BFB-4E1D-B3A0-3D57B225A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0930" y="4048494"/>
            <a:ext cx="3508877" cy="4082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0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0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3.  Which object would appear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6C0B2E-06F7-4B45-9CF2-C5C8A968D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0930" y="4353380"/>
            <a:ext cx="639095" cy="4084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1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Red?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B48AC9-B1AF-48A5-8C08-2FEDBC6B2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0930" y="5067160"/>
            <a:ext cx="3691624" cy="408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0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0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4.  Which object would have the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B61DB8-1D3C-4EDE-B0CA-7AA231CC8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0930" y="5371938"/>
            <a:ext cx="2335733" cy="4084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1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1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lowest temperature?</a:t>
            </a:r>
          </a:p>
        </p:txBody>
      </p:sp>
    </p:spTree>
    <p:extLst>
      <p:ext uri="{BB962C8B-B14F-4D97-AF65-F5344CB8AC3E}">
        <p14:creationId xmlns:p14="http://schemas.microsoft.com/office/powerpoint/2010/main" val="1280191355"/>
      </p:ext>
    </p:extLst>
  </p:cSld>
</p:sld>
</file>

<file path=ppt/slides/slide3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Light and telescopes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D51C61-2EB6-466A-979E-BB40AD887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7407" y="2095500"/>
            <a:ext cx="5417187" cy="6095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But wait, what about how bright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AED164-92DB-4123-ACA4-32F28C681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778" y="2587869"/>
            <a:ext cx="2887081" cy="5900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0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0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something looks?</a:t>
            </a:r>
          </a:p>
        </p:txBody>
      </p:sp>
    </p:spTree>
    <p:extLst>
      <p:ext uri="{BB962C8B-B14F-4D97-AF65-F5344CB8AC3E}">
        <p14:creationId xmlns:p14="http://schemas.microsoft.com/office/powerpoint/2010/main" val="1627566927"/>
      </p:ext>
    </p:extLst>
  </p:cSld>
</p:sld>
</file>

<file path=ppt/slides/slide3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Stefan-Boltzmann Law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214639-EE55-4E5A-AA32-F8F22DF8C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6432" y="2095500"/>
            <a:ext cx="165718" cy="6050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4127A2-CF6C-4E51-8578-FDCE774A1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6190" y="2095500"/>
            <a:ext cx="7115735" cy="6050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luminosity (brightness) of an object is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86BF15-3770-4ED4-A7EF-A9C89B2DD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6190" y="2551502"/>
            <a:ext cx="3039682" cy="6050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proportional to its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57FD8F-DE29-45EA-A136-9885B7B28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2799" y="2551502"/>
            <a:ext cx="706961" cy="6050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size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3AA6F0-42DA-4BB8-9D13-9F5170861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6395" y="2551502"/>
            <a:ext cx="874203" cy="6050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and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CD11D6-B8C0-469D-A7C2-4A900DC76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7207" y="2551502"/>
            <a:ext cx="2071963" cy="6050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temperature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CACDC8-48CE-457F-95EE-6A95CA33E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5658" y="2551502"/>
            <a:ext cx="138492" cy="6050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: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C1D4FC-FD37-47CF-B8DB-ADC1F5717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2517" y="3096940"/>
            <a:ext cx="2006925" cy="6043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 = 5.67x10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ABC49E-4E08-415C-9F3E-AD81DFA14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6606" y="3102600"/>
            <a:ext cx="257913" cy="4033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-8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AF69D9-E67B-4596-85FA-4CB44FCCF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6724" y="3096528"/>
            <a:ext cx="306389" cy="6050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1A5E5C-AEFC-4DFF-BD17-EE74783D9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10590" y="3102600"/>
            <a:ext cx="173533" cy="4033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AB189C-1B5A-4018-A641-034505E66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1226" y="3096528"/>
            <a:ext cx="264415" cy="6050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BDDD2D-92DB-48BB-8BC6-CD64C4519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2159" y="3102600"/>
            <a:ext cx="173533" cy="4033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BC4C80-9A0D-46CC-B837-51BC3AECB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6424" y="3641480"/>
            <a:ext cx="165718" cy="6050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7F5795-B126-4D74-82A4-C50406916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6182" y="3641480"/>
            <a:ext cx="7219394" cy="6050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Big and hot objects are brighter than small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9FA0A7-164C-455E-A33D-90B68409E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6182" y="4097459"/>
            <a:ext cx="2872274" cy="6050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cool objects.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160CD2-9554-4A89-9B1F-D4EFC53F4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6424" y="4642423"/>
            <a:ext cx="165718" cy="6050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95C235-AF47-4907-9CEB-F2D089310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6182" y="4642811"/>
            <a:ext cx="7161026" cy="60439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Two objects with the same brightness and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46674F-E30C-4F4A-A820-2B845924B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6182" y="5098483"/>
            <a:ext cx="6852438" cy="6049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different temperatures will have different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BAB2E0-1A31-45CD-9E4D-231F9D41A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46182" y="5554463"/>
            <a:ext cx="3819086" cy="6050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7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sizes (and vice-versa).</a:t>
            </a:r>
          </a:p>
        </p:txBody>
      </p:sp>
    </p:spTree>
    <p:extLst>
      <p:ext uri="{BB962C8B-B14F-4D97-AF65-F5344CB8AC3E}">
        <p14:creationId xmlns:p14="http://schemas.microsoft.com/office/powerpoint/2010/main" val="2108206496"/>
      </p:ext>
    </p:extLst>
  </p:cSld>
</p:sld>
</file>

<file path=ppt/slides/slide3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Consider the following...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fce66f7bfb4cb2"/>
          <ns0:srcRect xmlns:ns0="http://schemas.openxmlformats.org/drawingml/2006/main" l="14863" r="28571" t="39122" b="34454"/>
          <a:stretch xmlns:a="http://schemas.openxmlformats.org/drawingml/2006/main"/>
        </p:blipFill>
        <p:spPr>
          <a:xfrm xmlns:a="http://schemas.openxmlformats.org/drawingml/2006/main">
            <a:off x="3274438" y="3023683"/>
            <a:ext cx="5020235" cy="1812151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BCD751-E6F6-47C4-AAE6-AB99EA699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179" y="2095500"/>
            <a:ext cx="6979642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Which of these two stovetops is brighter?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FD57C9-A04E-48CE-9EB4-7E62EF6F9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8587" y="4296033"/>
            <a:ext cx="3490853" cy="608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                           B</a:t>
            </a:r>
          </a:p>
        </p:txBody>
      </p:sp>
    </p:spTree>
    <p:extLst>
      <p:ext uri="{BB962C8B-B14F-4D97-AF65-F5344CB8AC3E}">
        <p14:creationId xmlns:p14="http://schemas.microsoft.com/office/powerpoint/2010/main" val="978448717"/>
      </p:ext>
    </p:extLst>
  </p:cSld>
</p:sld>
</file>

<file path=ppt/slides/slide4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Consider the following...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773d48ce054b16"/>
          <ns0:srcRect xmlns:ns0="http://schemas.openxmlformats.org/drawingml/2006/main" l="14863" r="37446" t="50700" b="35574"/>
          <a:stretch xmlns:a="http://schemas.openxmlformats.org/drawingml/2006/main"/>
        </p:blipFill>
        <p:spPr>
          <a:xfrm xmlns:a="http://schemas.openxmlformats.org/drawingml/2006/main">
            <a:off x="3274438" y="3817700"/>
            <a:ext cx="4232622" cy="94129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7E466B-4CC8-4D54-9498-C245F6421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179" y="2095500"/>
            <a:ext cx="6979642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Which of these two stovetops is brighter?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C29DAA-44DE-45B9-A7EE-0A9FC7DC9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8587" y="4296033"/>
            <a:ext cx="3490853" cy="608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                           B</a:t>
            </a:r>
          </a:p>
        </p:txBody>
      </p:sp>
    </p:spTree>
    <p:extLst>
      <p:ext uri="{BB962C8B-B14F-4D97-AF65-F5344CB8AC3E}">
        <p14:creationId xmlns:p14="http://schemas.microsoft.com/office/powerpoint/2010/main" val="2087347318"/>
      </p:ext>
    </p:extLst>
  </p:cSld>
</p:sld>
</file>

<file path=ppt/slides/slide4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Which star is larger?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ddfae4af8f4dd4"/>
          <ns0:srcRect xmlns:ns0="http://schemas.openxmlformats.org/drawingml/2006/main" l="44300" r="8586" t="32026" b="19514"/>
          <a:stretch xmlns:a="http://schemas.openxmlformats.org/drawingml/2006/main"/>
        </p:blipFill>
        <p:spPr>
          <a:xfrm xmlns:a="http://schemas.openxmlformats.org/drawingml/2006/main">
            <a:off x="5675627" y="2511127"/>
            <a:ext cx="3904449" cy="310323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7682F7-7FD3-4F8C-AA99-BBB2C738F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1924" y="2095500"/>
            <a:ext cx="370989" cy="5748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2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2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D5B99E-FCA6-4B2E-8490-A8192D2ED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6909" y="2102030"/>
            <a:ext cx="1000321" cy="5639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775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775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Star 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853F7B-F953-4775-BEBA-E7DEE64CD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2100" y="2534975"/>
            <a:ext cx="370813" cy="5748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2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2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AA051F-37AB-4C62-9B2C-91DE5E822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6909" y="2538322"/>
            <a:ext cx="1020764" cy="5692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1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801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Star B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2EA7F0-B3BD-48DD-8CB3-6ECFD710C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2100" y="2974502"/>
            <a:ext cx="391722" cy="5748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2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2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149326-0AB5-4DB5-8896-9294040BE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6909" y="2977850"/>
            <a:ext cx="961434" cy="5692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01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801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Same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2C5244-0D7C-455A-AE3E-9AA9DA34F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4327" y="3721878"/>
            <a:ext cx="509512" cy="2813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8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 B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1AB5BF-5D9C-4A47-97D6-04ADF8E42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165" y="5862279"/>
            <a:ext cx="1001896" cy="2972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Wavelength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4B4919-9601-4FB5-9613-19CC7323F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8134" y="5634581"/>
            <a:ext cx="817238" cy="2047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0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0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 I B G Y O 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CCE2E0-23C9-48B6-A9D4-9C2C590A5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7360" y="2447011"/>
            <a:ext cx="516699" cy="285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0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 A</a:t>
            </a:r>
          </a:p>
        </p:txBody>
      </p:sp>
    </p:spTree>
    <p:extLst>
      <p:ext uri="{BB962C8B-B14F-4D97-AF65-F5344CB8AC3E}">
        <p14:creationId xmlns:p14="http://schemas.microsoft.com/office/powerpoint/2010/main" val="1594756657"/>
      </p:ext>
    </p:extLst>
  </p:cSld>
</p:sld>
</file>

<file path=ppt/slides/slide4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Which star is larger Star A or Star B?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0c3e48681e440f"/>
          <ns0:srcRect xmlns:ns0="http://schemas.openxmlformats.org/drawingml/2006/main" l="41847" r="11833" t="31559" b="19981"/>
          <a:stretch xmlns:a="http://schemas.openxmlformats.org/drawingml/2006/main"/>
        </p:blipFill>
        <p:spPr>
          <a:xfrm xmlns:a="http://schemas.openxmlformats.org/drawingml/2006/main">
            <a:off x="5577206" y="2504621"/>
            <a:ext cx="4071441" cy="3291399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B65DC5-BFFF-4DD4-9C18-73C479857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353" y="2095500"/>
            <a:ext cx="393484" cy="609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07B951-D2AF-486B-8203-601B5630A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0777" y="2102426"/>
            <a:ext cx="1060977" cy="5981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43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943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Star 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E79211-115A-4FD8-8832-FF92CF093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539" y="2561623"/>
            <a:ext cx="393298" cy="609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C53A59-A2F5-45BF-B225-944788FE8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0777" y="2565174"/>
            <a:ext cx="1082659" cy="603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1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971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Star B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B2A809-3DDE-487C-B6E9-9BE640F8D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539" y="3027801"/>
            <a:ext cx="415474" cy="6096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AF02AF-324D-4F48-B0B0-8FB256BF0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10777" y="3031352"/>
            <a:ext cx="1019732" cy="6037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71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971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Same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8D7CB2-F632-4DF4-A12C-DA219104C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1472" y="2450358"/>
            <a:ext cx="597980" cy="3315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3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3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 B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3D6196-4F03-4062-8F03-90619F94A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6134" y="5775367"/>
            <a:ext cx="836748" cy="246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1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1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Wavelength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BD264E-1076-4ED2-A6DE-BB62E2A83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0123" y="5803094"/>
            <a:ext cx="866793" cy="2171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6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06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 I B G Y O 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8F57AB-965C-4CA1-9D7D-00B085A86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0026" y="2328325"/>
            <a:ext cx="606377" cy="3363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5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65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 A</a:t>
            </a:r>
          </a:p>
        </p:txBody>
      </p:sp>
    </p:spTree>
    <p:extLst>
      <p:ext uri="{BB962C8B-B14F-4D97-AF65-F5344CB8AC3E}">
        <p14:creationId xmlns:p14="http://schemas.microsoft.com/office/powerpoint/2010/main" val="400114025"/>
      </p:ext>
    </p:extLst>
  </p:cSld>
</p:sld>
</file>

<file path=ppt/slides/slide4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But where does the light come from?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5634FA-0F4C-4B66-AA26-0D12DE0B0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2673" y="2095500"/>
            <a:ext cx="171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CE0337-C39E-47AA-97E2-54E540AB8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798" y="2096670"/>
            <a:ext cx="8131157" cy="6076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When something is hot, it’s atoms move around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721620-E8DA-4D5C-A9CD-85A44FE38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798" y="2549548"/>
            <a:ext cx="8261530" cy="60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bumping into each other and the electrons in the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F70DDD-D1A5-4498-A108-531F451C7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798" y="3007238"/>
            <a:ext cx="7679018" cy="6069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8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8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material.  The hotter it is, the more the atoms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BE29BB-D33D-432B-BDFD-3565493B6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798" y="3460714"/>
            <a:ext cx="6069487" cy="60612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electrons bump into each other.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29D148-421B-4635-A9C9-129C9554F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2673" y="4004706"/>
            <a:ext cx="171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F8D8C6-17E9-4A68-B375-67935AB88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798" y="4005546"/>
            <a:ext cx="7653323" cy="60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electrons are accelerated when they are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D658E5-B380-42F8-8961-9663CA7C7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798" y="4458248"/>
            <a:ext cx="4847081" cy="6086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bumped and emit energy as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BBF921-C316-4888-A5A9-277228D25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6971" y="4457700"/>
            <a:ext cx="3077041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thermal radiation.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B70F21-BEEB-4C58-8D77-F73635D35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82673" y="5003774"/>
            <a:ext cx="1714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200B73-EF0C-438A-BB36-672B81E39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798" y="5005047"/>
            <a:ext cx="7704727" cy="6074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But there is also another way for atoms to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C25769-FF21-4F8B-AEF7-4BE4219EC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7798" y="5456768"/>
            <a:ext cx="210159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emit light…</a:t>
            </a:r>
          </a:p>
        </p:txBody>
      </p:sp>
    </p:spTree>
    <p:extLst>
      <p:ext uri="{BB962C8B-B14F-4D97-AF65-F5344CB8AC3E}">
        <p14:creationId xmlns:p14="http://schemas.microsoft.com/office/powerpoint/2010/main" val="795438287"/>
      </p:ext>
    </p:extLst>
  </p:cSld>
</p:sld>
</file>

<file path=ppt/slides/slide4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Energy Levels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b7cf6b478b445c"/>
          <ns0:srcRect xmlns:ns0="http://schemas.openxmlformats.org/drawingml/2006/main" l="43290" r="1299" t="40243" b="6909"/>
          <a:stretch xmlns:a="http://schemas.openxmlformats.org/drawingml/2006/main"/>
        </p:blipFill>
        <p:spPr>
          <a:xfrm xmlns:a="http://schemas.openxmlformats.org/drawingml/2006/main">
            <a:off x="5392859" y="3207579"/>
            <a:ext cx="4005433" cy="2951921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6CCE05-20B1-459E-B101-13E270A48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3708" y="2096067"/>
            <a:ext cx="4998752" cy="4371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Electrons can only “orbit” at very specific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0B428A-2AA9-4B3B-ACC1-84EB9AD29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1095" y="2095500"/>
            <a:ext cx="937962" cy="4380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6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6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energy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144EBF-27DC-4F32-8A38-9AE67F8E4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3708" y="2421029"/>
            <a:ext cx="800836" cy="4380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6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6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levels.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DC3846-1D70-41C0-BA71-2F6D3F3E5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2063" y="2421642"/>
            <a:ext cx="5257042" cy="4370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energies of these levels correspond to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C14FB3-375A-403D-9A4F-BF13B38DE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3708" y="2750160"/>
            <a:ext cx="6245080" cy="4371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energy of specific wavelengths (frequencies) of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834138-0E74-45F2-BFD7-5DB97C5F4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3708" y="3075839"/>
            <a:ext cx="2355585" cy="4369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light.  These levels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BDC5D5-79D2-4840-B593-2570309B2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3708" y="3467567"/>
            <a:ext cx="1846026" cy="4380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are discrete or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A7BC08-201A-4621-868B-CA372E694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3708" y="3860027"/>
            <a:ext cx="1210728" cy="4380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6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6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quantized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F2383E-B48C-4503-8C3A-4512D0D58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6937" y="3860027"/>
            <a:ext cx="329474" cy="4380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   </a:t>
            </a:r>
          </a:p>
        </p:txBody>
      </p:sp>
    </p:spTree>
    <p:extLst>
      <p:ext uri="{BB962C8B-B14F-4D97-AF65-F5344CB8AC3E}">
        <p14:creationId xmlns:p14="http://schemas.microsoft.com/office/powerpoint/2010/main" val="265108590"/>
      </p:ext>
    </p:extLst>
  </p:cSld>
</p:sld>
</file>

<file path=ppt/slides/slide4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Emission and Absorption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9a4a9148ad4fb4"/>
          <ns0:srcRect xmlns:ns0="http://schemas.openxmlformats.org/drawingml/2006/main" l="18254" r="14358" t="65359" b="5042"/>
          <a:stretch xmlns:a="http://schemas.openxmlformats.org/drawingml/2006/main"/>
        </p:blipFill>
        <p:spPr>
          <a:xfrm xmlns:a="http://schemas.openxmlformats.org/drawingml/2006/main">
            <a:off x="3669620" y="4425889"/>
            <a:ext cx="5107862" cy="1733611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915024-0A32-4D05-A34F-98B5411FD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1867" y="2095500"/>
            <a:ext cx="6405741" cy="4584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5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Imagine that the atom below has a single electron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87F7FA-B5F2-4467-9EF7-3139F3484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1867" y="2436879"/>
            <a:ext cx="3808796" cy="4583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5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 its lowest energy state (the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533018-DDB2-435C-BCFC-B6900C198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1345" y="2436268"/>
            <a:ext cx="920769" cy="4593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61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61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ground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CB75CE-A964-4C1F-A7F6-618221FFB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3403" y="2436500"/>
            <a:ext cx="1836739" cy="458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5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state).  It can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49FE6E-647E-4E6C-A140-6F6CD5BCE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1858" y="2781820"/>
            <a:ext cx="6459094" cy="4576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5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only move up a level if it absorbs a blue photon.  If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AC162C-C3F4-4D15-A789-764D70028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1858" y="3122995"/>
            <a:ext cx="6255757" cy="457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5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it is in a higher energy (excited) state, then it can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1F5554-E75D-4CA9-BCD9-2DC34E9F4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1858" y="3464122"/>
            <a:ext cx="6421001" cy="4583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5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5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suddenly decide to emit a blue photon (and only a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1959D5-BDC4-4929-9EDA-EAF6D61D5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1858" y="3808025"/>
            <a:ext cx="2014547" cy="4593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blue photon).    </a:t>
            </a:r>
          </a:p>
        </p:txBody>
      </p:sp>
    </p:spTree>
    <p:extLst>
      <p:ext uri="{BB962C8B-B14F-4D97-AF65-F5344CB8AC3E}">
        <p14:creationId xmlns:p14="http://schemas.microsoft.com/office/powerpoint/2010/main" val="609030409"/>
      </p:ext>
    </p:extLst>
  </p:cSld>
</p:sld>
</file>

<file path=ppt/slides/slide4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Emitting photons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03e94d5e3840c7"/>
          <ns0:srcRect xmlns:ns0="http://schemas.openxmlformats.org/drawingml/2006/main" l="24242" r="22872" t="32960" b="8497"/>
          <a:stretch xmlns:a="http://schemas.openxmlformats.org/drawingml/2006/main"/>
        </p:blipFill>
        <p:spPr>
          <a:xfrm xmlns:a="http://schemas.openxmlformats.org/drawingml/2006/main">
            <a:off x="4510698" y="3422669"/>
            <a:ext cx="3199516" cy="2736831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410605-557B-4EC9-8C8B-F22235DB9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5391" y="2095500"/>
            <a:ext cx="4962380" cy="5214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6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Photons (light-waves) are emitted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29B6F5-16E1-4DA2-8912-1430F1C58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5882" y="2487633"/>
            <a:ext cx="4602185" cy="5214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6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from an atom when an electron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6ECB5C-56DC-4EE4-9439-1230BB53B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6477" y="2877190"/>
            <a:ext cx="5559046" cy="5214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6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moves from a higher energy level to a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45D56C-FE94-462D-B2F3-DB7B77EF6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8212" y="3266763"/>
            <a:ext cx="2646714" cy="5214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6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6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lower energy level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FE00C4-26C4-451B-BD67-C8D842C47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6548" y="5037631"/>
            <a:ext cx="392143" cy="1669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2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82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Nucleus</a:t>
            </a:r>
          </a:p>
        </p:txBody>
      </p:sp>
    </p:spTree>
    <p:extLst>
      <p:ext uri="{BB962C8B-B14F-4D97-AF65-F5344CB8AC3E}">
        <p14:creationId xmlns:p14="http://schemas.microsoft.com/office/powerpoint/2010/main" val="430378340"/>
      </p:ext>
    </p:extLst>
  </p:cSld>
</p:sld>
</file>

<file path=ppt/slides/slide4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Absorbing photons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91cb69be074d51"/>
          <ns0:srcRect xmlns:ns0="http://schemas.openxmlformats.org/drawingml/2006/main" l="21789" r="22655" t="35761" b="5789"/>
          <a:stretch xmlns:a="http://schemas.openxmlformats.org/drawingml/2006/main"/>
        </p:blipFill>
        <p:spPr>
          <a:xfrm xmlns:a="http://schemas.openxmlformats.org/drawingml/2006/main">
            <a:off x="4414056" y="3509573"/>
            <a:ext cx="3259494" cy="2649927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924B5C-64FA-4E4C-AE16-38409DDD4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2463" y="2095500"/>
            <a:ext cx="4934677" cy="505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Photons (light-waves) can also be 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6E89DF-BE71-4404-BA9E-ACD0E1B5E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7469" y="2475788"/>
            <a:ext cx="4356558" cy="505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absorbed by an atom when an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148C03-45F3-4D95-B9E1-6A6591F60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31466" y="2853578"/>
            <a:ext cx="5129068" cy="505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electron moves from a lower energy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47971A-5258-4173-9D08-A0A0ADA62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31847" y="3231383"/>
            <a:ext cx="4041244" cy="5057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level to a higher energy level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3E260D-AEDB-4665-8AB8-41393236A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5335" y="5059382"/>
            <a:ext cx="380297" cy="16186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79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79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Nucleus</a:t>
            </a:r>
          </a:p>
        </p:txBody>
      </p:sp>
    </p:spTree>
    <p:extLst>
      <p:ext uri="{BB962C8B-B14F-4D97-AF65-F5344CB8AC3E}">
        <p14:creationId xmlns:p14="http://schemas.microsoft.com/office/powerpoint/2010/main" val="1672175803"/>
      </p:ext>
    </p:extLst>
  </p:cSld>
</p:sld>
</file>

<file path=ppt/slides/slide4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2800" b="1">
                <a:solidFill>
                  <a:srgbClr val="002855"/>
                </a:solidFill>
                <a:latin typeface="Arial"/>
              </a:rPr>
              <a:t>Each chemical element produces its own unique set of spectral lines when it is excited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6eb7dceab84c36"/>
          <ns0:srcRect xmlns:ns0="http://schemas.openxmlformats.org/drawingml/2006/main" l="11760" r="17388" t="32026" b="6256"/>
          <a:stretch xmlns:a="http://schemas.openxmlformats.org/drawingml/2006/main"/>
        </p:blipFill>
        <p:spPr>
          <a:xfrm xmlns:a="http://schemas.openxmlformats.org/drawingml/2006/main">
            <a:off x="3077204" y="2095500"/>
            <a:ext cx="6037592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252153"/>
      </p:ext>
    </p:extLst>
  </p:cSld>
</p:sld>
</file>

<file path=ppt/slides/slide4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2800" b="1">
                <a:solidFill>
                  <a:srgbClr val="002855"/>
                </a:solidFill>
                <a:latin typeface="Arial"/>
              </a:rPr>
              <a:t>We can use these lines to determine the chemical composition of a star.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b4dd5579bf415c"/>
          <ns0:srcRect xmlns:ns0="http://schemas.openxmlformats.org/drawingml/2006/main" l="11760" r="17388" t="32026" b="6256"/>
          <a:stretch xmlns:a="http://schemas.openxmlformats.org/drawingml/2006/main"/>
        </p:blipFill>
        <p:spPr>
          <a:xfrm xmlns:a="http://schemas.openxmlformats.org/drawingml/2006/main">
            <a:off x="3077204" y="2095500"/>
            <a:ext cx="6037592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21573"/>
      </p:ext>
    </p:extLst>
  </p:cSld>
</p:sld>
</file>

<file path=ppt/slides/slide5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Light and telescopes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5929E7-2008-4648-AB2D-D62D1D7F8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9337" y="2095500"/>
            <a:ext cx="4355344" cy="6092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There are three laws that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F90A2A-3ED3-4230-936A-9922A2993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3508" y="2549699"/>
            <a:ext cx="5304983" cy="6089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govern the types of spectra we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BD68FB-BA94-4B1D-9D2A-317A37D4E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52526" y="3005976"/>
            <a:ext cx="3490282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see in the Universe. </a:t>
            </a:r>
          </a:p>
        </p:txBody>
      </p:sp>
    </p:spTree>
    <p:extLst>
      <p:ext uri="{BB962C8B-B14F-4D97-AF65-F5344CB8AC3E}">
        <p14:creationId xmlns:p14="http://schemas.microsoft.com/office/powerpoint/2010/main" val="749598904"/>
      </p:ext>
    </p:extLst>
  </p:cSld>
</p:sld>
</file>

<file path=ppt/slides/slide5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Kirchoff’s Law #1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4e9db714e142fb"/>
          <ns0:srcRect xmlns:ns0="http://schemas.openxmlformats.org/drawingml/2006/main" l="17460" r="14719" t="42204" b="15313"/>
          <a:stretch xmlns:a="http://schemas.openxmlformats.org/drawingml/2006/main"/>
        </p:blipFill>
        <p:spPr>
          <a:xfrm xmlns:a="http://schemas.openxmlformats.org/drawingml/2006/main">
            <a:off x="3096550" y="3237983"/>
            <a:ext cx="6035662" cy="2921517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46FE00-5750-4D6F-BE83-51E256D96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11126" y="2095500"/>
            <a:ext cx="6075588" cy="5361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3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3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hot, dense material will emit light at all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DFE1CF-0459-45A4-9035-B6BA1E2DD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31474" y="2494778"/>
            <a:ext cx="3952749" cy="538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5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5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wavelengths to produce a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E349F1-C8F1-487F-9FB7-6BA9D762C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9982" y="2494358"/>
            <a:ext cx="1659561" cy="5393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54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54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continuous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181DD9-F2EA-461B-AB32-75B5D93EB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5833" y="2494358"/>
            <a:ext cx="1784693" cy="5393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5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5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spectrum.  </a:t>
            </a:r>
          </a:p>
        </p:txBody>
      </p:sp>
    </p:spTree>
    <p:extLst>
      <p:ext uri="{BB962C8B-B14F-4D97-AF65-F5344CB8AC3E}">
        <p14:creationId xmlns:p14="http://schemas.microsoft.com/office/powerpoint/2010/main" val="632994493"/>
      </p:ext>
    </p:extLst>
  </p:cSld>
</p:sld>
</file>

<file path=ppt/slides/slide5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Kirchoff’s Law #2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8cc8d1d9e84856"/>
          <ns0:srcRect xmlns:ns0="http://schemas.openxmlformats.org/drawingml/2006/main" l="19048" r="13131" t="46779" b="12885"/>
          <a:stretch xmlns:a="http://schemas.openxmlformats.org/drawingml/2006/main"/>
        </p:blipFill>
        <p:spPr>
          <a:xfrm xmlns:a="http://schemas.openxmlformats.org/drawingml/2006/main">
            <a:off x="3396695" y="3495029"/>
            <a:ext cx="5797691" cy="2664471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207866-85CB-4E20-979A-B2B42366B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2578" y="2095500"/>
            <a:ext cx="6566845" cy="5148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3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3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hot, low-density gas will emit light at only at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211A63-FEA6-4E22-B681-6494430EA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9392" y="2478990"/>
            <a:ext cx="5035745" cy="5172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4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4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specific wavelengths producing an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6FDCF0-7F4A-44F0-A869-1C01A607E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0357" y="2478504"/>
            <a:ext cx="1394901" cy="5180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50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50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emission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D44840-D5A7-439E-96A2-550DEC7E5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8766" y="2867072"/>
            <a:ext cx="1448775" cy="5180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50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50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spectrum.</a:t>
            </a:r>
          </a:p>
        </p:txBody>
      </p:sp>
    </p:spTree>
    <p:extLst>
      <p:ext uri="{BB962C8B-B14F-4D97-AF65-F5344CB8AC3E}">
        <p14:creationId xmlns:p14="http://schemas.microsoft.com/office/powerpoint/2010/main" val="1912141296"/>
      </p:ext>
    </p:extLst>
  </p:cSld>
</p:sld>
</file>

<file path=ppt/slides/slide5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Kirchoff’s Law #3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771c72fcdc41f6"/>
          <ns0:srcRect xmlns:ns0="http://schemas.openxmlformats.org/drawingml/2006/main" l="17460" r="14719" t="56209" b="4762"/>
          <a:stretch xmlns:a="http://schemas.openxmlformats.org/drawingml/2006/main"/>
        </p:blipFill>
        <p:spPr>
          <a:xfrm xmlns:a="http://schemas.openxmlformats.org/drawingml/2006/main">
            <a:off x="3606397" y="3882703"/>
            <a:ext cx="5120071" cy="2276797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989864-FE24-436C-8AAB-9A410060D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8340" y="2095500"/>
            <a:ext cx="5569759" cy="4564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4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4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When light from a hot, dense object passes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ECF7A0-2A11-4483-BE02-AE7555E4B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9643" y="2436164"/>
            <a:ext cx="6267750" cy="45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4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4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through a cooler, low density gas, the result is an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ECC6A8-AC11-4D38-8B11-B99BC63FC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952" y="2778327"/>
            <a:ext cx="2844915" cy="4570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49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49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absorption spectrum. 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88AA37-AA1D-4C5F-A2EE-32F42ED49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9539" y="2778303"/>
            <a:ext cx="3480622" cy="4570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4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4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absorption lines are at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DF7C38-8C9A-4DFC-9FA4-47695028B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1840" y="3118545"/>
            <a:ext cx="6284812" cy="4565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4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4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same location as the emission lines would be.</a:t>
            </a:r>
          </a:p>
        </p:txBody>
      </p:sp>
    </p:spTree>
    <p:extLst>
      <p:ext uri="{BB962C8B-B14F-4D97-AF65-F5344CB8AC3E}">
        <p14:creationId xmlns:p14="http://schemas.microsoft.com/office/powerpoint/2010/main" val="1617569639"/>
      </p:ext>
    </p:extLst>
  </p:cSld>
</p:sld>
</file>

<file path=ppt/slides/slide5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Light and telescopes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CEFAA6-97AE-4F63-8693-5491027C7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5987" y="2095500"/>
            <a:ext cx="5340027" cy="6081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Let’s look at some examples of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9CBF07-A54B-4B1B-9308-2EEE7EFDB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0283" y="2548609"/>
            <a:ext cx="344798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these laws in action.</a:t>
            </a:r>
          </a:p>
        </p:txBody>
      </p:sp>
    </p:spTree>
    <p:extLst>
      <p:ext uri="{BB962C8B-B14F-4D97-AF65-F5344CB8AC3E}">
        <p14:creationId xmlns:p14="http://schemas.microsoft.com/office/powerpoint/2010/main" val="180957131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WVU DSPIRA</dc:creator>
  <lastModifiedBy>WVU DSPIRA</lastModifiedBy>
  <dc:title>Light and telescopes</dc:title>
  <dcterms:created xsi:type="dcterms:W3CDTF">2026-09-26T20:03:15.3500000Z</dcterms:created>
  <dcterms:modified xsi:type="dcterms:W3CDTF">2026-09-26T20:03:15.3500000Z</dcterms:modified>
</coreProperties>
</file>