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3.xml"/>
  <Override ContentType="application/vnd.openxmlformats-officedocument.theme+xml" PartName="/ppt/theme/theme4.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DocumentProperties"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WvuMaster"/>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58000" cx="12192000"/>
  <p:notesSz cx="6858000" cy="9144000"/>
  <p:embeddedFontLst>
    <p:embeddedFont>
      <p:font typeface="Tahoma"/>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font" Target="fonts/Tahoma-regular.fntdata"/><Relationship Id="rId20" Type="http://schemas.openxmlformats.org/officeDocument/2006/relationships/slide" Target="slides/slide14.xml"/><Relationship Id="rId41" Type="http://schemas.openxmlformats.org/officeDocument/2006/relationships/font" Target="fonts/Tahoma-bold.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 Id="rIdWvuMaster"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8" name="Shape 158"/>
        <p:cNvGrpSpPr/>
        <p:nvPr/>
      </p:nvGrpSpPr>
      <p:grpSpPr>
        <a:xfrm>
          <a:off x="0" y="0"/>
          <a:ext cx="0" cy="0"/>
          <a:chOff x="0" y="0"/>
          <a:chExt cx="0" cy="0"/>
        </a:xfrm>
      </p:grpSpPr>
      <p:sp>
        <p:nvSpPr>
          <p:cNvPr id="159" name="Google Shape;159;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60" name="Google Shape;160;p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2: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B3F14"/>
                </a:solidFill>
                <a:latin typeface="Comic Sans MS"/>
                <a:ea typeface="Comic Sans MS"/>
                <a:cs typeface="Comic Sans MS"/>
                <a:sym typeface="Comic Sans MS"/>
              </a:rPr>
              <a:t>‹#›</a:t>
            </a:fld>
            <a:endParaRPr b="0" i="0" sz="1200" u="none" cap="none" strike="noStrike">
              <a:solidFill>
                <a:srgbClr val="000000"/>
              </a:solidFill>
              <a:latin typeface="Times New Roman"/>
              <a:ea typeface="Times New Roman"/>
              <a:cs typeface="Times New Roman"/>
              <a:sym typeface="Times New Roman"/>
            </a:endParaRPr>
          </a:p>
        </p:txBody>
      </p:sp>
      <p:sp>
        <p:nvSpPr>
          <p:cNvPr id="169" name="Google Shape;169;p2:notes"/>
          <p:cNvSpPr txBox="1"/>
          <p:nvPr>
            <p:ph idx="1" type="body"/>
          </p:nvPr>
        </p:nvSpPr>
        <p:spPr>
          <a:xfrm>
            <a:off x="914400" y="4343400"/>
            <a:ext cx="5020920" cy="411588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70" name="Google Shape;170;p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3: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B3F14"/>
                </a:solidFill>
                <a:latin typeface="Comic Sans MS"/>
                <a:ea typeface="Comic Sans MS"/>
                <a:cs typeface="Comic Sans MS"/>
                <a:sym typeface="Comic Sans MS"/>
              </a:rPr>
              <a:t>‹#›</a:t>
            </a:fld>
            <a:endParaRPr b="0" i="0" sz="1200" u="none" cap="none" strike="noStrike">
              <a:solidFill>
                <a:srgbClr val="000000"/>
              </a:solidFill>
              <a:latin typeface="Times New Roman"/>
              <a:ea typeface="Times New Roman"/>
              <a:cs typeface="Times New Roman"/>
              <a:sym typeface="Times New Roman"/>
            </a:endParaRPr>
          </a:p>
        </p:txBody>
      </p:sp>
      <p:sp>
        <p:nvSpPr>
          <p:cNvPr id="176" name="Google Shape;176;p3: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77" name="Google Shape;177;p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p4: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183" name="Google Shape;183;p4: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84" name="Google Shape;184;p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3d2a8a5e38_0_0:notes"/>
          <p:cNvSpPr txBox="1"/>
          <p:nvPr/>
        </p:nvSpPr>
        <p:spPr>
          <a:xfrm>
            <a:off x="3886200" y="8686800"/>
            <a:ext cx="2962200" cy="4476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191" name="Google Shape;191;g3d2a8a5e38_0_0:notes"/>
          <p:cNvSpPr txBox="1"/>
          <p:nvPr>
            <p:ph idx="1" type="body"/>
          </p:nvPr>
        </p:nvSpPr>
        <p:spPr>
          <a:xfrm>
            <a:off x="914400" y="4343400"/>
            <a:ext cx="5020800" cy="41064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92" name="Google Shape;192;g3d2a8a5e38_0_0: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3d2a8a5e38_0_6:notes"/>
          <p:cNvSpPr txBox="1"/>
          <p:nvPr/>
        </p:nvSpPr>
        <p:spPr>
          <a:xfrm>
            <a:off x="3886200" y="8686800"/>
            <a:ext cx="2962200" cy="4476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198" name="Google Shape;198;g3d2a8a5e38_0_6:notes"/>
          <p:cNvSpPr txBox="1"/>
          <p:nvPr>
            <p:ph idx="1" type="body"/>
          </p:nvPr>
        </p:nvSpPr>
        <p:spPr>
          <a:xfrm>
            <a:off x="914400" y="4343400"/>
            <a:ext cx="5020800" cy="41064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199" name="Google Shape;199;g3d2a8a5e38_0_6: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3d2a8a5e38_0_12:notes"/>
          <p:cNvSpPr txBox="1"/>
          <p:nvPr/>
        </p:nvSpPr>
        <p:spPr>
          <a:xfrm>
            <a:off x="3886200" y="8686800"/>
            <a:ext cx="2962200" cy="44760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05" name="Google Shape;205;g3d2a8a5e38_0_12:notes"/>
          <p:cNvSpPr txBox="1"/>
          <p:nvPr>
            <p:ph idx="1" type="body"/>
          </p:nvPr>
        </p:nvSpPr>
        <p:spPr>
          <a:xfrm>
            <a:off x="914400" y="4343400"/>
            <a:ext cx="5020800" cy="410640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06" name="Google Shape;206;g3d2a8a5e38_0_12: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p5: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12" name="Google Shape;212;p5: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13" name="Google Shape;213;p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p6: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19" name="Google Shape;219;p6: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20" name="Google Shape;220;p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p7: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27" name="Google Shape;227;p7: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28" name="Google Shape;228;p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p8: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35" name="Google Shape;235;p8: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36" name="Google Shape;236;p8: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p9: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42" name="Google Shape;242;p9: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43" name="Google Shape;243;p9: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p10: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49" name="Google Shape;249;p10: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50" name="Google Shape;250;p10: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p11: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56" name="Google Shape;256;p11: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57" name="Google Shape;257;p1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63" name="Google Shape;263;p1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p13: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68" name="Google Shape;268;p13:notes"/>
          <p:cNvSpPr txBox="1"/>
          <p:nvPr>
            <p:ph idx="1" type="body"/>
          </p:nvPr>
        </p:nvSpPr>
        <p:spPr>
          <a:xfrm>
            <a:off x="914400" y="4343400"/>
            <a:ext cx="5028840" cy="4114440"/>
          </a:xfrm>
          <a:prstGeom prst="rect">
            <a:avLst/>
          </a:prstGeom>
          <a:noFill/>
          <a:ln>
            <a:noFill/>
          </a:ln>
        </p:spPr>
        <p:txBody>
          <a:bodyPr anchorCtr="0" anchor="t" bIns="46800" lIns="90000" spcFirstLastPara="1" rIns="90000" wrap="square" tIns="46800">
            <a:noAutofit/>
          </a:bodyPr>
          <a:lstStyle/>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We’ll talk about the Sun in detail a little bit later in the course.</a:t>
            </a:r>
            <a:endParaRPr b="0" i="0" sz="2000" u="none" cap="none" strike="noStrike">
              <a:solidFill>
                <a:srgbClr val="000000"/>
              </a:solidFill>
              <a:latin typeface="Arial"/>
              <a:ea typeface="Arial"/>
              <a:cs typeface="Arial"/>
              <a:sym typeface="Arial"/>
            </a:endParaRPr>
          </a:p>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Eight planets</a:t>
            </a:r>
            <a:endParaRPr b="0" i="0" sz="2000" u="none" cap="none" strike="noStrike">
              <a:solidFill>
                <a:srgbClr val="000000"/>
              </a:solidFill>
              <a:latin typeface="Arial"/>
              <a:ea typeface="Arial"/>
              <a:cs typeface="Arial"/>
              <a:sym typeface="Arial"/>
            </a:endParaRPr>
          </a:p>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There are all kinds of leftover clumps that didn’t make it into planets that are still floating around out there.  In 2003, astronomers found Eris, which is larger than Pluto and presumably part of a large collection of such objects inhabiting the outer solar system.  We didn’t want to keep adding plantes as we found them ,so we designated pluto a dwarf planet along with Ceres the asteroid and Eris.</a:t>
            </a:r>
            <a:endParaRPr b="0" i="0" sz="2000" u="none" cap="none" strike="noStrike">
              <a:solidFill>
                <a:srgbClr val="000000"/>
              </a:solidFill>
              <a:latin typeface="Arial"/>
              <a:ea typeface="Arial"/>
              <a:cs typeface="Arial"/>
              <a:sym typeface="Arial"/>
            </a:endParaRPr>
          </a:p>
        </p:txBody>
      </p:sp>
      <p:sp>
        <p:nvSpPr>
          <p:cNvPr id="269" name="Google Shape;269;p1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p14: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75" name="Google Shape;275;p14: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76" name="Google Shape;276;p1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1" name="Shape 281"/>
        <p:cNvGrpSpPr/>
        <p:nvPr/>
      </p:nvGrpSpPr>
      <p:grpSpPr>
        <a:xfrm>
          <a:off x="0" y="0"/>
          <a:ext cx="0" cy="0"/>
          <a:chOff x="0" y="0"/>
          <a:chExt cx="0" cy="0"/>
        </a:xfrm>
      </p:grpSpPr>
      <p:sp>
        <p:nvSpPr>
          <p:cNvPr id="282" name="Google Shape;282;p15: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83" name="Google Shape;283;p15: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84" name="Google Shape;284;p1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 name="Shape 291"/>
        <p:cNvGrpSpPr/>
        <p:nvPr/>
      </p:nvGrpSpPr>
      <p:grpSpPr>
        <a:xfrm>
          <a:off x="0" y="0"/>
          <a:ext cx="0" cy="0"/>
          <a:chOff x="0" y="0"/>
          <a:chExt cx="0" cy="0"/>
        </a:xfrm>
      </p:grpSpPr>
      <p:sp>
        <p:nvSpPr>
          <p:cNvPr id="292" name="Google Shape;292;p32: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293" name="Google Shape;293;p32: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294" name="Google Shape;294;p3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p16: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00" name="Google Shape;300;p16: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01" name="Google Shape;301;p1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p17: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07" name="Google Shape;307;p17: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08" name="Google Shape;308;p1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p18: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14" name="Google Shape;314;p18: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15" name="Google Shape;315;p18: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p19: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21" name="Google Shape;321;p19: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22" name="Google Shape;322;p19: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28" name="Google Shape;328;p20: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2" name="Shape 332"/>
        <p:cNvGrpSpPr/>
        <p:nvPr/>
      </p:nvGrpSpPr>
      <p:grpSpPr>
        <a:xfrm>
          <a:off x="0" y="0"/>
          <a:ext cx="0" cy="0"/>
          <a:chOff x="0" y="0"/>
          <a:chExt cx="0" cy="0"/>
        </a:xfrm>
      </p:grpSpPr>
      <p:sp>
        <p:nvSpPr>
          <p:cNvPr id="333" name="Google Shape;333;p21: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34" name="Google Shape;334;p21: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35" name="Google Shape;335;p21: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9" name="Shape 339"/>
        <p:cNvGrpSpPr/>
        <p:nvPr/>
      </p:nvGrpSpPr>
      <p:grpSpPr>
        <a:xfrm>
          <a:off x="0" y="0"/>
          <a:ext cx="0" cy="0"/>
          <a:chOff x="0" y="0"/>
          <a:chExt cx="0" cy="0"/>
        </a:xfrm>
      </p:grpSpPr>
      <p:sp>
        <p:nvSpPr>
          <p:cNvPr id="340" name="Google Shape;340;p22: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41" name="Google Shape;341;p22:notes"/>
          <p:cNvSpPr txBox="1"/>
          <p:nvPr>
            <p:ph idx="1" type="body"/>
          </p:nvPr>
        </p:nvSpPr>
        <p:spPr>
          <a:xfrm>
            <a:off x="914400" y="4343400"/>
            <a:ext cx="5028840" cy="4114440"/>
          </a:xfrm>
          <a:prstGeom prst="rect">
            <a:avLst/>
          </a:prstGeom>
          <a:noFill/>
          <a:ln>
            <a:noFill/>
          </a:ln>
        </p:spPr>
        <p:txBody>
          <a:bodyPr anchorCtr="0" anchor="t" bIns="46800" lIns="90000" spcFirstLastPara="1" rIns="90000" wrap="square" tIns="46800">
            <a:noAutofit/>
          </a:bodyPr>
          <a:lstStyle/>
          <a:p>
            <a:pPr indent="-221760" lvl="0" marL="2286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Two things to note:</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Clr>
                <a:srgbClr val="000000"/>
              </a:buClr>
              <a:buSzPts val="1200"/>
              <a:buFont typeface="Noto Sans Symbols"/>
              <a:buAutoNum type="arabicParenR"/>
            </a:pPr>
            <a:r>
              <a:rPr b="0" i="0" lang="en-GB" sz="1200" u="none" cap="none" strike="noStrike">
                <a:solidFill>
                  <a:srgbClr val="000000"/>
                </a:solidFill>
                <a:latin typeface="Times New Roman"/>
                <a:ea typeface="Times New Roman"/>
                <a:cs typeface="Times New Roman"/>
                <a:sym typeface="Times New Roman"/>
              </a:rPr>
              <a:t> Universe is really big.</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Clr>
                <a:srgbClr val="000000"/>
              </a:buClr>
              <a:buSzPts val="1200"/>
              <a:buFont typeface="Noto Sans Symbols"/>
              <a:buAutoNum type="arabicParenR"/>
            </a:pPr>
            <a:r>
              <a:rPr b="0" i="0" lang="en-GB" sz="1200" u="none" cap="none" strike="noStrike">
                <a:solidFill>
                  <a:srgbClr val="000000"/>
                </a:solidFill>
                <a:latin typeface="Times New Roman"/>
                <a:ea typeface="Times New Roman"/>
                <a:cs typeface="Times New Roman"/>
                <a:sym typeface="Times New Roman"/>
              </a:rPr>
              <a:t> Most of the Universe is nothing.</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221760" lvl="0" marL="2286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HOW FAR IS A LIGHTYEAR?</a:t>
            </a:r>
            <a:endParaRPr b="0" i="0" sz="2000" u="none" cap="none" strike="noStrike">
              <a:solidFill>
                <a:srgbClr val="000000"/>
              </a:solidFill>
              <a:latin typeface="Arial"/>
              <a:ea typeface="Arial"/>
              <a:cs typeface="Arial"/>
              <a:sym typeface="Arial"/>
            </a:endParaRPr>
          </a:p>
        </p:txBody>
      </p:sp>
      <p:sp>
        <p:nvSpPr>
          <p:cNvPr id="342" name="Google Shape;342;p22: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7" name="Shape 347"/>
        <p:cNvGrpSpPr/>
        <p:nvPr/>
      </p:nvGrpSpPr>
      <p:grpSpPr>
        <a:xfrm>
          <a:off x="0" y="0"/>
          <a:ext cx="0" cy="0"/>
          <a:chOff x="0" y="0"/>
          <a:chExt cx="0" cy="0"/>
        </a:xfrm>
      </p:grpSpPr>
      <p:sp>
        <p:nvSpPr>
          <p:cNvPr id="348" name="Google Shape;34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49" name="Google Shape;349;p23: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4" name="Shape 354"/>
        <p:cNvGrpSpPr/>
        <p:nvPr/>
      </p:nvGrpSpPr>
      <p:grpSpPr>
        <a:xfrm>
          <a:off x="0" y="0"/>
          <a:ext cx="0" cy="0"/>
          <a:chOff x="0" y="0"/>
          <a:chExt cx="0" cy="0"/>
        </a:xfrm>
      </p:grpSpPr>
      <p:sp>
        <p:nvSpPr>
          <p:cNvPr id="355" name="Google Shape;35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356" name="Google Shape;356;p24: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2" name="Shape 362"/>
        <p:cNvGrpSpPr/>
        <p:nvPr/>
      </p:nvGrpSpPr>
      <p:grpSpPr>
        <a:xfrm>
          <a:off x="0" y="0"/>
          <a:ext cx="0" cy="0"/>
          <a:chOff x="0" y="0"/>
          <a:chExt cx="0" cy="0"/>
        </a:xfrm>
      </p:grpSpPr>
      <p:sp>
        <p:nvSpPr>
          <p:cNvPr id="363" name="Google Shape;363;p25: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64" name="Google Shape;364;p25:notes"/>
          <p:cNvSpPr txBox="1"/>
          <p:nvPr>
            <p:ph idx="1" type="body"/>
          </p:nvPr>
        </p:nvSpPr>
        <p:spPr>
          <a:xfrm>
            <a:off x="914400" y="4343400"/>
            <a:ext cx="5028840" cy="4114440"/>
          </a:xfrm>
          <a:prstGeom prst="rect">
            <a:avLst/>
          </a:prstGeom>
          <a:noFill/>
          <a:ln>
            <a:noFill/>
          </a:ln>
        </p:spPr>
        <p:txBody>
          <a:bodyPr anchorCtr="0" anchor="t" bIns="46800" lIns="90000" spcFirstLastPara="1" rIns="90000" wrap="square" tIns="46800">
            <a:noAutofit/>
          </a:bodyPr>
          <a:lstStyle/>
          <a:p>
            <a:pPr indent="-216000" lvl="0" marL="216000" marR="0" rtl="0" algn="l">
              <a:lnSpc>
                <a:spcPct val="100000"/>
              </a:lnSpc>
              <a:spcBef>
                <a:spcPts val="0"/>
              </a:spcBef>
              <a:spcAft>
                <a:spcPts val="0"/>
              </a:spcAft>
              <a:buNone/>
            </a:pPr>
            <a:r>
              <a:rPr b="0" i="0" lang="en-GB" sz="1200" u="none" cap="none" strike="noStrike">
                <a:solidFill>
                  <a:srgbClr val="000000"/>
                </a:solidFill>
                <a:latin typeface="Times New Roman"/>
                <a:ea typeface="Times New Roman"/>
                <a:cs typeface="Times New Roman"/>
                <a:sym typeface="Times New Roman"/>
              </a:rPr>
              <a:t>What is a ~?</a:t>
            </a:r>
            <a:endParaRPr b="0" i="0" sz="2000" u="none" cap="none" strike="noStrike">
              <a:solidFill>
                <a:srgbClr val="000000"/>
              </a:solidFill>
              <a:latin typeface="Arial"/>
              <a:ea typeface="Arial"/>
              <a:cs typeface="Arial"/>
              <a:sym typeface="Arial"/>
            </a:endParaRPr>
          </a:p>
        </p:txBody>
      </p:sp>
      <p:sp>
        <p:nvSpPr>
          <p:cNvPr id="365" name="Google Shape;365;p25: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9" name="Shape 369"/>
        <p:cNvGrpSpPr/>
        <p:nvPr/>
      </p:nvGrpSpPr>
      <p:grpSpPr>
        <a:xfrm>
          <a:off x="0" y="0"/>
          <a:ext cx="0" cy="0"/>
          <a:chOff x="0" y="0"/>
          <a:chExt cx="0" cy="0"/>
        </a:xfrm>
      </p:grpSpPr>
      <p:sp>
        <p:nvSpPr>
          <p:cNvPr id="370" name="Google Shape;370;p26: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71" name="Google Shape;371;p26: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72" name="Google Shape;372;p26: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p27: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79" name="Google Shape;379;p27: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80" name="Google Shape;380;p27: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p28:notes"/>
          <p:cNvSpPr txBox="1"/>
          <p:nvPr/>
        </p:nvSpPr>
        <p:spPr>
          <a:xfrm>
            <a:off x="3886200" y="8686800"/>
            <a:ext cx="2962080" cy="447480"/>
          </a:xfrm>
          <a:prstGeom prst="rect">
            <a:avLst/>
          </a:prstGeom>
          <a:noFill/>
          <a:ln>
            <a:noFill/>
          </a:ln>
        </p:spPr>
        <p:txBody>
          <a:bodyPr anchorCtr="0" anchor="b" bIns="46800" lIns="90000" spcFirstLastPara="1" rIns="90000" wrap="square" tIns="46800">
            <a:noAutofit/>
          </a:bodyPr>
          <a:lstStyle/>
          <a:p>
            <a:pPr indent="0" lvl="0" marL="0" marR="0" rtl="0" algn="r">
              <a:lnSpc>
                <a:spcPct val="100000"/>
              </a:lnSpc>
              <a:spcBef>
                <a:spcPts val="0"/>
              </a:spcBef>
              <a:spcAft>
                <a:spcPts val="0"/>
              </a:spcAft>
              <a:buNone/>
            </a:pPr>
            <a:fld id="{00000000-1234-1234-1234-123412341234}" type="slidenum">
              <a:rPr b="0" lang="en-GB" sz="1200" strike="noStrike">
                <a:solidFill>
                  <a:srgbClr val="0B3F14"/>
                </a:solidFill>
                <a:latin typeface="Comic Sans MS"/>
                <a:ea typeface="Comic Sans MS"/>
                <a:cs typeface="Comic Sans MS"/>
                <a:sym typeface="Comic Sans MS"/>
              </a:rPr>
              <a:t>‹#›</a:t>
            </a:fld>
            <a:endParaRPr b="0" sz="1200" strike="noStrike">
              <a:solidFill>
                <a:srgbClr val="000000"/>
              </a:solidFill>
              <a:latin typeface="Times New Roman"/>
              <a:ea typeface="Times New Roman"/>
              <a:cs typeface="Times New Roman"/>
              <a:sym typeface="Times New Roman"/>
            </a:endParaRPr>
          </a:p>
        </p:txBody>
      </p:sp>
      <p:sp>
        <p:nvSpPr>
          <p:cNvPr id="387" name="Google Shape;387;p28:notes"/>
          <p:cNvSpPr txBox="1"/>
          <p:nvPr>
            <p:ph idx="1" type="body"/>
          </p:nvPr>
        </p:nvSpPr>
        <p:spPr>
          <a:xfrm>
            <a:off x="914400" y="4343400"/>
            <a:ext cx="5020920" cy="4106520"/>
          </a:xfrm>
          <a:prstGeom prst="rect">
            <a:avLst/>
          </a:prstGeom>
          <a:noFill/>
          <a:ln>
            <a:noFill/>
          </a:ln>
        </p:spPr>
        <p:txBody>
          <a:bodyPr anchorCtr="0" anchor="ctr" bIns="46800" lIns="90000" spcFirstLastPara="1" rIns="90000" wrap="square" tIns="46800">
            <a:noAutofit/>
          </a:bodyPr>
          <a:lstStyle/>
          <a:p>
            <a:pPr indent="0" lvl="0" marL="0" marR="0" rtl="0" algn="l">
              <a:spcBef>
                <a:spcPts val="0"/>
              </a:spcBef>
              <a:spcAft>
                <a:spcPts val="0"/>
              </a:spcAft>
              <a:buNone/>
            </a:pPr>
            <a:r>
              <a:t/>
            </a:r>
            <a:endParaRPr b="0" i="0" sz="2000" u="none" cap="none" strike="noStrike">
              <a:solidFill>
                <a:srgbClr val="000000"/>
              </a:solidFill>
              <a:latin typeface="Arial"/>
              <a:ea typeface="Arial"/>
              <a:cs typeface="Arial"/>
              <a:sym typeface="Arial"/>
            </a:endParaRPr>
          </a:p>
        </p:txBody>
      </p:sp>
      <p:sp>
        <p:nvSpPr>
          <p:cNvPr id="388" name="Google Shape;388;p28:notes"/>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2" name="Shape 392"/>
        <p:cNvGrpSpPr/>
        <p:nvPr/>
      </p:nvGrpSpPr>
      <p:grpSpPr>
        <a:xfrm>
          <a:off x="0" y="0"/>
          <a:ext cx="0" cy="0"/>
          <a:chOff x="0" y="0"/>
          <a:chExt cx="0" cy="0"/>
        </a:xfrm>
      </p:grpSpPr>
      <p:sp>
        <p:nvSpPr>
          <p:cNvPr id="393" name="Google Shape;393;g3d2a8a5e38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
        <p:nvSpPr>
          <p:cNvPr id="394" name="Google Shape;394;g3d2a8a5e38_0_197:notes"/>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esson title">
    <p:spTree>
      <p:nvGrpSpPr>
        <p:cNvPr id="1" name=""/>
        <p:cNvGrpSpPr/>
        <p:nvPr/>
      </p:nvGrpSpPr>
      <p:grpSpPr>
        <a:xfrm>
          <a:off x="0" y="0"/>
          <a:ext cx="0" cy="0"/>
          <a:chOff x="0" y="0"/>
          <a:chExt cx="0" cy="0"/>
        </a:xfrm>
      </p:grpSpPr>
      <p:sp>
        <p:nvSpPr>
          <p:cNvPr id="4" name="Lesson title title 0">
            <a:extLst>
              <a:ext uri="{FF2B5EF4-FFF2-40B4-BE49-F238E27FC236}">
                <a16:creationId xmlns:a16="http://schemas.microsoft.com/office/drawing/2014/main" id="{D0D053A8-BBDF-4114-AC0C-F41E42B0FC02}"/>
              </a:ext>
            </a:extLst>
          </p:cNvPr>
          <p:cNvSpPr>
            <a:spLocks noGrp="1"/>
          </p:cNvSpPr>
          <p:nvPr>
            <p:ph type="title"/>
          </p:nvPr>
        </p:nvSpPr>
        <p:spPr>
          <a:xfrm>
            <a:off x="609600" y="1695450"/>
            <a:ext cx="10972800" cy="1333500"/>
          </a:xfrm>
          <a:prstGeom prst="rect">
            <a:avLst/>
          </a:prstGeom>
          <a:noFill/>
          <a:ln w="0">
            <a:noFill/>
          </a:ln>
        </p:spPr>
        <p:txBody>
          <a:bodyPr lIns="0" tIns="0" rIns="0" bIns="0">
            <a:noAutofit/>
          </a:bodyPr>
          <a:lstStyle>
            <a:lvl1pPr>
              <a:defRPr sz="4350" b="1">
                <a:solidFill>
                  <a:srgbClr val="002855"/>
                </a:solidFill>
                <a:latin typeface="Arial"/>
                <a:ea typeface="Arial"/>
                <a:cs typeface="Arial"/>
              </a:defRPr>
            </a:lvl1pPr>
            <a:lvl2pPr>
              <a:defRPr sz="4350" b="1">
                <a:solidFill>
                  <a:srgbClr val="002855"/>
                </a:solidFill>
                <a:latin typeface="Arial"/>
                <a:ea typeface="Arial"/>
                <a:cs typeface="Arial"/>
              </a:defRPr>
            </a:lvl2pPr>
            <a:lvl3pPr>
              <a:defRPr sz="4350" b="1">
                <a:solidFill>
                  <a:srgbClr val="002855"/>
                </a:solidFill>
                <a:latin typeface="Arial"/>
                <a:ea typeface="Arial"/>
                <a:cs typeface="Arial"/>
              </a:defRPr>
            </a:lvl3pPr>
            <a:lvl4pPr>
              <a:defRPr sz="4350" b="1">
                <a:solidFill>
                  <a:srgbClr val="002855"/>
                </a:solidFill>
                <a:latin typeface="Arial"/>
                <a:ea typeface="Arial"/>
                <a:cs typeface="Arial"/>
              </a:defRPr>
            </a:lvl4pPr>
            <a:lvl5pPr>
              <a:defRPr sz="4350" b="1">
                <a:solidFill>
                  <a:srgbClr val="002855"/>
                </a:solidFill>
                <a:latin typeface="Arial"/>
                <a:ea typeface="Arial"/>
                <a:cs typeface="Arial"/>
              </a:defRPr>
            </a:lvl5pPr>
            <a:lvl6pPr>
              <a:defRPr sz="4350" b="1">
                <a:solidFill>
                  <a:srgbClr val="002855"/>
                </a:solidFill>
                <a:latin typeface="Arial"/>
                <a:ea typeface="Arial"/>
                <a:cs typeface="Arial"/>
              </a:defRPr>
            </a:lvl6pPr>
            <a:lvl7pPr>
              <a:defRPr sz="4350" b="1">
                <a:solidFill>
                  <a:srgbClr val="002855"/>
                </a:solidFill>
                <a:latin typeface="Arial"/>
                <a:ea typeface="Arial"/>
                <a:cs typeface="Arial"/>
              </a:defRPr>
            </a:lvl7pPr>
            <a:lvl8pPr>
              <a:defRPr sz="4350" b="1">
                <a:solidFill>
                  <a:srgbClr val="002855"/>
                </a:solidFill>
                <a:latin typeface="Arial"/>
                <a:ea typeface="Arial"/>
                <a:cs typeface="Arial"/>
              </a:defRPr>
            </a:lvl8pPr>
            <a:lvl9pPr>
              <a:defRPr sz="4350" b="1">
                <a:solidFill>
                  <a:srgbClr val="002855"/>
                </a:solidFill>
                <a:latin typeface="Arial"/>
                <a:ea typeface="Arial"/>
                <a:cs typeface="Arial"/>
              </a:defRPr>
            </a:lvl9pPr>
          </a:lstStyle>
          <a:p>
            <a:pPr>
              <a:defRPr sz="4350" b="1">
                <a:solidFill>
                  <a:srgbClr val="002855"/>
                </a:solidFill>
                <a:latin typeface="Arial"/>
                <a:ea typeface="Arial"/>
                <a:cs typeface="Arial"/>
              </a:defRPr>
            </a:pPr>
            <a:r>
              <a:rPr sz="4350" b="1">
                <a:solidFill>
                  <a:srgbClr val="002855"/>
                </a:solidFill>
                <a:latin typeface="Arial"/>
                <a:ea typeface="Arial"/>
                <a:cs typeface="Arial"/>
              </a:rPr>
              <a:t>[Lesson title]</a:t>
            </a:r>
          </a:p>
        </p:txBody>
      </p:sp>
      <p:sp>
        <p:nvSpPr>
          <p:cNvPr id="2" name="Lesson title subtitle 1">
            <a:extLst>
              <a:ext uri="{FF2B5EF4-FFF2-40B4-BE49-F238E27FC236}">
                <a16:creationId xmlns:a16="http://schemas.microsoft.com/office/drawing/2014/main" id="{ACBDC2AF-F434-4371-8E2A-17CCF7344C50}"/>
              </a:ext>
            </a:extLst>
          </p:cNvPr>
          <p:cNvSpPr>
            <a:spLocks noGrp="1"/>
          </p:cNvSpPr>
          <p:nvPr>
            <p:ph type="subTitle" idx="1"/>
          </p:nvPr>
        </p:nvSpPr>
        <p:spPr>
          <a:xfrm>
            <a:off x="609600" y="3219450"/>
            <a:ext cx="10668000" cy="857250"/>
          </a:xfrm>
          <a:prstGeom prst="rect">
            <a:avLst/>
          </a:prstGeom>
          <a:noFill/>
          <a:ln w="0">
            <a:noFill/>
          </a:ln>
        </p:spPr>
        <p:txBody>
          <a:bodyPr lIns="0" tIns="0" rIns="0" bIns="0">
            <a:noAutofit/>
          </a:bodyPr>
          <a:lstStyle>
            <a:lvl1pPr>
              <a:defRPr sz="2250" b="0">
                <a:solidFill>
                  <a:srgbClr val="222222"/>
                </a:solidFill>
                <a:latin typeface="Arial"/>
                <a:ea typeface="Arial"/>
                <a:cs typeface="Arial"/>
              </a:defRPr>
            </a:lvl1pPr>
            <a:lvl2pPr>
              <a:defRPr sz="2250" b="0">
                <a:solidFill>
                  <a:srgbClr val="222222"/>
                </a:solidFill>
                <a:latin typeface="Arial"/>
                <a:ea typeface="Arial"/>
                <a:cs typeface="Arial"/>
              </a:defRPr>
            </a:lvl2pPr>
            <a:lvl3pPr>
              <a:defRPr sz="2250" b="0">
                <a:solidFill>
                  <a:srgbClr val="222222"/>
                </a:solidFill>
                <a:latin typeface="Arial"/>
                <a:ea typeface="Arial"/>
                <a:cs typeface="Arial"/>
              </a:defRPr>
            </a:lvl3pPr>
            <a:lvl4pPr>
              <a:defRPr sz="2250" b="0">
                <a:solidFill>
                  <a:srgbClr val="222222"/>
                </a:solidFill>
                <a:latin typeface="Arial"/>
                <a:ea typeface="Arial"/>
                <a:cs typeface="Arial"/>
              </a:defRPr>
            </a:lvl4pPr>
            <a:lvl5pPr>
              <a:defRPr sz="2250" b="0">
                <a:solidFill>
                  <a:srgbClr val="222222"/>
                </a:solidFill>
                <a:latin typeface="Arial"/>
                <a:ea typeface="Arial"/>
                <a:cs typeface="Arial"/>
              </a:defRPr>
            </a:lvl5pPr>
            <a:lvl6pPr>
              <a:defRPr sz="2250" b="0">
                <a:solidFill>
                  <a:srgbClr val="222222"/>
                </a:solidFill>
                <a:latin typeface="Arial"/>
                <a:ea typeface="Arial"/>
                <a:cs typeface="Arial"/>
              </a:defRPr>
            </a:lvl6pPr>
            <a:lvl7pPr>
              <a:defRPr sz="2250" b="0">
                <a:solidFill>
                  <a:srgbClr val="222222"/>
                </a:solidFill>
                <a:latin typeface="Arial"/>
                <a:ea typeface="Arial"/>
                <a:cs typeface="Arial"/>
              </a:defRPr>
            </a:lvl7pPr>
            <a:lvl8pPr>
              <a:defRPr sz="2250" b="0">
                <a:solidFill>
                  <a:srgbClr val="222222"/>
                </a:solidFill>
                <a:latin typeface="Arial"/>
                <a:ea typeface="Arial"/>
                <a:cs typeface="Arial"/>
              </a:defRPr>
            </a:lvl8pPr>
            <a:lvl9pPr>
              <a:defRPr sz="2250" b="0">
                <a:solidFill>
                  <a:srgbClr val="222222"/>
                </a:solidFill>
                <a:latin typeface="Arial"/>
                <a:ea typeface="Arial"/>
                <a:cs typeface="Arial"/>
              </a:defRPr>
            </a:lvl9pPr>
          </a:lstStyle>
          <a:p>
            <a:pPr>
              <a:defRPr sz="2250" b="0">
                <a:solidFill>
                  <a:srgbClr val="222222"/>
                </a:solidFill>
                <a:latin typeface="Arial"/>
                <a:ea typeface="Arial"/>
                <a:cs typeface="Arial"/>
              </a:defRPr>
            </a:pPr>
            <a:r>
              <a:rPr sz="2250" b="0">
                <a:solidFill>
                  <a:srgbClr val="222222"/>
                </a:solidFill>
                <a:latin typeface="Arial"/>
                <a:ea typeface="Arial"/>
                <a:cs typeface="Arial"/>
              </a:rPr>
              <a:t>[A short description of the investigation]</a:t>
            </a:r>
          </a:p>
        </p:txBody>
      </p:sp>
      <p:sp>
        <p:nvSpPr>
          <p:cNvPr id="3" name="Lesson title body 2">
            <a:extLst>
              <a:ext uri="{FF2B5EF4-FFF2-40B4-BE49-F238E27FC236}">
                <a16:creationId xmlns:a16="http://schemas.microsoft.com/office/drawing/2014/main" id="{D8956F49-2416-4C96-921B-614B43DC6BB2}"/>
              </a:ext>
            </a:extLst>
          </p:cNvPr>
          <p:cNvSpPr>
            <a:spLocks noGrp="1"/>
          </p:cNvSpPr>
          <p:nvPr>
            <p:ph type="body" idx="2"/>
          </p:nvPr>
        </p:nvSpPr>
        <p:spPr>
          <a:xfrm>
            <a:off x="609600" y="4591050"/>
            <a:ext cx="10572750" cy="1028700"/>
          </a:xfrm>
          <a:prstGeom prst="rect">
            <a:avLst/>
          </a:prstGeom>
          <a:noFill/>
          <a:ln w="0">
            <a:noFill/>
          </a:ln>
        </p:spPr>
        <p:txBody>
          <a:bodyPr lIns="0" tIns="0" rIns="0" bIns="0">
            <a:noAutofit/>
          </a:bodyPr>
          <a:lstStyle>
            <a:lvl1pPr>
              <a:defRPr sz="1800" b="0">
                <a:solidFill>
                  <a:srgbClr val="222222"/>
                </a:solidFill>
                <a:latin typeface="Arial"/>
                <a:ea typeface="Arial"/>
                <a:cs typeface="Arial"/>
              </a:defRPr>
            </a:lvl1pPr>
            <a:lvl2pPr>
              <a:defRPr sz="1800" b="0">
                <a:solidFill>
                  <a:srgbClr val="222222"/>
                </a:solidFill>
                <a:latin typeface="Arial"/>
                <a:ea typeface="Arial"/>
                <a:cs typeface="Arial"/>
              </a:defRPr>
            </a:lvl2pPr>
            <a:lvl3pPr>
              <a:defRPr sz="1800" b="0">
                <a:solidFill>
                  <a:srgbClr val="222222"/>
                </a:solidFill>
                <a:latin typeface="Arial"/>
                <a:ea typeface="Arial"/>
                <a:cs typeface="Arial"/>
              </a:defRPr>
            </a:lvl3pPr>
            <a:lvl4pPr>
              <a:defRPr sz="1800" b="0">
                <a:solidFill>
                  <a:srgbClr val="222222"/>
                </a:solidFill>
                <a:latin typeface="Arial"/>
                <a:ea typeface="Arial"/>
                <a:cs typeface="Arial"/>
              </a:defRPr>
            </a:lvl4pPr>
            <a:lvl5pPr>
              <a:defRPr sz="1800" b="0">
                <a:solidFill>
                  <a:srgbClr val="222222"/>
                </a:solidFill>
                <a:latin typeface="Arial"/>
                <a:ea typeface="Arial"/>
                <a:cs typeface="Arial"/>
              </a:defRPr>
            </a:lvl5pPr>
            <a:lvl6pPr>
              <a:defRPr sz="1800" b="0">
                <a:solidFill>
                  <a:srgbClr val="222222"/>
                </a:solidFill>
                <a:latin typeface="Arial"/>
                <a:ea typeface="Arial"/>
                <a:cs typeface="Arial"/>
              </a:defRPr>
            </a:lvl6pPr>
            <a:lvl7pPr>
              <a:defRPr sz="1800" b="0">
                <a:solidFill>
                  <a:srgbClr val="222222"/>
                </a:solidFill>
                <a:latin typeface="Arial"/>
                <a:ea typeface="Arial"/>
                <a:cs typeface="Arial"/>
              </a:defRPr>
            </a:lvl7pPr>
            <a:lvl8pPr>
              <a:defRPr sz="1800" b="0">
                <a:solidFill>
                  <a:srgbClr val="222222"/>
                </a:solidFill>
                <a:latin typeface="Arial"/>
                <a:ea typeface="Arial"/>
                <a:cs typeface="Arial"/>
              </a:defRPr>
            </a:lvl8pPr>
            <a:lvl9pPr>
              <a:defRPr sz="1800" b="0">
                <a:solidFill>
                  <a:srgbClr val="222222"/>
                </a:solidFill>
                <a:latin typeface="Arial"/>
                <a:ea typeface="Arial"/>
                <a:cs typeface="Arial"/>
              </a:defRPr>
            </a:lvl9pPr>
          </a:lstStyle>
          <a:p>
            <a:pPr>
              <a:defRPr sz="1800" b="0">
                <a:solidFill>
                  <a:srgbClr val="222222"/>
                </a:solidFill>
                <a:latin typeface="Arial"/>
                <a:ea typeface="Arial"/>
                <a:cs typeface="Arial"/>
              </a:defRPr>
            </a:pPr>
            <a:r>
              <a:rPr sz="1800" b="0">
                <a:solidFill>
                  <a:srgbClr val="222222"/>
                </a:solidFill>
                <a:latin typeface="Arial"/>
                <a:ea typeface="Arial"/>
                <a:cs typeface="Arial"/>
              </a:rPr>
              <a:t>[Teacher or school]</a:t>
            </a:r>
          </a:p>
          <a:p>
            <a:pPr>
              <a:defRPr sz="1800" b="0">
                <a:solidFill>
                  <a:srgbClr val="222222"/>
                </a:solidFill>
                <a:latin typeface="Arial"/>
                <a:ea typeface="Arial"/>
                <a:cs typeface="Arial"/>
              </a:defRPr>
            </a:pPr>
            <a:r>
              <a:rPr sz="1800" b="0">
                <a:solidFill>
                  <a:srgbClr val="222222"/>
                </a:solidFill>
                <a:latin typeface="Arial"/>
                <a:ea typeface="Arial"/>
                <a:cs typeface="Arial"/>
              </a:rPr>
              <a:t>[Course / grade level]   [Date]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estion and goals">
    <p:spTree>
      <p:nvGrpSpPr>
        <p:cNvPr id="1" name=""/>
        <p:cNvGrpSpPr/>
        <p:nvPr/>
      </p:nvGrpSpPr>
      <p:grpSpPr>
        <a:xfrm>
          <a:off x="0" y="0"/>
          <a:ext cx="0" cy="0"/>
          <a:chOff x="0" y="0"/>
          <a:chExt cx="0" cy="0"/>
        </a:xfrm>
      </p:grpSpPr>
      <p:sp>
        <p:nvSpPr>
          <p:cNvPr id="4" name="Question and goals title 0">
            <a:extLst>
              <a:ext uri="{FF2B5EF4-FFF2-40B4-BE49-F238E27FC236}">
                <a16:creationId xmlns:a16="http://schemas.microsoft.com/office/drawing/2014/main" id="{D08231EE-6C7C-42AD-8215-BCBB995F24BD}"/>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sz="3300" b="1">
                <a:solidFill>
                  <a:srgbClr val="002855"/>
                </a:solidFill>
                <a:latin typeface="Arial"/>
                <a:ea typeface="Arial"/>
                <a:cs typeface="Arial"/>
              </a:rPr>
              <a:t>Our investigation</a:t>
            </a:r>
          </a:p>
        </p:txBody>
      </p:sp>
      <p:sp>
        <p:nvSpPr>
          <p:cNvPr id="2" name="Question and goals body 1">
            <a:extLst>
              <a:ext uri="{FF2B5EF4-FFF2-40B4-BE49-F238E27FC236}">
                <a16:creationId xmlns:a16="http://schemas.microsoft.com/office/drawing/2014/main" id="{5A4E4205-F64E-4654-BD6B-D20017501888}"/>
              </a:ext>
            </a:extLst>
          </p:cNvPr>
          <p:cNvSpPr>
            <a:spLocks noGrp="1"/>
          </p:cNvSpPr>
          <p:nvPr>
            <p:ph type="body" idx="1"/>
          </p:nvPr>
        </p:nvSpPr>
        <p:spPr>
          <a:xfrm>
            <a:off x="609600" y="2133600"/>
            <a:ext cx="5162550" cy="344805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a:defRPr sz="2400" b="0">
                <a:solidFill>
                  <a:srgbClr val="222222"/>
                </a:solidFill>
                <a:latin typeface="Arial"/>
                <a:ea typeface="Arial"/>
                <a:cs typeface="Arial"/>
              </a:defRPr>
            </a:pPr>
            <a:r>
              <a:rPr sz="2400" b="0">
                <a:solidFill>
                  <a:srgbClr val="222222"/>
                </a:solidFill>
                <a:latin typeface="Arial"/>
                <a:ea typeface="Arial"/>
                <a:cs typeface="Arial"/>
              </a:rPr>
              <a:t>Essential question</a:t>
            </a:r>
          </a:p>
          <a:p>
            <a:endParaRPr sz="2400" b="0">
              <a:solidFill>
                <a:srgbClr val="222222"/>
              </a:solidFill>
              <a:latin typeface="Arial"/>
              <a:ea typeface="Arial"/>
              <a:cs typeface="Arial"/>
            </a:endParaRPr>
          </a:p>
          <a:p>
            <a:pPr>
              <a:defRPr sz="2400" b="0">
                <a:solidFill>
                  <a:srgbClr val="222222"/>
                </a:solidFill>
                <a:latin typeface="Arial"/>
                <a:ea typeface="Arial"/>
                <a:cs typeface="Arial"/>
              </a:defRPr>
            </a:pPr>
            <a:r>
              <a:rPr sz="2400" b="0">
                <a:solidFill>
                  <a:srgbClr val="222222"/>
                </a:solidFill>
                <a:latin typeface="Arial"/>
                <a:ea typeface="Arial"/>
                <a:cs typeface="Arial"/>
              </a:rPr>
              <a:t>[What will students investigate?]</a:t>
            </a:r>
          </a:p>
        </p:txBody>
      </p:sp>
      <p:sp>
        <p:nvSpPr>
          <p:cNvPr id="3" name="Question and goals body 2">
            <a:extLst>
              <a:ext uri="{FF2B5EF4-FFF2-40B4-BE49-F238E27FC236}">
                <a16:creationId xmlns:a16="http://schemas.microsoft.com/office/drawing/2014/main" id="{BF9EAF2D-1060-4815-9524-5F06F4856FB7}"/>
              </a:ext>
            </a:extLst>
          </p:cNvPr>
          <p:cNvSpPr>
            <a:spLocks noGrp="1"/>
          </p:cNvSpPr>
          <p:nvPr>
            <p:ph type="body" idx="2"/>
          </p:nvPr>
        </p:nvSpPr>
        <p:spPr>
          <a:xfrm>
            <a:off x="6419850" y="2133600"/>
            <a:ext cx="5162550" cy="344805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a:defRPr sz="2400" b="0">
                <a:solidFill>
                  <a:srgbClr val="222222"/>
                </a:solidFill>
                <a:latin typeface="Arial"/>
                <a:ea typeface="Arial"/>
                <a:cs typeface="Arial"/>
              </a:defRPr>
            </a:pPr>
            <a:r>
              <a:rPr sz="2400" b="0">
                <a:solidFill>
                  <a:srgbClr val="222222"/>
                </a:solidFill>
                <a:latin typeface="Arial"/>
                <a:ea typeface="Arial"/>
                <a:cs typeface="Arial"/>
              </a:rPr>
              <a:t>Learning goals</a:t>
            </a:r>
          </a:p>
          <a:p>
            <a:endParaRPr sz="2400" b="0">
              <a:solidFill>
                <a:srgbClr val="222222"/>
              </a:solidFill>
              <a:latin typeface="Arial"/>
              <a:ea typeface="Arial"/>
              <a:cs typeface="Arial"/>
            </a:endParaRPr>
          </a:p>
          <a:p>
            <a:pPr>
              <a:defRPr sz="2400" b="0">
                <a:solidFill>
                  <a:srgbClr val="222222"/>
                </a:solidFill>
                <a:latin typeface="Arial"/>
                <a:ea typeface="Arial"/>
                <a:cs typeface="Arial"/>
              </a:defRPr>
            </a:pPr>
            <a:r>
              <a:rPr sz="2400" b="0">
                <a:solidFill>
                  <a:srgbClr val="222222"/>
                </a:solidFill>
                <a:latin typeface="Arial"/>
                <a:ea typeface="Arial"/>
                <a:cs typeface="Arial"/>
              </a:rPr>
              <a:t>[What will students be able to explain or do?]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xplanation and figure">
    <p:spTree>
      <p:nvGrpSpPr>
        <p:cNvPr id="1" name=""/>
        <p:cNvGrpSpPr/>
        <p:nvPr/>
      </p:nvGrpSpPr>
      <p:grpSpPr>
        <a:xfrm>
          <a:off x="0" y="0"/>
          <a:ext cx="0" cy="0"/>
          <a:chOff x="0" y="0"/>
          <a:chExt cx="0" cy="0"/>
        </a:xfrm>
      </p:grpSpPr>
      <p:sp>
        <p:nvSpPr>
          <p:cNvPr id="5" name="Explanation and figure title 0">
            <a:extLst>
              <a:ext uri="{FF2B5EF4-FFF2-40B4-BE49-F238E27FC236}">
                <a16:creationId xmlns:a16="http://schemas.microsoft.com/office/drawing/2014/main" id="{C54DEB96-2C44-49CE-960C-EEA88B04E1F2}"/>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sz="3300" b="1">
                <a:solidFill>
                  <a:srgbClr val="002855"/>
                </a:solidFill>
                <a:latin typeface="Arial"/>
                <a:ea typeface="Arial"/>
                <a:cs typeface="Arial"/>
              </a:rPr>
              <a:t>[Key idea]</a:t>
            </a:r>
          </a:p>
        </p:txBody>
      </p:sp>
      <p:sp>
        <p:nvSpPr>
          <p:cNvPr id="2" name="Explanation and figure body 1">
            <a:extLst>
              <a:ext uri="{FF2B5EF4-FFF2-40B4-BE49-F238E27FC236}">
                <a16:creationId xmlns:a16="http://schemas.microsoft.com/office/drawing/2014/main" id="{74965947-62A8-4AED-A214-D22E1DB50EDF}"/>
              </a:ext>
            </a:extLst>
          </p:cNvPr>
          <p:cNvSpPr>
            <a:spLocks noGrp="1"/>
          </p:cNvSpPr>
          <p:nvPr>
            <p:ph type="body" idx="1"/>
          </p:nvPr>
        </p:nvSpPr>
        <p:spPr>
          <a:xfrm>
            <a:off x="609600" y="2105025"/>
            <a:ext cx="4524375" cy="3400425"/>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a:defRPr sz="2400" b="0">
                <a:solidFill>
                  <a:srgbClr val="222222"/>
                </a:solidFill>
                <a:latin typeface="Arial"/>
                <a:ea typeface="Arial"/>
                <a:cs typeface="Arial"/>
              </a:defRPr>
            </a:pPr>
            <a:r>
              <a:rPr sz="2400" b="0">
                <a:solidFill>
                  <a:srgbClr val="222222"/>
                </a:solidFill>
                <a:latin typeface="Arial"/>
                <a:ea typeface="Arial"/>
                <a:cs typeface="Arial"/>
              </a:rPr>
              <a:t>[Explain the main idea.]</a:t>
            </a:r>
          </a:p>
          <a:p>
            <a:endParaRPr sz="2400" b="0">
              <a:solidFill>
                <a:srgbClr val="222222"/>
              </a:solidFill>
              <a:latin typeface="Arial"/>
              <a:ea typeface="Arial"/>
              <a:cs typeface="Arial"/>
            </a:endParaRPr>
          </a:p>
          <a:p>
            <a:pPr>
              <a:defRPr sz="2400" b="0">
                <a:solidFill>
                  <a:srgbClr val="222222"/>
                </a:solidFill>
                <a:latin typeface="Arial"/>
                <a:ea typeface="Arial"/>
                <a:cs typeface="Arial"/>
              </a:defRPr>
            </a:pPr>
            <a:r>
              <a:rPr sz="2400" b="0">
                <a:solidFill>
                  <a:srgbClr val="222222"/>
                </a:solidFill>
                <a:latin typeface="Arial"/>
                <a:ea typeface="Arial"/>
                <a:cs typeface="Arial"/>
              </a:rPr>
              <a:t>[Define a new term or connect it to prior learning.]</a:t>
            </a:r>
          </a:p>
        </p:txBody>
      </p:sp>
      <p:sp>
        <p:nvSpPr>
          <p:cNvPr id="3" name="Explanation and figure content 2">
            <a:extLst>
              <a:ext uri="{FF2B5EF4-FFF2-40B4-BE49-F238E27FC236}">
                <a16:creationId xmlns:a16="http://schemas.microsoft.com/office/drawing/2014/main" id="{93F0CF8A-0D56-484D-8008-C069FB2AFB4E}"/>
              </a:ext>
            </a:extLst>
          </p:cNvPr>
          <p:cNvSpPr>
            <a:spLocks noGrp="1"/>
          </p:cNvSpPr>
          <p:nvPr>
            <p:ph idx="2"/>
          </p:nvPr>
        </p:nvSpPr>
        <p:spPr>
          <a:xfrm>
            <a:off x="5591175" y="2114550"/>
            <a:ext cx="5991225" cy="3124200"/>
          </a:xfrm>
          <a:prstGeom prst="rect">
            <a:avLst/>
          </a:prstGeom>
          <a:noFill/>
          <a:ln w="0">
            <a:noFill/>
          </a:ln>
        </p:spPr>
        <p:txBody>
          <a:bodyPr lIns="0" tIns="0" rIns="0" bIns="0">
            <a:noAutofit/>
          </a:bodyPr>
          <a:lstStyle>
            <a:lvl1pPr>
              <a:defRPr sz="2100" b="0">
                <a:solidFill>
                  <a:srgbClr val="222222"/>
                </a:solidFill>
                <a:latin typeface="Arial"/>
                <a:ea typeface="Arial"/>
                <a:cs typeface="Arial"/>
              </a:defRPr>
            </a:lvl1pPr>
            <a:lvl2pPr>
              <a:defRPr sz="2100" b="0">
                <a:solidFill>
                  <a:srgbClr val="222222"/>
                </a:solidFill>
                <a:latin typeface="Arial"/>
                <a:ea typeface="Arial"/>
                <a:cs typeface="Arial"/>
              </a:defRPr>
            </a:lvl2pPr>
            <a:lvl3pPr>
              <a:defRPr sz="2100" b="0">
                <a:solidFill>
                  <a:srgbClr val="222222"/>
                </a:solidFill>
                <a:latin typeface="Arial"/>
                <a:ea typeface="Arial"/>
                <a:cs typeface="Arial"/>
              </a:defRPr>
            </a:lvl3pPr>
            <a:lvl4pPr>
              <a:defRPr sz="2100" b="0">
                <a:solidFill>
                  <a:srgbClr val="222222"/>
                </a:solidFill>
                <a:latin typeface="Arial"/>
                <a:ea typeface="Arial"/>
                <a:cs typeface="Arial"/>
              </a:defRPr>
            </a:lvl4pPr>
            <a:lvl5pPr>
              <a:defRPr sz="2100" b="0">
                <a:solidFill>
                  <a:srgbClr val="222222"/>
                </a:solidFill>
                <a:latin typeface="Arial"/>
                <a:ea typeface="Arial"/>
                <a:cs typeface="Arial"/>
              </a:defRPr>
            </a:lvl5pPr>
            <a:lvl6pPr>
              <a:defRPr sz="2100" b="0">
                <a:solidFill>
                  <a:srgbClr val="222222"/>
                </a:solidFill>
                <a:latin typeface="Arial"/>
                <a:ea typeface="Arial"/>
                <a:cs typeface="Arial"/>
              </a:defRPr>
            </a:lvl6pPr>
            <a:lvl7pPr>
              <a:defRPr sz="2100" b="0">
                <a:solidFill>
                  <a:srgbClr val="222222"/>
                </a:solidFill>
                <a:latin typeface="Arial"/>
                <a:ea typeface="Arial"/>
                <a:cs typeface="Arial"/>
              </a:defRPr>
            </a:lvl7pPr>
            <a:lvl8pPr>
              <a:defRPr sz="2100" b="0">
                <a:solidFill>
                  <a:srgbClr val="222222"/>
                </a:solidFill>
                <a:latin typeface="Arial"/>
                <a:ea typeface="Arial"/>
                <a:cs typeface="Arial"/>
              </a:defRPr>
            </a:lvl8pPr>
            <a:lvl9pPr>
              <a:defRPr sz="2100" b="0">
                <a:solidFill>
                  <a:srgbClr val="222222"/>
                </a:solidFill>
                <a:latin typeface="Arial"/>
                <a:ea typeface="Arial"/>
                <a:cs typeface="Arial"/>
              </a:defRPr>
            </a:lvl9pPr>
          </a:lstStyle>
          <a:p>
            <a:pPr>
              <a:defRPr sz="2100" b="0">
                <a:solidFill>
                  <a:srgbClr val="222222"/>
                </a:solidFill>
                <a:latin typeface="Arial"/>
                <a:ea typeface="Arial"/>
                <a:cs typeface="Arial"/>
              </a:defRPr>
            </a:pPr>
            <a:r>
              <a:rPr sz="2100" b="0">
                <a:solidFill>
                  <a:srgbClr val="222222"/>
                </a:solidFill>
                <a:latin typeface="Arial"/>
                <a:ea typeface="Arial"/>
                <a:cs typeface="Arial"/>
              </a:rPr>
              <a:t>[Insert a figure or diagram]</a:t>
            </a:r>
          </a:p>
        </p:txBody>
      </p:sp>
      <p:sp>
        <p:nvSpPr>
          <p:cNvPr id="4" name="Explanation and figure body 3">
            <a:extLst>
              <a:ext uri="{FF2B5EF4-FFF2-40B4-BE49-F238E27FC236}">
                <a16:creationId xmlns:a16="http://schemas.microsoft.com/office/drawing/2014/main" id="{B76FA5E4-B6C8-43B1-871F-4C2029154E84}"/>
              </a:ext>
            </a:extLst>
          </p:cNvPr>
          <p:cNvSpPr>
            <a:spLocks noGrp="1"/>
          </p:cNvSpPr>
          <p:nvPr>
            <p:ph type="body" idx="3"/>
          </p:nvPr>
        </p:nvSpPr>
        <p:spPr>
          <a:xfrm>
            <a:off x="5591175" y="5353050"/>
            <a:ext cx="5991225" cy="542925"/>
          </a:xfrm>
          <a:prstGeom prst="rect">
            <a:avLst/>
          </a:prstGeom>
          <a:noFill/>
          <a:ln w="0">
            <a:noFill/>
          </a:ln>
        </p:spPr>
        <p:txBody>
          <a:bodyPr lIns="0" tIns="0" rIns="0" bIns="0">
            <a:noAutofit/>
          </a:bodyPr>
          <a:lstStyle>
            <a:lvl1pPr>
              <a:defRPr sz="1500" b="0">
                <a:solidFill>
                  <a:srgbClr val="222222"/>
                </a:solidFill>
                <a:latin typeface="Arial"/>
                <a:ea typeface="Arial"/>
                <a:cs typeface="Arial"/>
              </a:defRPr>
            </a:lvl1pPr>
            <a:lvl2pPr>
              <a:defRPr sz="1500" b="0">
                <a:solidFill>
                  <a:srgbClr val="222222"/>
                </a:solidFill>
                <a:latin typeface="Arial"/>
                <a:ea typeface="Arial"/>
                <a:cs typeface="Arial"/>
              </a:defRPr>
            </a:lvl2pPr>
            <a:lvl3pPr>
              <a:defRPr sz="1500" b="0">
                <a:solidFill>
                  <a:srgbClr val="222222"/>
                </a:solidFill>
                <a:latin typeface="Arial"/>
                <a:ea typeface="Arial"/>
                <a:cs typeface="Arial"/>
              </a:defRPr>
            </a:lvl3pPr>
            <a:lvl4pPr>
              <a:defRPr sz="1500" b="0">
                <a:solidFill>
                  <a:srgbClr val="222222"/>
                </a:solidFill>
                <a:latin typeface="Arial"/>
                <a:ea typeface="Arial"/>
                <a:cs typeface="Arial"/>
              </a:defRPr>
            </a:lvl4pPr>
            <a:lvl5pPr>
              <a:defRPr sz="1500" b="0">
                <a:solidFill>
                  <a:srgbClr val="222222"/>
                </a:solidFill>
                <a:latin typeface="Arial"/>
                <a:ea typeface="Arial"/>
                <a:cs typeface="Arial"/>
              </a:defRPr>
            </a:lvl5pPr>
            <a:lvl6pPr>
              <a:defRPr sz="1500" b="0">
                <a:solidFill>
                  <a:srgbClr val="222222"/>
                </a:solidFill>
                <a:latin typeface="Arial"/>
                <a:ea typeface="Arial"/>
                <a:cs typeface="Arial"/>
              </a:defRPr>
            </a:lvl6pPr>
            <a:lvl7pPr>
              <a:defRPr sz="1500" b="0">
                <a:solidFill>
                  <a:srgbClr val="222222"/>
                </a:solidFill>
                <a:latin typeface="Arial"/>
                <a:ea typeface="Arial"/>
                <a:cs typeface="Arial"/>
              </a:defRPr>
            </a:lvl7pPr>
            <a:lvl8pPr>
              <a:defRPr sz="1500" b="0">
                <a:solidFill>
                  <a:srgbClr val="222222"/>
                </a:solidFill>
                <a:latin typeface="Arial"/>
                <a:ea typeface="Arial"/>
                <a:cs typeface="Arial"/>
              </a:defRPr>
            </a:lvl8pPr>
            <a:lvl9pPr>
              <a:defRPr sz="1500" b="0">
                <a:solidFill>
                  <a:srgbClr val="222222"/>
                </a:solidFill>
                <a:latin typeface="Arial"/>
                <a:ea typeface="Arial"/>
                <a:cs typeface="Arial"/>
              </a:defRPr>
            </a:lvl9pPr>
          </a:lstStyle>
          <a:p>
            <a:pPr>
              <a:defRPr sz="1500" b="0">
                <a:solidFill>
                  <a:srgbClr val="222222"/>
                </a:solidFill>
                <a:latin typeface="Arial"/>
                <a:ea typeface="Arial"/>
                <a:cs typeface="Arial"/>
              </a:defRPr>
            </a:pPr>
            <a:r>
              <a:rPr sz="1500" b="0">
                <a:solidFill>
                  <a:srgbClr val="222222"/>
                </a:solidFill>
                <a:latin typeface="Arial"/>
                <a:ea typeface="Arial"/>
                <a:cs typeface="Arial"/>
              </a:rPr>
              <a:t>[Figure caption and source credit]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ctivity steps">
    <p:spTree>
      <p:nvGrpSpPr>
        <p:cNvPr id="1" name=""/>
        <p:cNvGrpSpPr/>
        <p:nvPr/>
      </p:nvGrpSpPr>
      <p:grpSpPr>
        <a:xfrm>
          <a:off x="0" y="0"/>
          <a:ext cx="0" cy="0"/>
          <a:chOff x="0" y="0"/>
          <a:chExt cx="0" cy="0"/>
        </a:xfrm>
      </p:grpSpPr>
      <p:sp>
        <p:nvSpPr>
          <p:cNvPr id="4" name="Activity steps title 0">
            <a:extLst>
              <a:ext uri="{FF2B5EF4-FFF2-40B4-BE49-F238E27FC236}">
                <a16:creationId xmlns:a16="http://schemas.microsoft.com/office/drawing/2014/main" id="{4A75A923-A588-498D-8C3D-05C7B27BD60D}"/>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sz="3300" b="1">
                <a:solidFill>
                  <a:srgbClr val="002855"/>
                </a:solidFill>
                <a:latin typeface="Arial"/>
                <a:ea typeface="Arial"/>
                <a:cs typeface="Arial"/>
              </a:rPr>
              <a:t>[Activity title]</a:t>
            </a:r>
          </a:p>
        </p:txBody>
      </p:sp>
      <p:sp>
        <p:nvSpPr>
          <p:cNvPr id="2" name="Activity steps body 1">
            <a:extLst>
              <a:ext uri="{FF2B5EF4-FFF2-40B4-BE49-F238E27FC236}">
                <a16:creationId xmlns:a16="http://schemas.microsoft.com/office/drawing/2014/main" id="{F15A3904-D261-4581-891D-0D974E46F6EB}"/>
              </a:ext>
            </a:extLst>
          </p:cNvPr>
          <p:cNvSpPr>
            <a:spLocks noGrp="1"/>
          </p:cNvSpPr>
          <p:nvPr>
            <p:ph type="body" idx="1"/>
          </p:nvPr>
        </p:nvSpPr>
        <p:spPr>
          <a:xfrm>
            <a:off x="609600" y="2124075"/>
            <a:ext cx="10972800" cy="333375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a:defRPr sz="2400" b="0">
                <a:solidFill>
                  <a:srgbClr val="222222"/>
                </a:solidFill>
                <a:latin typeface="Arial"/>
                <a:ea typeface="Arial"/>
                <a:cs typeface="Arial"/>
              </a:defRPr>
            </a:pPr>
            <a:r>
              <a:rPr sz="2400" b="0">
                <a:solidFill>
                  <a:srgbClr val="222222"/>
                </a:solidFill>
                <a:latin typeface="Arial"/>
                <a:ea typeface="Arial"/>
                <a:cs typeface="Arial"/>
              </a:rPr>
              <a:t>[Describe the setup.]</a:t>
            </a:r>
          </a:p>
          <a:p>
            <a:endParaRPr sz="2400" b="0">
              <a:solidFill>
                <a:srgbClr val="222222"/>
              </a:solidFill>
              <a:latin typeface="Arial"/>
              <a:ea typeface="Arial"/>
              <a:cs typeface="Arial"/>
            </a:endParaRPr>
          </a:p>
          <a:p>
            <a:pPr>
              <a:defRPr sz="2400" b="0">
                <a:solidFill>
                  <a:srgbClr val="222222"/>
                </a:solidFill>
                <a:latin typeface="Arial"/>
                <a:ea typeface="Arial"/>
                <a:cs typeface="Arial"/>
              </a:defRPr>
            </a:pPr>
            <a:r>
              <a:rPr sz="2400" b="0">
                <a:solidFill>
                  <a:srgbClr val="222222"/>
                </a:solidFill>
                <a:latin typeface="Arial"/>
                <a:ea typeface="Arial"/>
                <a:cs typeface="Arial"/>
              </a:rPr>
              <a:t>[Describe the measurement and units.]</a:t>
            </a:r>
          </a:p>
          <a:p>
            <a:endParaRPr sz="2400" b="0">
              <a:solidFill>
                <a:srgbClr val="222222"/>
              </a:solidFill>
              <a:latin typeface="Arial"/>
              <a:ea typeface="Arial"/>
              <a:cs typeface="Arial"/>
            </a:endParaRPr>
          </a:p>
          <a:p>
            <a:pPr>
              <a:defRPr sz="2400" b="0">
                <a:solidFill>
                  <a:srgbClr val="222222"/>
                </a:solidFill>
                <a:latin typeface="Arial"/>
                <a:ea typeface="Arial"/>
                <a:cs typeface="Arial"/>
              </a:defRPr>
            </a:pPr>
            <a:r>
              <a:rPr sz="2400" b="0">
                <a:solidFill>
                  <a:srgbClr val="222222"/>
                </a:solidFill>
                <a:latin typeface="Arial"/>
                <a:ea typeface="Arial"/>
                <a:cs typeface="Arial"/>
              </a:rPr>
              <a:t>[Explain how to record the result.]</a:t>
            </a:r>
          </a:p>
        </p:txBody>
      </p:sp>
      <p:sp>
        <p:nvSpPr>
          <p:cNvPr id="3" name="Activity steps body 2">
            <a:extLst>
              <a:ext uri="{FF2B5EF4-FFF2-40B4-BE49-F238E27FC236}">
                <a16:creationId xmlns:a16="http://schemas.microsoft.com/office/drawing/2014/main" id="{332D626C-8C62-4762-8A19-77DFBBDD378F}"/>
              </a:ext>
            </a:extLst>
          </p:cNvPr>
          <p:cNvSpPr>
            <a:spLocks noGrp="1"/>
          </p:cNvSpPr>
          <p:nvPr>
            <p:ph type="body" idx="2"/>
          </p:nvPr>
        </p:nvSpPr>
        <p:spPr>
          <a:xfrm>
            <a:off x="609600" y="5581650"/>
            <a:ext cx="10972800" cy="447675"/>
          </a:xfrm>
          <a:prstGeom prst="rect">
            <a:avLst/>
          </a:prstGeom>
          <a:noFill/>
          <a:ln w="0">
            <a:noFill/>
          </a:ln>
        </p:spPr>
        <p:txBody>
          <a:bodyPr lIns="0" tIns="0" rIns="0" bIns="0">
            <a:noAutofit/>
          </a:bodyPr>
          <a:lstStyle>
            <a:lvl1pPr>
              <a:defRPr sz="1650" b="0">
                <a:solidFill>
                  <a:srgbClr val="222222"/>
                </a:solidFill>
                <a:latin typeface="Arial"/>
                <a:ea typeface="Arial"/>
                <a:cs typeface="Arial"/>
              </a:defRPr>
            </a:lvl1pPr>
            <a:lvl2pPr>
              <a:defRPr sz="1650" b="0">
                <a:solidFill>
                  <a:srgbClr val="222222"/>
                </a:solidFill>
                <a:latin typeface="Arial"/>
                <a:ea typeface="Arial"/>
                <a:cs typeface="Arial"/>
              </a:defRPr>
            </a:lvl2pPr>
            <a:lvl3pPr>
              <a:defRPr sz="1650" b="0">
                <a:solidFill>
                  <a:srgbClr val="222222"/>
                </a:solidFill>
                <a:latin typeface="Arial"/>
                <a:ea typeface="Arial"/>
                <a:cs typeface="Arial"/>
              </a:defRPr>
            </a:lvl3pPr>
            <a:lvl4pPr>
              <a:defRPr sz="1650" b="0">
                <a:solidFill>
                  <a:srgbClr val="222222"/>
                </a:solidFill>
                <a:latin typeface="Arial"/>
                <a:ea typeface="Arial"/>
                <a:cs typeface="Arial"/>
              </a:defRPr>
            </a:lvl4pPr>
            <a:lvl5pPr>
              <a:defRPr sz="1650" b="0">
                <a:solidFill>
                  <a:srgbClr val="222222"/>
                </a:solidFill>
                <a:latin typeface="Arial"/>
                <a:ea typeface="Arial"/>
                <a:cs typeface="Arial"/>
              </a:defRPr>
            </a:lvl5pPr>
            <a:lvl6pPr>
              <a:defRPr sz="1650" b="0">
                <a:solidFill>
                  <a:srgbClr val="222222"/>
                </a:solidFill>
                <a:latin typeface="Arial"/>
                <a:ea typeface="Arial"/>
                <a:cs typeface="Arial"/>
              </a:defRPr>
            </a:lvl6pPr>
            <a:lvl7pPr>
              <a:defRPr sz="1650" b="0">
                <a:solidFill>
                  <a:srgbClr val="222222"/>
                </a:solidFill>
                <a:latin typeface="Arial"/>
                <a:ea typeface="Arial"/>
                <a:cs typeface="Arial"/>
              </a:defRPr>
            </a:lvl7pPr>
            <a:lvl8pPr>
              <a:defRPr sz="1650" b="0">
                <a:solidFill>
                  <a:srgbClr val="222222"/>
                </a:solidFill>
                <a:latin typeface="Arial"/>
                <a:ea typeface="Arial"/>
                <a:cs typeface="Arial"/>
              </a:defRPr>
            </a:lvl8pPr>
            <a:lvl9pPr>
              <a:defRPr sz="1650" b="0">
                <a:solidFill>
                  <a:srgbClr val="222222"/>
                </a:solidFill>
                <a:latin typeface="Arial"/>
                <a:ea typeface="Arial"/>
                <a:cs typeface="Arial"/>
              </a:defRPr>
            </a:lvl9pPr>
          </a:lstStyle>
          <a:p>
            <a:pPr>
              <a:defRPr sz="1650" b="0">
                <a:solidFill>
                  <a:srgbClr val="222222"/>
                </a:solidFill>
                <a:latin typeface="Arial"/>
                <a:ea typeface="Arial"/>
                <a:cs typeface="Arial"/>
              </a:defRPr>
            </a:pPr>
            <a:r>
              <a:rPr sz="1650" b="0">
                <a:solidFill>
                  <a:srgbClr val="222222"/>
                </a:solidFill>
                <a:latin typeface="Arial"/>
                <a:ea typeface="Arial"/>
                <a:cs typeface="Arial"/>
              </a:rPr>
              <a:t>[Add relevant safety or supervision instructions.]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ata or visual">
    <p:spTree>
      <p:nvGrpSpPr>
        <p:cNvPr id="1" name=""/>
        <p:cNvGrpSpPr/>
        <p:nvPr/>
      </p:nvGrpSpPr>
      <p:grpSpPr>
        <a:xfrm>
          <a:off x="0" y="0"/>
          <a:ext cx="0" cy="0"/>
          <a:chOff x="0" y="0"/>
          <a:chExt cx="0" cy="0"/>
        </a:xfrm>
      </p:grpSpPr>
      <p:sp>
        <p:nvSpPr>
          <p:cNvPr id="4" name="Data or visual title 0">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sz="3300" b="1">
                <a:solidFill>
                  <a:srgbClr val="002855"/>
                </a:solidFill>
                <a:latin typeface="Arial"/>
                <a:ea typeface="Arial"/>
                <a:cs typeface="Arial"/>
              </a:rPr>
              <a:t>[Observation or result]</a:t>
            </a:r>
          </a:p>
        </p:txBody>
      </p:sp>
      <p:sp>
        <p:nvSpPr>
          <p:cNvPr id="2" name="Data or visual content 1">
            <a:extLst>
              <a:ext uri="{FF2B5EF4-FFF2-40B4-BE49-F238E27FC236}">
                <a16:creationId xmlns:a16="http://schemas.microsoft.com/office/drawing/2014/main" id="{3A617E8B-975F-4DBD-9A97-0A174C276730}"/>
              </a:ext>
            </a:extLst>
          </p:cNvPr>
          <p:cNvSpPr>
            <a:spLocks noGrp="1"/>
          </p:cNvSpPr>
          <p:nvPr>
            <p:ph idx="1"/>
          </p:nvPr>
        </p:nvSpPr>
        <p:spPr>
          <a:xfrm>
            <a:off x="609600" y="2095500"/>
            <a:ext cx="10972800" cy="3219450"/>
          </a:xfrm>
          <a:prstGeom prst="rect">
            <a:avLst/>
          </a:prstGeom>
          <a:noFill/>
          <a:ln w="0">
            <a:noFill/>
          </a:ln>
        </p:spPr>
        <p:txBody>
          <a:bodyPr lIns="0" tIns="0" rIns="0" bIns="0">
            <a:noAutofit/>
          </a:bodyPr>
          <a:lstStyle>
            <a:lvl1pPr>
              <a:defRPr sz="2250" b="0">
                <a:solidFill>
                  <a:srgbClr val="222222"/>
                </a:solidFill>
                <a:latin typeface="Arial"/>
                <a:ea typeface="Arial"/>
                <a:cs typeface="Arial"/>
              </a:defRPr>
            </a:lvl1pPr>
            <a:lvl2pPr>
              <a:defRPr sz="2250" b="0">
                <a:solidFill>
                  <a:srgbClr val="222222"/>
                </a:solidFill>
                <a:latin typeface="Arial"/>
                <a:ea typeface="Arial"/>
                <a:cs typeface="Arial"/>
              </a:defRPr>
            </a:lvl2pPr>
            <a:lvl3pPr>
              <a:defRPr sz="2250" b="0">
                <a:solidFill>
                  <a:srgbClr val="222222"/>
                </a:solidFill>
                <a:latin typeface="Arial"/>
                <a:ea typeface="Arial"/>
                <a:cs typeface="Arial"/>
              </a:defRPr>
            </a:lvl3pPr>
            <a:lvl4pPr>
              <a:defRPr sz="2250" b="0">
                <a:solidFill>
                  <a:srgbClr val="222222"/>
                </a:solidFill>
                <a:latin typeface="Arial"/>
                <a:ea typeface="Arial"/>
                <a:cs typeface="Arial"/>
              </a:defRPr>
            </a:lvl4pPr>
            <a:lvl5pPr>
              <a:defRPr sz="2250" b="0">
                <a:solidFill>
                  <a:srgbClr val="222222"/>
                </a:solidFill>
                <a:latin typeface="Arial"/>
                <a:ea typeface="Arial"/>
                <a:cs typeface="Arial"/>
              </a:defRPr>
            </a:lvl5pPr>
            <a:lvl6pPr>
              <a:defRPr sz="2250" b="0">
                <a:solidFill>
                  <a:srgbClr val="222222"/>
                </a:solidFill>
                <a:latin typeface="Arial"/>
                <a:ea typeface="Arial"/>
                <a:cs typeface="Arial"/>
              </a:defRPr>
            </a:lvl6pPr>
            <a:lvl7pPr>
              <a:defRPr sz="2250" b="0">
                <a:solidFill>
                  <a:srgbClr val="222222"/>
                </a:solidFill>
                <a:latin typeface="Arial"/>
                <a:ea typeface="Arial"/>
                <a:cs typeface="Arial"/>
              </a:defRPr>
            </a:lvl7pPr>
            <a:lvl8pPr>
              <a:defRPr sz="2250" b="0">
                <a:solidFill>
                  <a:srgbClr val="222222"/>
                </a:solidFill>
                <a:latin typeface="Arial"/>
                <a:ea typeface="Arial"/>
                <a:cs typeface="Arial"/>
              </a:defRPr>
            </a:lvl8pPr>
            <a:lvl9pPr>
              <a:defRPr sz="2250" b="0">
                <a:solidFill>
                  <a:srgbClr val="222222"/>
                </a:solidFill>
                <a:latin typeface="Arial"/>
                <a:ea typeface="Arial"/>
                <a:cs typeface="Arial"/>
              </a:defRPr>
            </a:lvl9pPr>
          </a:lstStyle>
          <a:p>
            <a:pPr>
              <a:defRPr sz="2250" b="0">
                <a:solidFill>
                  <a:srgbClr val="222222"/>
                </a:solidFill>
                <a:latin typeface="Arial"/>
                <a:ea typeface="Arial"/>
                <a:cs typeface="Arial"/>
              </a:defRPr>
            </a:pPr>
            <a:r>
              <a:rPr sz="2250" b="0">
                <a:solidFill>
                  <a:srgbClr val="222222"/>
                </a:solidFill>
                <a:latin typeface="Arial"/>
                <a:ea typeface="Arial"/>
                <a:cs typeface="Arial"/>
              </a:rPr>
              <a:t>[Insert a graph, table, or image]</a:t>
            </a:r>
          </a:p>
        </p:txBody>
      </p:sp>
      <p:sp>
        <p:nvSpPr>
          <p:cNvPr id="3" name="Data or visual body 2">
            <a:extLst>
              <a:ext uri="{FF2B5EF4-FFF2-40B4-BE49-F238E27FC236}">
                <a16:creationId xmlns:a16="http://schemas.microsoft.com/office/drawing/2014/main" id="{DFE3AC5B-7812-46A8-BB38-963FC170FFF5}"/>
              </a:ext>
            </a:extLst>
          </p:cNvPr>
          <p:cNvSpPr>
            <a:spLocks noGrp="1"/>
          </p:cNvSpPr>
          <p:nvPr>
            <p:ph type="body" idx="2"/>
          </p:nvPr>
        </p:nvSpPr>
        <p:spPr>
          <a:xfrm>
            <a:off x="609600" y="5457825"/>
            <a:ext cx="10972800" cy="571500"/>
          </a:xfrm>
          <a:prstGeom prst="rect">
            <a:avLst/>
          </a:prstGeom>
          <a:noFill/>
          <a:ln w="0">
            <a:noFill/>
          </a:ln>
        </p:spPr>
        <p:txBody>
          <a:bodyPr lIns="0" tIns="0" rIns="0" bIns="0">
            <a:noAutofit/>
          </a:bodyPr>
          <a:lstStyle>
            <a:lvl1pPr>
              <a:defRPr sz="1650" b="0">
                <a:solidFill>
                  <a:srgbClr val="222222"/>
                </a:solidFill>
                <a:latin typeface="Arial"/>
                <a:ea typeface="Arial"/>
                <a:cs typeface="Arial"/>
              </a:defRPr>
            </a:lvl1pPr>
            <a:lvl2pPr>
              <a:defRPr sz="1650" b="0">
                <a:solidFill>
                  <a:srgbClr val="222222"/>
                </a:solidFill>
                <a:latin typeface="Arial"/>
                <a:ea typeface="Arial"/>
                <a:cs typeface="Arial"/>
              </a:defRPr>
            </a:lvl2pPr>
            <a:lvl3pPr>
              <a:defRPr sz="1650" b="0">
                <a:solidFill>
                  <a:srgbClr val="222222"/>
                </a:solidFill>
                <a:latin typeface="Arial"/>
                <a:ea typeface="Arial"/>
                <a:cs typeface="Arial"/>
              </a:defRPr>
            </a:lvl3pPr>
            <a:lvl4pPr>
              <a:defRPr sz="1650" b="0">
                <a:solidFill>
                  <a:srgbClr val="222222"/>
                </a:solidFill>
                <a:latin typeface="Arial"/>
                <a:ea typeface="Arial"/>
                <a:cs typeface="Arial"/>
              </a:defRPr>
            </a:lvl4pPr>
            <a:lvl5pPr>
              <a:defRPr sz="1650" b="0">
                <a:solidFill>
                  <a:srgbClr val="222222"/>
                </a:solidFill>
                <a:latin typeface="Arial"/>
                <a:ea typeface="Arial"/>
                <a:cs typeface="Arial"/>
              </a:defRPr>
            </a:lvl5pPr>
            <a:lvl6pPr>
              <a:defRPr sz="1650" b="0">
                <a:solidFill>
                  <a:srgbClr val="222222"/>
                </a:solidFill>
                <a:latin typeface="Arial"/>
                <a:ea typeface="Arial"/>
                <a:cs typeface="Arial"/>
              </a:defRPr>
            </a:lvl6pPr>
            <a:lvl7pPr>
              <a:defRPr sz="1650" b="0">
                <a:solidFill>
                  <a:srgbClr val="222222"/>
                </a:solidFill>
                <a:latin typeface="Arial"/>
                <a:ea typeface="Arial"/>
                <a:cs typeface="Arial"/>
              </a:defRPr>
            </a:lvl7pPr>
            <a:lvl8pPr>
              <a:defRPr sz="1650" b="0">
                <a:solidFill>
                  <a:srgbClr val="222222"/>
                </a:solidFill>
                <a:latin typeface="Arial"/>
                <a:ea typeface="Arial"/>
                <a:cs typeface="Arial"/>
              </a:defRPr>
            </a:lvl8pPr>
            <a:lvl9pPr>
              <a:defRPr sz="1650" b="0">
                <a:solidFill>
                  <a:srgbClr val="222222"/>
                </a:solidFill>
                <a:latin typeface="Arial"/>
                <a:ea typeface="Arial"/>
                <a:cs typeface="Arial"/>
              </a:defRPr>
            </a:lvl9pPr>
          </a:lstStyle>
          <a:p>
            <a:pPr>
              <a:defRPr sz="1650" b="0">
                <a:solidFill>
                  <a:srgbClr val="222222"/>
                </a:solidFill>
                <a:latin typeface="Arial"/>
                <a:ea typeface="Arial"/>
                <a:cs typeface="Arial"/>
              </a:defRPr>
            </a:pPr>
            <a:r>
              <a:rPr sz="1650" b="0">
                <a:solidFill>
                  <a:srgbClr val="222222"/>
                </a:solidFill>
                <a:latin typeface="Arial"/>
                <a:ea typeface="Arial"/>
                <a:cs typeface="Arial"/>
              </a:rPr>
              <a:t>[Describe the evidence. Include units, a caption, and source credits.]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scussion and reflection">
    <p:spTree>
      <p:nvGrpSpPr>
        <p:cNvPr id="1" name=""/>
        <p:cNvGrpSpPr/>
        <p:nvPr/>
      </p:nvGrpSpPr>
      <p:grpSpPr>
        <a:xfrm>
          <a:off x="0" y="0"/>
          <a:ext cx="0" cy="0"/>
          <a:chOff x="0" y="0"/>
          <a:chExt cx="0" cy="0"/>
        </a:xfrm>
      </p:grpSpPr>
      <p:sp>
        <p:nvSpPr>
          <p:cNvPr id="3" name="Discussion and reflection title 0">
            <a:extLst>
              <a:ext uri="{FF2B5EF4-FFF2-40B4-BE49-F238E27FC236}">
                <a16:creationId xmlns:a16="http://schemas.microsoft.com/office/drawing/2014/main" id="{1A0C5B13-4DC7-4BB2-8032-5A841983256D}"/>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sz="3300" b="1">
                <a:solidFill>
                  <a:srgbClr val="002855"/>
                </a:solidFill>
                <a:latin typeface="Arial"/>
                <a:ea typeface="Arial"/>
                <a:cs typeface="Arial"/>
              </a:rPr>
              <a:t>What did we learn?</a:t>
            </a:r>
          </a:p>
        </p:txBody>
      </p:sp>
      <p:sp>
        <p:nvSpPr>
          <p:cNvPr id="2" name="Discussion and reflection body 1">
            <a:extLst>
              <a:ext uri="{FF2B5EF4-FFF2-40B4-BE49-F238E27FC236}">
                <a16:creationId xmlns:a16="http://schemas.microsoft.com/office/drawing/2014/main" id="{73737ED5-7D24-4242-A1DB-9FC8EF99D382}"/>
              </a:ext>
            </a:extLst>
          </p:cNvPr>
          <p:cNvSpPr>
            <a:spLocks noGrp="1"/>
          </p:cNvSpPr>
          <p:nvPr>
            <p:ph type="body" idx="1"/>
          </p:nvPr>
        </p:nvSpPr>
        <p:spPr>
          <a:xfrm>
            <a:off x="609600" y="2124075"/>
            <a:ext cx="10972800" cy="346710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a:defRPr sz="2400" b="0">
                <a:solidFill>
                  <a:srgbClr val="222222"/>
                </a:solidFill>
                <a:latin typeface="Arial"/>
                <a:ea typeface="Arial"/>
                <a:cs typeface="Arial"/>
              </a:defRPr>
            </a:pPr>
            <a:r>
              <a:rPr sz="2400" b="0">
                <a:solidFill>
                  <a:srgbClr val="222222"/>
                </a:solidFill>
                <a:latin typeface="Arial"/>
                <a:ea typeface="Arial"/>
                <a:cs typeface="Arial"/>
              </a:rPr>
              <a:t>[What pattern do the results show?]</a:t>
            </a:r>
          </a:p>
          <a:p>
            <a:endParaRPr sz="2400" b="0">
              <a:solidFill>
                <a:srgbClr val="222222"/>
              </a:solidFill>
              <a:latin typeface="Arial"/>
              <a:ea typeface="Arial"/>
              <a:cs typeface="Arial"/>
            </a:endParaRPr>
          </a:p>
          <a:p>
            <a:pPr>
              <a:defRPr sz="2400" b="0">
                <a:solidFill>
                  <a:srgbClr val="222222"/>
                </a:solidFill>
                <a:latin typeface="Arial"/>
                <a:ea typeface="Arial"/>
                <a:cs typeface="Arial"/>
              </a:defRPr>
            </a:pPr>
            <a:r>
              <a:rPr sz="2400" b="0">
                <a:solidFill>
                  <a:srgbClr val="222222"/>
                </a:solidFill>
                <a:latin typeface="Arial"/>
                <a:ea typeface="Arial"/>
                <a:cs typeface="Arial"/>
              </a:rPr>
              <a:t>[What evidence supports your explanation?]</a:t>
            </a:r>
          </a:p>
          <a:p>
            <a:endParaRPr sz="2400" b="0">
              <a:solidFill>
                <a:srgbClr val="222222"/>
              </a:solidFill>
              <a:latin typeface="Arial"/>
              <a:ea typeface="Arial"/>
              <a:cs typeface="Arial"/>
            </a:endParaRPr>
          </a:p>
          <a:p>
            <a:pPr>
              <a:defRPr sz="2400" b="0">
                <a:solidFill>
                  <a:srgbClr val="222222"/>
                </a:solidFill>
                <a:latin typeface="Arial"/>
                <a:ea typeface="Arial"/>
                <a:cs typeface="Arial"/>
              </a:defRPr>
            </a:pPr>
            <a:r>
              <a:rPr sz="2400" b="0">
                <a:solidFill>
                  <a:srgbClr val="222222"/>
                </a:solidFill>
                <a:latin typeface="Arial"/>
                <a:ea typeface="Arial"/>
                <a:cs typeface="Arial"/>
              </a:rPr>
              <a:t>[What would you investigate next?]</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WVU DSPIRA">
    <p:bg>
      <p:bgPr>
        <a:solidFill>
          <a:srgbClr val="FFFFFF"/>
        </a:solidFill>
        <a:effectLst/>
      </p:bgPr>
    </p:bg>
    <p:spTree>
      <p:nvGrpSpPr>
        <p:cNvPr id="1" name=""/>
        <p:cNvGrpSpPr/>
        <p:nvPr/>
      </p:nvGrpSpPr>
      <p:grpSpPr>
        <a:xfrm>
          <a:off x="0" y="0"/>
          <a:ext cx="0" cy="0"/>
          <a:chOff x="0" y="0"/>
          <a:chExt cx="0" cy="0"/>
        </a:xfrm>
      </p:grpSpPr>
      <p:sp>
        <p:nvSpPr>
          <p:cNvPr id="7" name="WVU navy banner">
            <a:extLst>
              <a:ext uri="{FF2B5EF4-FFF2-40B4-BE49-F238E27FC236}">
                <a16:creationId xmlns:a16="http://schemas.microsoft.com/office/drawing/2014/main" id="{6D4F5CCA-FF43-4F29-8399-ACE93C08BCE7}"/>
              </a:ext>
            </a:extLst>
          </p:cNvPr>
          <p:cNvSpPr>
            <a:spLocks noGrp="1"/>
          </p:cNvSpPr>
          <p:nvPr/>
        </p:nvSpPr>
        <p:spPr>
          <a:xfrm>
            <a:off x="0" y="0"/>
            <a:ext cx="12192000" cy="552450"/>
          </a:xfrm>
          <a:prstGeom prst="rect">
            <a:avLst/>
          </a:prstGeom>
          <a:solidFill>
            <a:srgbClr val="002855"/>
          </a:solidFill>
          <a:ln w="0">
            <a:noFill/>
          </a:ln>
        </p:spPr>
      </p:sp>
      <p:sp>
        <p:nvSpPr>
          <p:cNvPr id="2" name="WVU gold rule">
            <a:extLst>
              <a:ext uri="{FF2B5EF4-FFF2-40B4-BE49-F238E27FC236}">
                <a16:creationId xmlns:a16="http://schemas.microsoft.com/office/drawing/2014/main" id="{B7F9BFBD-7E36-451D-96E5-BC2ED296FC2E}"/>
              </a:ext>
            </a:extLst>
          </p:cNvPr>
          <p:cNvSpPr>
            <a:spLocks noGrp="1"/>
          </p:cNvSpPr>
          <p:nvPr/>
        </p:nvSpPr>
        <p:spPr>
          <a:xfrm>
            <a:off x="0" y="552450"/>
            <a:ext cx="12192000" cy="38100"/>
          </a:xfrm>
          <a:prstGeom prst="rect">
            <a:avLst/>
          </a:prstGeom>
          <a:solidFill>
            <a:srgbClr val="EEAA00"/>
          </a:solidFill>
          <a:ln w="0">
            <a:noFill/>
          </a:ln>
        </p:spPr>
      </p:sp>
      <p:sp>
        <p:nvSpPr>
          <p:cNvPr id="3" name="WVU DSPIRA brand">
            <a:extLst>
              <a:ext uri="{FF2B5EF4-FFF2-40B4-BE49-F238E27FC236}">
                <a16:creationId xmlns:a16="http://schemas.microsoft.com/office/drawing/2014/main" id="{81DC7FEE-6B94-4036-9AF5-8A342A05842A}"/>
              </a:ext>
            </a:extLst>
          </p:cNvPr>
          <p:cNvSpPr>
            <a:spLocks noGrp="1"/>
          </p:cNvSpPr>
          <p:nvPr/>
        </p:nvSpPr>
        <p:spPr>
          <a:xfrm>
            <a:off x="457200" y="76200"/>
            <a:ext cx="3810000" cy="400050"/>
          </a:xfrm>
          <a:prstGeom prst="rect">
            <a:avLst/>
          </a:prstGeom>
          <a:noFill/>
          <a:ln w="0">
            <a:noFill/>
          </a:ln>
        </p:spPr>
        <p:txBody>
          <a:bodyPr lIns="0" tIns="0" rIns="0" bIns="0">
            <a:no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WVU DSPIRA</a:t>
            </a:r>
          </a:p>
        </p:txBody>
      </p:sp>
      <p:sp>
        <p:nvSpPr>
          <p:cNvPr id="4" name="University name">
            <a:extLst>
              <a:ext uri="{FF2B5EF4-FFF2-40B4-BE49-F238E27FC236}">
                <a16:creationId xmlns:a16="http://schemas.microsoft.com/office/drawing/2014/main" id="{86DE04A2-939A-456D-B0E1-0BD64EC5EF56}"/>
              </a:ext>
            </a:extLst>
          </p:cNvPr>
          <p:cNvSpPr>
            <a:spLocks noGrp="1"/>
          </p:cNvSpPr>
          <p:nvPr/>
        </p:nvSpPr>
        <p:spPr>
          <a:xfrm>
            <a:off x="7715250" y="161925"/>
            <a:ext cx="4019550" cy="304800"/>
          </a:xfrm>
          <a:prstGeom prst="rect">
            <a:avLst/>
          </a:prstGeom>
          <a:noFill/>
          <a:ln w="0">
            <a:noFill/>
          </a:ln>
        </p:spPr>
        <p:txBody>
          <a:bodyPr lIns="0" tIns="0" rIns="0" bIns="0">
            <a:noAutofit/>
          </a:bodyPr>
          <a:lstStyle/>
          <a:p>
            <a:pPr algn="r">
              <a:defRPr sz="1350" b="0">
                <a:solidFill>
                  <a:srgbClr val="FFFFFF"/>
                </a:solidFill>
                <a:latin typeface="Arial"/>
                <a:ea typeface="Arial"/>
                <a:cs typeface="Arial"/>
              </a:defRPr>
            </a:pPr>
            <a:r>
              <a:rPr sz="1350" b="0">
                <a:solidFill>
                  <a:srgbClr val="FFFFFF"/>
                </a:solidFill>
                <a:latin typeface="Arial"/>
                <a:ea typeface="Arial"/>
                <a:cs typeface="Arial"/>
              </a:rPr>
              <a:t>WEST VIRGINIA UNIVERSITY</a:t>
            </a:r>
          </a:p>
        </p:txBody>
      </p:sp>
      <p:sp>
        <p:nvSpPr>
          <p:cNvPr id="5" name="Website">
            <a:extLst>
              <a:ext uri="{FF2B5EF4-FFF2-40B4-BE49-F238E27FC236}">
                <a16:creationId xmlns:a16="http://schemas.microsoft.com/office/drawing/2014/main" id="{1895C86C-2B15-4605-AD65-E205FDC66179}"/>
              </a:ext>
            </a:extLst>
          </p:cNvPr>
          <p:cNvSpPr>
            <a:spLocks noGrp="1"/>
          </p:cNvSpPr>
          <p:nvPr/>
        </p:nvSpPr>
        <p:spPr>
          <a:xfrm>
            <a:off x="457200" y="6372225"/>
            <a:ext cx="4095750" cy="285750"/>
          </a:xfrm>
          <a:prstGeom prst="rect">
            <a:avLst/>
          </a:prstGeom>
          <a:noFill/>
          <a:ln w="0">
            <a:noFill/>
          </a:ln>
        </p:spPr>
        <p:txBody>
          <a:bodyPr lIns="0" tIns="0" rIns="0" bIns="0">
            <a:noAutofit/>
          </a:bodyPr>
          <a:lstStyle/>
          <a:p>
            <a:pPr algn="l">
              <a:defRPr sz="1200" b="0">
                <a:solidFill>
                  <a:srgbClr val="454545"/>
                </a:solidFill>
                <a:latin typeface="Arial"/>
                <a:ea typeface="Arial"/>
                <a:cs typeface="Arial"/>
              </a:defRPr>
            </a:pPr>
            <a:r>
              <a:rPr sz="1200" b="0">
                <a:solidFill>
                  <a:srgbClr val="454545"/>
                </a:solidFill>
                <a:latin typeface="Arial"/>
                <a:ea typeface="Arial"/>
                <a:cs typeface="Arial"/>
              </a:rPr>
              <a:t>wvurail.org/dspira</a:t>
            </a:r>
          </a:p>
        </p:txBody>
      </p:sp>
      <p:sp>
        <p:nvSpPr>
          <p:cNvPr id="6" name="Automatic slide number">
            <a:extLst>
              <a:ext uri="{FF2B5EF4-FFF2-40B4-BE49-F238E27FC236}">
                <a16:creationId xmlns:a16="http://schemas.microsoft.com/office/drawing/2014/main" id="{4AD0E30E-B026-44BD-ABE4-8BF1D7897EFE}"/>
              </a:ext>
            </a:extLst>
          </p:cNvPr>
          <p:cNvSpPr>
            <a:spLocks noGrp="1"/>
          </p:cNvSpPr>
          <p:nvPr/>
        </p:nvSpPr>
        <p:spPr>
          <a:xfrm>
            <a:off x="10953750" y="6372225"/>
            <a:ext cx="781050" cy="285750"/>
          </a:xfrm>
          <a:prstGeom prst="rect">
            <a:avLst/>
          </a:prstGeom>
          <a:noFill/>
          <a:ln w="0">
            <a:noFill/>
          </a:ln>
        </p:spPr>
        <p:txBody>
          <a:bodyPr lIns="0" tIns="0" rIns="0" bIns="0">
            <a:noAutofit/>
          </a:bodyPr>
          <a:lstStyle/>
          <a:p>
            <a:pPr algn="r">
              <a:defRPr sz="1200" b="0">
                <a:solidFill>
                  <a:srgbClr val="454545"/>
                </a:solidFill>
                <a:latin typeface="Arial"/>
                <a:ea typeface="Arial"/>
                <a:cs typeface="Arial"/>
              </a:defRPr>
            </a:pPr>
            <a:fld id="{018D423B-F0A3-4876-8334-4B6CD5BE88A3}" type="slidenum">
              <a:rPr sz="1200" b="0">
                <a:solidFill>
                  <a:srgbClr val="454545"/>
                </a:solidFill>
                <a:latin typeface="Arial"/>
                <a:ea typeface="Arial"/>
                <a:cs typeface="Arial"/>
              </a:rPr>
              <a:t>‹#›</a:t>
            </a:fld>
            <a:endParaRPr sz="1200" b="0">
              <a:solidFill>
                <a:srgbClr val="454545"/>
              </a:solidFill>
              <a:latin typeface="Arial"/>
              <a:ea typeface="Arial"/>
              <a:cs typeface="Arial"/>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4.xml"/><Relationship Id="rId3"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1.xml"/><Relationship Id="rId3"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6.xml"/><Relationship Id="rId3" Type="http://schemas.openxmlformats.org/officeDocument/2006/relationships/image" Target="../media/image9.jpg"/></Relationships>
</file>

<file path=ppt/slides/_rels/slide27.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ppt/slideLayouts/slideLayout5.xml"/><Relationship Id="rId2" Type="http://schemas.openxmlformats.org/officeDocument/2006/relationships/notesSlide" Target="../notesSlides/notesSlide33.xml"/><Relationship Id="rId3" Type="http://schemas.openxmlformats.org/officeDocument/2006/relationships/hyperlink" Target="http://www.youtube.com/watch?v=vIy76M-4txo" TargetMode="External"/><Relationship Id="rId4" Type="http://schemas.openxmlformats.org/officeDocument/2006/relationships/hyperlink" Target="https://www.youtube.com/watch?v=buqtdpuZxv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161" name="Shape 161"/>
        <p:cNvGrpSpPr/>
        <p:nvPr/>
      </p:nvGrpSpPr>
      <p:grpSpPr>
        <a:xfrm>
          <a:off x="0" y="0"/>
          <a:ext cx="0" cy="0"/>
          <a:chOff x="0" y="0"/>
          <a:chExt cx="0" cy="0"/>
        </a:xfrm>
      </p:grpSpPr>
      <p:sp>
        <p:nvSpPr>
          <p:cNvPr id="263"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Intro to Astronomy</a:t>
            </a:r>
          </a:p>
        </p:txBody>
      </p:sp>
      <p:pic>
        <p:nvPicPr>
          <p:cNvPr id="162" name="Google Shape;162;p40"/>
          <p:cNvPicPr preferRelativeResize="0"/>
          <p:nvPr/>
        </p:nvPicPr>
        <p:blipFill rotWithShape="1">
          <a:blip r:embed="rId3">
            <a:alphaModFix/>
          </a:blip>
          <a:srcRect b="0" l="0" r="0" t="0"/>
          <a:stretch/>
        </p:blipFill>
        <p:spPr>
          <a:xfrm>
            <a:off x="2529750" y="2095500"/>
            <a:ext cx="7132500" cy="4064000"/>
          </a:xfrm>
          <a:prstGeom prst="rect">
            <a:avLst/>
          </a:prstGeom>
          <a:noFill/>
          <a:ln>
            <a:noFill/>
          </a:ln>
        </p:spPr>
      </p:pic>
      <p:pic>
        <p:nvPicPr>
          <p:cNvPr id="163" name="Google Shape;163;p40"/>
          <p:cNvPicPr preferRelativeResize="0"/>
          <p:nvPr/>
        </p:nvPicPr>
        <p:blipFill rotWithShape="1">
          <a:blip r:embed="rId4">
            <a:alphaModFix/>
          </a:blip>
          <a:srcRect b="0" l="0" r="0" t="0"/>
          <a:stretch/>
        </p:blipFill>
        <p:spPr>
          <a:xfrm>
            <a:off x="6784706" y="2443153"/>
            <a:ext cx="2639129" cy="196460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171" name="Shape 171"/>
        <p:cNvGrpSpPr/>
        <p:nvPr/>
      </p:nvGrpSpPr>
      <p:grpSpPr>
        <a:xfrm>
          <a:off x="0" y="0"/>
          <a:ext cx="0" cy="0"/>
          <a:chOff x="0" y="0"/>
          <a:chExt cx="0" cy="0"/>
        </a:xfrm>
      </p:grpSpPr>
      <p:sp>
        <p:nvSpPr>
          <p:cNvPr id="273"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A Rough Course Outline</a:t>
            </a:r>
          </a:p>
        </p:txBody>
      </p:sp>
      <p:sp>
        <p:nvSpPr>
          <p:cNvPr id="173" name="Google Shape;173;p41"/>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55600" lvl="0" marL="457200" marR="0" rtl="0" algn="l">
              <a:buSzPct val="100000"/>
              <a:lnSpc>
                <a:spcPct val="100000"/>
              </a:lnSpc>
              <a:spcBef>
                <a:spcPts val="0"/>
              </a:spcBef>
              <a:spcAft>
                <a:spcPts val="0"/>
              </a:spcAft>
              <a:buClr>
                <a:srgbClr val="FF0000"/>
              </a:buClr>
              <a:buFont typeface="Calibri"/>
              <a:buChar char="●"/>
              <a:defRPr sz="1202">
                <a:latin typeface="Arial"/>
              </a:defRPr>
            </a:pPr>
            <a:r>
              <a:rPr b="0" i="0" lang="en-GB" sz="1202" u="none" cap="none" strike="noStrike">
                <a:solidFill>
                  <a:srgbClr val="FF0000"/>
                </a:solidFill>
                <a:latin typeface="Arial"/>
                <a:ea typeface="Calibri"/>
                <a:cs typeface="Calibri"/>
                <a:sym typeface="Calibri"/>
              </a:rPr>
              <a:t>Part I - </a:t>
            </a:r>
            <a:r>
              <a:rPr lang="en-GB" sz="1202">
                <a:solidFill>
                  <a:srgbClr val="FF0000"/>
                </a:solidFill>
                <a:latin typeface="Arial"/>
                <a:ea typeface="Calibri"/>
                <a:cs typeface="Calibri"/>
                <a:sym typeface="Calibri"/>
              </a:rPr>
              <a:t>Coordinates and the Sky</a:t>
            </a:r>
            <a:r>
              <a:rPr b="0" i="0" lang="en-GB" sz="1202" u="none" cap="none" strike="noStrike">
                <a:solidFill>
                  <a:srgbClr val="FF0000"/>
                </a:solidFill>
                <a:latin typeface="Arial"/>
                <a:ea typeface="Calibri"/>
                <a:cs typeface="Calibri"/>
                <a:sym typeface="Calibri"/>
              </a:rPr>
              <a:t> – Week 1</a:t>
            </a:r>
            <a:endParaRPr sz="1202">
              <a:latin typeface="Arial"/>
              <a:ea typeface="Calibri"/>
              <a:cs typeface="Calibri"/>
              <a:sym typeface="Calibri"/>
            </a:endParaRPr>
          </a:p>
          <a:p>
            <a:pPr indent="-355600" lvl="1" marL="914400" rtl="0">
              <a:buSzPct val="100000"/>
              <a:spcBef>
                <a:spcPts val="0"/>
              </a:spcBef>
              <a:spcAft>
                <a:spcPts val="0"/>
              </a:spcAft>
              <a:buClr>
                <a:schemeClr val="dk1"/>
              </a:buClr>
              <a:buFont typeface="Calibri"/>
              <a:buChar char="○"/>
              <a:defRPr sz="1202">
                <a:latin typeface="Arial"/>
              </a:defRPr>
            </a:pPr>
            <a:r>
              <a:rPr lang="en-GB" sz="1202">
                <a:solidFill>
                  <a:schemeClr val="dk1"/>
                </a:solidFill>
                <a:latin typeface="Arial"/>
                <a:ea typeface="Calibri"/>
                <a:cs typeface="Calibri"/>
                <a:sym typeface="Calibri"/>
              </a:rPr>
              <a:t>The motions in the sky</a:t>
            </a:r>
            <a:endParaRPr sz="1202">
              <a:solidFill>
                <a:schemeClr val="dk1"/>
              </a:solidFill>
              <a:latin typeface="Arial"/>
              <a:ea typeface="Calibri"/>
              <a:cs typeface="Calibri"/>
              <a:sym typeface="Calibri"/>
            </a:endParaRPr>
          </a:p>
          <a:p>
            <a:pPr indent="-355600" lvl="1" marL="914400" rtl="0">
              <a:buSzPct val="100000"/>
              <a:spcBef>
                <a:spcPts val="0"/>
              </a:spcBef>
              <a:spcAft>
                <a:spcPts val="0"/>
              </a:spcAft>
              <a:buClr>
                <a:schemeClr val="dk1"/>
              </a:buClr>
              <a:buFont typeface="Calibri"/>
              <a:buChar char="○"/>
              <a:defRPr sz="1202">
                <a:latin typeface="Arial"/>
              </a:defRPr>
            </a:pPr>
            <a:r>
              <a:rPr lang="en-GB" sz="1202">
                <a:solidFill>
                  <a:schemeClr val="dk1"/>
                </a:solidFill>
                <a:latin typeface="Arial"/>
                <a:ea typeface="Calibri"/>
                <a:cs typeface="Calibri"/>
                <a:sym typeface="Calibri"/>
              </a:rPr>
              <a:t>Coordinate systems</a:t>
            </a:r>
            <a:endParaRPr sz="1202">
              <a:latin typeface="Arial"/>
              <a:ea typeface="Calibri"/>
              <a:cs typeface="Calibri"/>
              <a:sym typeface="Calibri"/>
            </a:endParaRPr>
          </a:p>
          <a:p>
            <a:pPr indent="-355600" lvl="1" marL="914400" marR="0" rtl="0" algn="l">
              <a:buSzPct val="100000"/>
              <a:lnSpc>
                <a:spcPct val="100000"/>
              </a:lnSpc>
              <a:spcBef>
                <a:spcPts val="0"/>
              </a:spcBef>
              <a:spcAft>
                <a:spcPts val="0"/>
              </a:spcAft>
              <a:buFont typeface="Calibri"/>
              <a:buChar char="○"/>
              <a:defRPr sz="1202">
                <a:latin typeface="Arial"/>
              </a:defRPr>
            </a:pPr>
            <a:r>
              <a:rPr lang="en-GB" sz="1202">
                <a:latin typeface="Arial"/>
                <a:ea typeface="Calibri"/>
                <a:cs typeface="Calibri"/>
                <a:sym typeface="Calibri"/>
              </a:rPr>
              <a:t>Planetarium show (Friday)</a:t>
            </a:r>
            <a:endParaRPr sz="1202">
              <a:latin typeface="Arial"/>
              <a:ea typeface="Calibri"/>
              <a:cs typeface="Calibri"/>
              <a:sym typeface="Calibri"/>
            </a:endParaRPr>
          </a:p>
          <a:p>
            <a:pPr indent="-355600" lvl="0" marL="457200" marR="0" rtl="0" algn="l">
              <a:buSzPct val="100000"/>
              <a:lnSpc>
                <a:spcPct val="100000"/>
              </a:lnSpc>
              <a:spcBef>
                <a:spcPts val="0"/>
              </a:spcBef>
              <a:spcAft>
                <a:spcPts val="0"/>
              </a:spcAft>
              <a:buClr>
                <a:srgbClr val="FF0000"/>
              </a:buClr>
              <a:buFont typeface="Calibri"/>
              <a:buChar char="●"/>
              <a:defRPr sz="1202">
                <a:latin typeface="Arial"/>
              </a:defRPr>
            </a:pPr>
            <a:r>
              <a:rPr b="0" i="0" lang="en-GB" sz="1202" u="none" cap="none" strike="noStrike">
                <a:solidFill>
                  <a:srgbClr val="FF0000"/>
                </a:solidFill>
                <a:latin typeface="Arial"/>
                <a:ea typeface="Calibri"/>
                <a:cs typeface="Calibri"/>
                <a:sym typeface="Calibri"/>
              </a:rPr>
              <a:t>Part II </a:t>
            </a:r>
            <a:r>
              <a:rPr lang="en-GB" sz="1202">
                <a:solidFill>
                  <a:srgbClr val="FF0000"/>
                </a:solidFill>
                <a:latin typeface="Arial"/>
                <a:ea typeface="Calibri"/>
                <a:cs typeface="Calibri"/>
                <a:sym typeface="Calibri"/>
              </a:rPr>
              <a:t>- Understanding your Experiment - Week 3</a:t>
            </a:r>
            <a:endParaRPr sz="1202">
              <a:latin typeface="Arial"/>
              <a:ea typeface="Calibri"/>
              <a:cs typeface="Calibri"/>
              <a:sym typeface="Calibri"/>
            </a:endParaRPr>
          </a:p>
          <a:p>
            <a:pPr indent="-355600" lvl="1" marL="914400" marR="0" rtl="0" algn="l">
              <a:buSzPct val="100000"/>
              <a:lnSpc>
                <a:spcPct val="100000"/>
              </a:lnSpc>
              <a:spcBef>
                <a:spcPts val="0"/>
              </a:spcBef>
              <a:spcAft>
                <a:spcPts val="0"/>
              </a:spcAft>
              <a:buClr>
                <a:srgbClr val="000000"/>
              </a:buClr>
              <a:buFont typeface="Calibri"/>
              <a:buChar char="○"/>
              <a:defRPr sz="1202">
                <a:latin typeface="Arial"/>
              </a:defRPr>
            </a:pPr>
            <a:r>
              <a:rPr b="0" i="0" lang="en-GB" sz="1202" u="none" cap="none" strike="noStrike">
                <a:solidFill>
                  <a:srgbClr val="000000"/>
                </a:solidFill>
                <a:latin typeface="Arial"/>
                <a:ea typeface="Calibri"/>
                <a:cs typeface="Calibri"/>
                <a:sym typeface="Calibri"/>
              </a:rPr>
              <a:t>HI and the Interstellar Medium</a:t>
            </a:r>
            <a:endParaRPr b="0" i="0" sz="1442" u="none" cap="none" strike="noStrike">
              <a:solidFill>
                <a:srgbClr val="262626"/>
              </a:solidFill>
              <a:latin typeface="Arial"/>
              <a:ea typeface="Calibri"/>
              <a:cs typeface="Calibri"/>
              <a:sym typeface="Calibri"/>
            </a:endParaRPr>
          </a:p>
          <a:p>
            <a:pPr indent="-355600" lvl="1" marL="914400" marR="0" rtl="0" algn="l">
              <a:buSzPct val="100000"/>
              <a:lnSpc>
                <a:spcPct val="100000"/>
              </a:lnSpc>
              <a:spcBef>
                <a:spcPts val="0"/>
              </a:spcBef>
              <a:spcAft>
                <a:spcPts val="0"/>
              </a:spcAft>
              <a:buClr>
                <a:srgbClr val="000000"/>
              </a:buClr>
              <a:buFont typeface="Calibri"/>
              <a:buChar char="○"/>
              <a:defRPr sz="1202">
                <a:latin typeface="Arial"/>
              </a:defRPr>
            </a:pPr>
            <a:r>
              <a:rPr b="0" i="0" lang="en-GB" sz="1202" u="none" cap="none" strike="noStrike">
                <a:solidFill>
                  <a:srgbClr val="000000"/>
                </a:solidFill>
                <a:latin typeface="Arial"/>
                <a:ea typeface="Calibri"/>
                <a:cs typeface="Calibri"/>
                <a:sym typeface="Calibri"/>
              </a:rPr>
              <a:t>The Milky Way</a:t>
            </a:r>
            <a:endParaRPr b="0" i="0" sz="1442" u="none" cap="none" strike="noStrike">
              <a:solidFill>
                <a:srgbClr val="262626"/>
              </a:solidFill>
              <a:latin typeface="Arial"/>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178" name="Shape 178"/>
        <p:cNvGrpSpPr/>
        <p:nvPr/>
      </p:nvGrpSpPr>
      <p:grpSpPr>
        <a:xfrm>
          <a:off x="0" y="0"/>
          <a:ext cx="0" cy="0"/>
          <a:chOff x="0" y="0"/>
          <a:chExt cx="0" cy="0"/>
        </a:xfrm>
      </p:grpSpPr>
      <p:sp>
        <p:nvSpPr>
          <p:cNvPr id="280"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Goals for Today</a:t>
            </a:r>
          </a:p>
        </p:txBody>
      </p:sp>
      <p:sp>
        <p:nvSpPr>
          <p:cNvPr id="180" name="Google Shape;180;p42"/>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33000" lvl="0" marL="339840" marR="0" rtl="0" algn="l">
              <a:lnSpc>
                <a:spcPct val="100000"/>
              </a:lnSpc>
              <a:spcBef>
                <a:spcPts val="0"/>
              </a:spcBef>
              <a:spcAft>
                <a:spcPts val="0"/>
              </a:spcAft>
              <a:buNone/>
              <a:defRPr sz="1683">
                <a:latin typeface="Arial"/>
              </a:defRPr>
            </a:pPr>
            <a:r>
              <a:rPr b="0" i="0" lang="en-GB" sz="1683" u="none" cap="none" strike="noStrike">
                <a:solidFill>
                  <a:srgbClr val="262626"/>
                </a:solidFill>
                <a:latin typeface="Arial"/>
                <a:ea typeface="Calibri"/>
                <a:cs typeface="Calibri"/>
                <a:sym typeface="Calibri"/>
              </a:rPr>
              <a:t>Goals for Today</a:t>
            </a:r>
            <a:endParaRPr b="0" i="0" sz="1923" u="none" cap="none"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683">
                <a:latin typeface="Arial"/>
              </a:defRPr>
            </a:pPr>
            <a:r>
              <a:rPr b="0" i="0" lang="en-GB" sz="1683" u="none" cap="none" strike="noStrike">
                <a:solidFill>
                  <a:srgbClr val="262626"/>
                </a:solidFill>
                <a:latin typeface="Arial"/>
                <a:ea typeface="Calibri"/>
                <a:cs typeface="Calibri"/>
                <a:sym typeface="Calibri"/>
              </a:rPr>
              <a:t>1) Scientific notation and units</a:t>
            </a:r>
            <a:endParaRPr b="0" i="0" sz="1923" u="none" cap="none"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683">
                <a:latin typeface="Arial"/>
              </a:defRPr>
            </a:pPr>
            <a:r>
              <a:rPr b="0" i="0" lang="en-GB" sz="1683" u="none" cap="none" strike="noStrike">
                <a:solidFill>
                  <a:srgbClr val="000000"/>
                </a:solidFill>
                <a:latin typeface="Arial"/>
                <a:ea typeface="Calibri"/>
                <a:cs typeface="Calibri"/>
                <a:sym typeface="Calibri"/>
              </a:rPr>
              <a:t>2) Where are we?</a:t>
            </a:r>
            <a:endParaRPr b="0" i="0" sz="1923" u="none" cap="none"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683">
                <a:latin typeface="Arial"/>
              </a:defRPr>
            </a:pPr>
            <a:r>
              <a:rPr b="0" i="0" lang="en-GB" sz="1683" u="none" cap="none" strike="noStrike">
                <a:solidFill>
                  <a:srgbClr val="262626"/>
                </a:solidFill>
                <a:latin typeface="Arial"/>
                <a:ea typeface="Calibri"/>
                <a:cs typeface="Calibri"/>
                <a:sym typeface="Calibri"/>
              </a:rPr>
              <a:t>3) How did we get here?</a:t>
            </a:r>
            <a:endParaRPr b="0" i="0" sz="1923" u="none" cap="none"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683">
                <a:latin typeface="Arial"/>
              </a:defRPr>
            </a:pPr>
            <a:r>
              <a:rPr b="0" i="0" lang="en-GB" sz="1683" u="none" cap="none" strike="noStrike">
                <a:solidFill>
                  <a:srgbClr val="262626"/>
                </a:solidFill>
                <a:latin typeface="Arial"/>
                <a:ea typeface="Calibri"/>
                <a:cs typeface="Calibri"/>
                <a:sym typeface="Calibri"/>
              </a:rPr>
              <a:t>4) </a:t>
            </a:r>
            <a:r>
              <a:rPr b="0" i="0" lang="en-GB" sz="1683" u="none" cap="none" strike="noStrike">
                <a:latin typeface="Arial"/>
                <a:ea typeface="Calibri"/>
                <a:cs typeface="Calibri"/>
                <a:sym typeface="Calibri"/>
              </a:rPr>
              <a:t>How are we moving?</a:t>
            </a:r>
            <a:endParaRPr b="0" i="0" sz="1923" u="none" cap="none" strike="noStrike">
              <a:latin typeface="Arial"/>
              <a:ea typeface="Calibri"/>
              <a:cs typeface="Calibri"/>
              <a:sym typeface="Calibri"/>
            </a:endParaRPr>
          </a:p>
          <a:p>
            <a:pPr indent="-333000" lvl="0" marL="339840" marR="0" rtl="0" algn="l">
              <a:lnSpc>
                <a:spcPct val="100000"/>
              </a:lnSpc>
              <a:spcBef>
                <a:spcPts val="0"/>
              </a:spcBef>
              <a:spcAft>
                <a:spcPts val="0"/>
              </a:spcAft>
              <a:buNone/>
              <a:defRPr sz="1683">
                <a:latin typeface="Arial"/>
              </a:defRPr>
            </a:pPr>
            <a:r>
              <a:t/>
            </a:r>
            <a:endParaRPr b="0" i="0" sz="1923" u="none" cap="none" strike="noStrike">
              <a:solidFill>
                <a:srgbClr val="262626"/>
              </a:solidFill>
              <a:latin typeface="Arial"/>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185" name="Shape 185"/>
        <p:cNvGrpSpPr/>
        <p:nvPr/>
      </p:nvGrpSpPr>
      <p:grpSpPr>
        <a:xfrm>
          <a:off x="0" y="0"/>
          <a:ext cx="0" cy="0"/>
          <a:chOff x="0" y="0"/>
          <a:chExt cx="0" cy="0"/>
        </a:xfrm>
      </p:grpSpPr>
      <p:sp>
        <p:nvSpPr>
          <p:cNvPr id="288"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Units</a:t>
            </a:r>
          </a:p>
        </p:txBody>
      </p:sp>
      <p:sp>
        <p:nvSpPr>
          <p:cNvPr id="186" name="Google Shape;186;p43"/>
          <p:cNvSpPr/>
          <p:nvPr/>
        </p:nvSpPr>
        <p:spPr>
          <a:xfrm>
            <a:off x="2949841" y="2191382"/>
            <a:ext cx="6292317" cy="3968118"/>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88" name="Google Shape;188;p43"/>
          <p:cNvSpPr txBox="1"/>
          <p:nvPr/>
        </p:nvSpPr>
        <p:spPr>
          <a:xfrm>
            <a:off x="3093932" y="2095500"/>
            <a:ext cx="6122248" cy="4024630"/>
          </a:xfrm>
          <a:prstGeom prst="rect">
            <a:avLst/>
          </a:prstGeom>
          <a:noFill/>
          <a:ln>
            <a:noFill/>
          </a:ln>
        </p:spPr>
        <p:txBody>
          <a:bodyPr anchorCtr="0" anchor="t" bIns="33999" lIns="68017" spcFirstLastPara="1" rIns="68017" wrap="square" tIns="33999">
            <a:noAutofit/>
          </a:bodyPr>
          <a:lstStyle/>
          <a:p>
            <a:pPr indent="-342720" lvl="0" marL="343080" marR="0" rtl="0" algn="l">
              <a:lnSpc>
                <a:spcPct val="80000"/>
              </a:lnSpc>
              <a:spcBef>
                <a:spcPts val="0"/>
              </a:spcBef>
              <a:spcAft>
                <a:spcPts val="0"/>
              </a:spcAft>
              <a:buNone/>
              <a:defRPr sz="1428">
                <a:latin typeface="Arial"/>
              </a:defRPr>
            </a:pPr>
            <a:r>
              <a:rPr b="0" i="0" lang="en-GB" sz="1428" u="none" cap="none" strike="noStrike">
                <a:solidFill>
                  <a:srgbClr val="262626"/>
                </a:solidFill>
                <a:latin typeface="Arial"/>
                <a:ea typeface="Calibri"/>
                <a:cs typeface="Calibri"/>
                <a:sym typeface="Calibri"/>
              </a:rPr>
              <a:t>In astronomy (and science in general) we use SI (Systeme Internationale) units. </a:t>
            </a:r>
            <a:endParaRPr b="0" i="0" sz="1905" u="none" cap="none"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428">
                <a:latin typeface="Arial"/>
              </a:defRPr>
            </a:pPr>
            <a:r>
              <a:rPr b="0" i="0" lang="en-GB" sz="1428" u="none" cap="none" strike="noStrike">
                <a:solidFill>
                  <a:srgbClr val="262626"/>
                </a:solidFill>
                <a:latin typeface="Arial"/>
                <a:ea typeface="Calibri"/>
                <a:cs typeface="Calibri"/>
                <a:sym typeface="Calibri"/>
              </a:rPr>
              <a:t>The SI system uses </a:t>
            </a:r>
            <a:r>
              <a:rPr b="0" i="0" lang="en-GB" sz="1428" u="sng" cap="none" strike="noStrike">
                <a:solidFill>
                  <a:srgbClr val="262626"/>
                </a:solidFill>
                <a:latin typeface="Arial"/>
                <a:ea typeface="Calibri"/>
                <a:cs typeface="Calibri"/>
                <a:sym typeface="Calibri"/>
              </a:rPr>
              <a:t>length</a:t>
            </a:r>
            <a:r>
              <a:rPr b="0" i="0" lang="en-GB" sz="1428" u="none" cap="none" strike="noStrike">
                <a:solidFill>
                  <a:srgbClr val="262626"/>
                </a:solidFill>
                <a:latin typeface="Arial"/>
                <a:ea typeface="Calibri"/>
                <a:cs typeface="Calibri"/>
                <a:sym typeface="Calibri"/>
              </a:rPr>
              <a:t>, </a:t>
            </a:r>
            <a:r>
              <a:rPr b="0" i="0" lang="en-GB" sz="1428" u="sng" cap="none" strike="noStrike">
                <a:solidFill>
                  <a:srgbClr val="262626"/>
                </a:solidFill>
                <a:latin typeface="Arial"/>
                <a:ea typeface="Calibri"/>
                <a:cs typeface="Calibri"/>
                <a:sym typeface="Calibri"/>
              </a:rPr>
              <a:t>mass</a:t>
            </a:r>
            <a:r>
              <a:rPr b="0" i="0" lang="en-GB" sz="1428" u="none" cap="none" strike="noStrike">
                <a:solidFill>
                  <a:srgbClr val="262626"/>
                </a:solidFill>
                <a:latin typeface="Arial"/>
                <a:ea typeface="Calibri"/>
                <a:cs typeface="Calibri"/>
                <a:sym typeface="Calibri"/>
              </a:rPr>
              <a:t>, </a:t>
            </a:r>
            <a:r>
              <a:rPr b="0" i="0" lang="en-GB" sz="1428" u="sng" cap="none" strike="noStrike">
                <a:solidFill>
                  <a:srgbClr val="262626"/>
                </a:solidFill>
                <a:latin typeface="Arial"/>
                <a:ea typeface="Calibri"/>
                <a:cs typeface="Calibri"/>
                <a:sym typeface="Calibri"/>
              </a:rPr>
              <a:t>time</a:t>
            </a:r>
            <a:r>
              <a:rPr b="0" i="0" lang="en-GB" sz="1428" u="none" cap="none" strike="noStrike">
                <a:solidFill>
                  <a:srgbClr val="262626"/>
                </a:solidFill>
                <a:latin typeface="Arial"/>
                <a:ea typeface="Calibri"/>
                <a:cs typeface="Calibri"/>
                <a:sym typeface="Calibri"/>
              </a:rPr>
              <a:t>, and </a:t>
            </a:r>
            <a:r>
              <a:rPr b="0" i="0" lang="en-GB" sz="1428" u="sng" cap="none" strike="noStrike">
                <a:solidFill>
                  <a:srgbClr val="262626"/>
                </a:solidFill>
                <a:latin typeface="Arial"/>
                <a:ea typeface="Calibri"/>
                <a:cs typeface="Calibri"/>
                <a:sym typeface="Calibri"/>
              </a:rPr>
              <a:t>temperature</a:t>
            </a:r>
            <a:r>
              <a:rPr b="0" i="0" lang="en-GB" sz="1428" u="none" cap="none" strike="noStrike">
                <a:solidFill>
                  <a:srgbClr val="262626"/>
                </a:solidFill>
                <a:latin typeface="Arial"/>
                <a:ea typeface="Calibri"/>
                <a:cs typeface="Calibri"/>
                <a:sym typeface="Calibri"/>
              </a:rPr>
              <a:t> as its </a:t>
            </a:r>
            <a:r>
              <a:rPr b="0" i="0" lang="en-GB" sz="1428" u="sng" cap="none" strike="noStrike">
                <a:solidFill>
                  <a:srgbClr val="262626"/>
                </a:solidFill>
                <a:latin typeface="Arial"/>
                <a:ea typeface="Calibri"/>
                <a:cs typeface="Calibri"/>
                <a:sym typeface="Calibri"/>
              </a:rPr>
              <a:t>basic</a:t>
            </a:r>
            <a:r>
              <a:rPr b="0" i="0" lang="en-GB" sz="1428" u="none" cap="none" strike="noStrike">
                <a:solidFill>
                  <a:srgbClr val="262626"/>
                </a:solidFill>
                <a:latin typeface="Arial"/>
                <a:ea typeface="Calibri"/>
                <a:cs typeface="Calibri"/>
                <a:sym typeface="Calibri"/>
              </a:rPr>
              <a:t> </a:t>
            </a:r>
            <a:r>
              <a:rPr b="0" i="0" lang="en-GB" sz="1428" u="sng" cap="none" strike="noStrike">
                <a:solidFill>
                  <a:srgbClr val="262626"/>
                </a:solidFill>
                <a:latin typeface="Arial"/>
                <a:ea typeface="Calibri"/>
                <a:cs typeface="Calibri"/>
                <a:sym typeface="Calibri"/>
              </a:rPr>
              <a:t>properties</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rPr b="0" i="0" lang="en-GB" sz="1428" u="none" cap="none" strike="noStrike">
                <a:solidFill>
                  <a:srgbClr val="262626"/>
                </a:solidFill>
                <a:latin typeface="Arial"/>
                <a:ea typeface="Calibri"/>
                <a:cs typeface="Calibri"/>
                <a:sym typeface="Calibri"/>
              </a:rPr>
              <a:t>The basic units for these properties are:</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rPr b="0" i="0" lang="en-GB" sz="1428" u="none" cap="none" strike="noStrike">
                <a:solidFill>
                  <a:srgbClr val="FF3333"/>
                </a:solidFill>
                <a:latin typeface="Arial"/>
                <a:ea typeface="Calibri"/>
                <a:cs typeface="Calibri"/>
                <a:sym typeface="Calibri"/>
              </a:rPr>
              <a:t>       length: the meter (m) (about a yard, 3 feet)</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rPr b="0" i="0" lang="en-GB" sz="1428" u="none" cap="none" strike="noStrike">
                <a:solidFill>
                  <a:srgbClr val="FF3333"/>
                </a:solidFill>
                <a:latin typeface="Arial"/>
                <a:ea typeface="Calibri"/>
                <a:cs typeface="Calibri"/>
                <a:sym typeface="Calibri"/>
              </a:rPr>
              <a:t>       mass: the kilogram (kg) (2.2 pounds)</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rPr b="0" i="0" lang="en-GB" sz="1428" u="none" cap="none" strike="noStrike">
                <a:solidFill>
                  <a:srgbClr val="FF3333"/>
                </a:solidFill>
                <a:latin typeface="Arial"/>
                <a:ea typeface="Calibri"/>
                <a:cs typeface="Calibri"/>
                <a:sym typeface="Calibri"/>
              </a:rPr>
              <a:t>       time: the second (s)</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rPr b="0" i="0" lang="en-GB" sz="1428" u="none" cap="none" strike="noStrike">
                <a:solidFill>
                  <a:srgbClr val="FF3333"/>
                </a:solidFill>
                <a:latin typeface="Arial"/>
                <a:ea typeface="Calibri"/>
                <a:cs typeface="Calibri"/>
                <a:sym typeface="Calibri"/>
              </a:rPr>
              <a:t>       temperature: the Kelvin (K) (same increments as 				       Celsius, but 273 degrees higher)</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t/>
            </a:r>
            <a:endParaRPr b="0" i="0" sz="1905" u="none" cap="none" strike="noStrike">
              <a:solidFill>
                <a:srgbClr val="262626"/>
              </a:solidFill>
              <a:latin typeface="Arial"/>
              <a:ea typeface="Calibri"/>
              <a:cs typeface="Calibri"/>
              <a:sym typeface="Calibri"/>
            </a:endParaRPr>
          </a:p>
          <a:p>
            <a:pPr indent="-342720" lvl="0" marL="343080" marR="0" rtl="0" algn="l">
              <a:lnSpc>
                <a:spcPct val="90000"/>
              </a:lnSpc>
              <a:spcBef>
                <a:spcPts val="0"/>
              </a:spcBef>
              <a:spcAft>
                <a:spcPts val="0"/>
              </a:spcAft>
              <a:buNone/>
              <a:defRPr sz="1428">
                <a:latin typeface="Arial"/>
              </a:defRPr>
            </a:pPr>
            <a:r>
              <a:rPr b="0" i="0" lang="en-GB" sz="1428" u="none" cap="none" strike="noStrike">
                <a:solidFill>
                  <a:srgbClr val="262626"/>
                </a:solidFill>
                <a:latin typeface="Arial"/>
                <a:ea typeface="Calibri"/>
                <a:cs typeface="Calibri"/>
                <a:sym typeface="Calibri"/>
              </a:rPr>
              <a:t>We will encounter some other units also</a:t>
            </a:r>
            <a:endParaRPr b="0" i="0" sz="1905" u="none" cap="none" strike="noStrike">
              <a:solidFill>
                <a:srgbClr val="262626"/>
              </a:solidFill>
              <a:latin typeface="Arial"/>
              <a:ea typeface="Calibri"/>
              <a:cs typeface="Calibri"/>
              <a:sym typeface="Calibri"/>
            </a:endParaRPr>
          </a:p>
          <a:p>
            <a:pPr indent="0" lvl="0" marL="0" marR="0" rtl="0" algn="l">
              <a:spcBef>
                <a:spcPts val="0"/>
              </a:spcBef>
              <a:spcAft>
                <a:spcPts val="0"/>
              </a:spcAft>
              <a:buNone/>
              <a:defRPr sz="1428">
                <a:latin typeface="Arial"/>
              </a:defRPr>
            </a:pPr>
            <a:r>
              <a:rPr b="0" i="0" lang="en-GB" sz="1428" u="none" cap="none" strike="noStrike">
                <a:solidFill>
                  <a:srgbClr val="FF3333"/>
                </a:solidFill>
                <a:latin typeface="Arial"/>
                <a:ea typeface="Calibri"/>
                <a:cs typeface="Calibri"/>
                <a:sym typeface="Calibri"/>
              </a:rPr>
              <a:t>Light years, parsecs, astronomical units, solar masses etc.</a:t>
            </a:r>
            <a:endParaRPr b="0" sz="1905" strike="noStrike">
              <a:solidFill>
                <a:srgbClr val="262626"/>
              </a:solidFill>
              <a:latin typeface="Arial"/>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193" name="Shape 193"/>
        <p:cNvGrpSpPr/>
        <p:nvPr/>
      </p:nvGrpSpPr>
      <p:grpSpPr>
        <a:xfrm>
          <a:off x="0" y="0"/>
          <a:ext cx="0" cy="0"/>
          <a:chOff x="0" y="0"/>
          <a:chExt cx="0" cy="0"/>
        </a:xfrm>
      </p:grpSpPr>
      <p:sp>
        <p:nvSpPr>
          <p:cNvPr id="295"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The Light Year</a:t>
            </a:r>
          </a:p>
        </p:txBody>
      </p:sp>
      <p:sp>
        <p:nvSpPr>
          <p:cNvPr id="195" name="Google Shape;195;p44"/>
          <p:cNvSpPr/>
          <p:nvPr/>
        </p:nvSpPr>
        <p:spPr>
          <a:xfrm>
            <a:off x="2730095" y="2095500"/>
            <a:ext cx="6731810" cy="4064000"/>
          </a:xfrm>
          <a:prstGeom prst="rect">
            <a:avLst/>
          </a:prstGeom>
          <a:noFill/>
          <a:ln>
            <a:noFill/>
          </a:ln>
        </p:spPr>
        <p:txBody>
          <a:bodyPr anchorCtr="0" anchor="t" bIns="44174" lIns="88348" spcFirstLastPara="1" rIns="88348" wrap="square" tIns="44174">
            <a:noAutofit/>
          </a:bodyPr>
          <a:lstStyle/>
          <a:p>
            <a:pPr indent="0" lvl="0" marL="0" marR="0" rtl="0" algn="l">
              <a:lnSpc>
                <a:spcPct val="100000"/>
              </a:lnSpc>
              <a:spcBef>
                <a:spcPts val="0"/>
              </a:spcBef>
              <a:spcAft>
                <a:spcPts val="0"/>
              </a:spcAft>
              <a:buNone/>
              <a:defRPr sz="2199">
                <a:latin typeface="Arial"/>
              </a:defRPr>
            </a:pPr>
            <a:r>
              <a:rPr b="0" lang="en-GB" sz="2199" strike="noStrike">
                <a:solidFill>
                  <a:srgbClr val="FF0000"/>
                </a:solidFill>
                <a:latin typeface="Arial"/>
                <a:ea typeface="Arial"/>
                <a:cs typeface="Arial"/>
                <a:sym typeface="Arial"/>
              </a:rPr>
              <a:t>A LIGHT YEAR IS A DISTANCE!!!!!!!!!!</a:t>
            </a:r>
            <a:endParaRPr b="0" sz="1414"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t/>
            </a:r>
            <a:endParaRPr b="0" sz="1414"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rPr b="0" lang="en-GB" sz="1885" strike="noStrike">
                <a:solidFill>
                  <a:srgbClr val="000000"/>
                </a:solidFill>
                <a:latin typeface="Arial"/>
                <a:ea typeface="Arial"/>
                <a:cs typeface="Arial"/>
                <a:sym typeface="Arial"/>
              </a:rPr>
              <a:t>The speed of light is a constant – it is not infinitely fast</a:t>
            </a:r>
            <a:endParaRPr b="0" sz="1414" strike="noStrike">
              <a:solidFill>
                <a:srgbClr val="000000"/>
              </a:solidFill>
              <a:latin typeface="Arial"/>
              <a:ea typeface="Arial"/>
              <a:cs typeface="Arial"/>
              <a:sym typeface="Arial"/>
            </a:endParaRPr>
          </a:p>
          <a:p>
            <a:pPr indent="-279001" lvl="1" marL="736560" marR="0" rtl="0" algn="l">
              <a:buSzPct val="100000"/>
              <a:lnSpc>
                <a:spcPct val="100000"/>
              </a:lnSpc>
              <a:spcBef>
                <a:spcPts val="0"/>
              </a:spcBef>
              <a:spcAft>
                <a:spcPts val="0"/>
              </a:spcAft>
              <a:buClr>
                <a:srgbClr val="000000"/>
              </a:buClr>
              <a:buFont typeface="Times New Roman"/>
              <a:buChar char="–"/>
              <a:defRPr sz="2199">
                <a:latin typeface="Arial"/>
              </a:defRPr>
            </a:pPr>
            <a:r>
              <a:rPr b="0" i="0" lang="en-GB" sz="1885" u="none" cap="none" strike="noStrike">
                <a:solidFill>
                  <a:srgbClr val="000000"/>
                </a:solidFill>
                <a:latin typeface="Arial"/>
                <a:ea typeface="Arial"/>
                <a:cs typeface="Arial"/>
                <a:sym typeface="Arial"/>
              </a:rPr>
              <a:t>The speed of light is the fastest that anything can travel!</a:t>
            </a:r>
            <a:endParaRPr b="0" i="0" sz="1414"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t/>
            </a:r>
            <a:endParaRPr b="0" sz="1414"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rPr b="0" lang="en-GB" sz="2199" strike="noStrike">
                <a:solidFill>
                  <a:srgbClr val="000000"/>
                </a:solidFill>
                <a:latin typeface="Arial"/>
                <a:ea typeface="Arial"/>
                <a:cs typeface="Arial"/>
                <a:sym typeface="Arial"/>
              </a:rPr>
              <a:t>A light year is the distance light travels in one year</a:t>
            </a:r>
            <a:endParaRPr b="0" sz="1414"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rPr b="0" lang="en-GB" sz="2199" strike="noStrike">
                <a:solidFill>
                  <a:srgbClr val="000000"/>
                </a:solidFill>
                <a:latin typeface="Arial"/>
                <a:ea typeface="Arial"/>
                <a:cs typeface="Arial"/>
                <a:sym typeface="Arial"/>
              </a:rPr>
              <a:t>	It is 9 x 10</a:t>
            </a:r>
            <a:r>
              <a:rPr b="0" baseline="30000" lang="en-GB" sz="2199" strike="noStrike">
                <a:solidFill>
                  <a:srgbClr val="000000"/>
                </a:solidFill>
                <a:latin typeface="Arial"/>
                <a:ea typeface="Arial"/>
                <a:cs typeface="Arial"/>
                <a:sym typeface="Arial"/>
              </a:rPr>
              <a:t>15</a:t>
            </a:r>
            <a:r>
              <a:rPr b="0" lang="en-GB" sz="2199" strike="noStrike">
                <a:solidFill>
                  <a:srgbClr val="000000"/>
                </a:solidFill>
                <a:latin typeface="Arial"/>
                <a:ea typeface="Arial"/>
                <a:cs typeface="Arial"/>
                <a:sym typeface="Arial"/>
              </a:rPr>
              <a:t> m</a:t>
            </a:r>
            <a:endParaRPr b="0" sz="1414"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t/>
            </a:r>
            <a:endParaRPr b="0" sz="1414"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t/>
            </a:r>
            <a:endParaRPr b="0" sz="1414"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199">
                <a:latin typeface="Arial"/>
              </a:defRPr>
            </a:pPr>
            <a:r>
              <a:rPr b="0" lang="en-GB" sz="2199" strike="noStrike">
                <a:solidFill>
                  <a:srgbClr val="FF0000"/>
                </a:solidFill>
                <a:latin typeface="Arial"/>
                <a:ea typeface="Arial"/>
                <a:cs typeface="Arial"/>
                <a:sym typeface="Arial"/>
              </a:rPr>
              <a:t>Also, A LIGHT YEAR IS A DISTANCE!</a:t>
            </a:r>
            <a:endParaRPr b="0" sz="1414"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00" name="Shape 200"/>
        <p:cNvGrpSpPr/>
        <p:nvPr/>
      </p:nvGrpSpPr>
      <p:grpSpPr>
        <a:xfrm>
          <a:off x="0" y="0"/>
          <a:ext cx="0" cy="0"/>
          <a:chOff x="0" y="0"/>
          <a:chExt cx="0" cy="0"/>
        </a:xfrm>
      </p:grpSpPr>
      <p:sp>
        <p:nvSpPr>
          <p:cNvPr id="302"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Thought Question</a:t>
            </a:r>
          </a:p>
        </p:txBody>
      </p:sp>
      <p:sp>
        <p:nvSpPr>
          <p:cNvPr id="202" name="Google Shape;202;p45"/>
          <p:cNvSpPr/>
          <p:nvPr/>
        </p:nvSpPr>
        <p:spPr>
          <a:xfrm>
            <a:off x="2182200" y="2095500"/>
            <a:ext cx="7827600" cy="2650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The Earth is 1.6 x 10</a:t>
            </a:r>
            <a:r>
              <a:rPr b="0" baseline="30000" lang="en-GB" sz="1920" strike="noStrike">
                <a:solidFill>
                  <a:srgbClr val="000000"/>
                </a:solidFill>
                <a:latin typeface="Arial"/>
                <a:ea typeface="Arial"/>
                <a:cs typeface="Arial"/>
                <a:sym typeface="Arial"/>
              </a:rPr>
              <a:t>-5</a:t>
            </a:r>
            <a:r>
              <a:rPr b="0" lang="en-GB" sz="1920" strike="noStrike">
                <a:solidFill>
                  <a:srgbClr val="000000"/>
                </a:solidFill>
                <a:latin typeface="Arial"/>
                <a:ea typeface="Arial"/>
                <a:cs typeface="Arial"/>
                <a:sym typeface="Arial"/>
              </a:rPr>
              <a:t> light years, or 8.5 light minutes, from the Sun.  If the Sun exploded, how long would it take us to find out?</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a) Immediately (it would be cold)</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b) 8.5 minutes</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c) 17 minutes</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d) one year</a:t>
            </a:r>
            <a:endParaRPr b="0" sz="1440"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07" name="Shape 207"/>
        <p:cNvGrpSpPr/>
        <p:nvPr/>
      </p:nvGrpSpPr>
      <p:grpSpPr>
        <a:xfrm>
          <a:off x="0" y="0"/>
          <a:ext cx="0" cy="0"/>
          <a:chOff x="0" y="0"/>
          <a:chExt cx="0" cy="0"/>
        </a:xfrm>
      </p:grpSpPr>
      <p:sp>
        <p:nvSpPr>
          <p:cNvPr id="309"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Thought Question</a:t>
            </a:r>
          </a:p>
        </p:txBody>
      </p:sp>
      <p:sp>
        <p:nvSpPr>
          <p:cNvPr id="209" name="Google Shape;209;p46"/>
          <p:cNvSpPr/>
          <p:nvPr/>
        </p:nvSpPr>
        <p:spPr>
          <a:xfrm>
            <a:off x="2182200" y="2095500"/>
            <a:ext cx="7827600" cy="2650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The Earth is 1.6 x 10</a:t>
            </a:r>
            <a:r>
              <a:rPr b="0" baseline="30000" lang="en-GB" sz="1920" strike="noStrike">
                <a:solidFill>
                  <a:srgbClr val="000000"/>
                </a:solidFill>
                <a:latin typeface="Arial"/>
                <a:ea typeface="Arial"/>
                <a:cs typeface="Arial"/>
                <a:sym typeface="Arial"/>
              </a:rPr>
              <a:t>-5</a:t>
            </a:r>
            <a:r>
              <a:rPr b="0" lang="en-GB" sz="1920" strike="noStrike">
                <a:solidFill>
                  <a:srgbClr val="000000"/>
                </a:solidFill>
                <a:latin typeface="Arial"/>
                <a:ea typeface="Arial"/>
                <a:cs typeface="Arial"/>
                <a:sym typeface="Arial"/>
              </a:rPr>
              <a:t> light years, or 8.5 light minutes, from the Sun.  If the Sun exploded, how long would it take us to find out?</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a) Immediately (it would be cold)</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b) </a:t>
            </a:r>
            <a:r>
              <a:rPr b="0" lang="en-GB" sz="1920" strike="noStrike">
                <a:solidFill>
                  <a:srgbClr val="FF0000"/>
                </a:solidFill>
                <a:latin typeface="Arial"/>
                <a:ea typeface="Arial"/>
                <a:cs typeface="Arial"/>
                <a:sym typeface="Arial"/>
              </a:rPr>
              <a:t>8.5 minutes</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c) 17 minutes</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920">
                <a:latin typeface="Arial"/>
              </a:defRPr>
            </a:pPr>
            <a:r>
              <a:rPr b="0" lang="en-GB" sz="1920" strike="noStrike">
                <a:solidFill>
                  <a:srgbClr val="000000"/>
                </a:solidFill>
                <a:latin typeface="Arial"/>
                <a:ea typeface="Arial"/>
                <a:cs typeface="Arial"/>
                <a:sym typeface="Arial"/>
              </a:rPr>
              <a:t>d) one year</a:t>
            </a:r>
            <a:endParaRPr b="0" sz="1440"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14" name="Shape 214"/>
        <p:cNvGrpSpPr/>
        <p:nvPr/>
      </p:nvGrpSpPr>
      <p:grpSpPr>
        <a:xfrm>
          <a:off x="0" y="0"/>
          <a:ext cx="0" cy="0"/>
          <a:chOff x="0" y="0"/>
          <a:chExt cx="0" cy="0"/>
        </a:xfrm>
      </p:grpSpPr>
      <p:sp>
        <p:nvSpPr>
          <p:cNvPr id="316"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Scientific Notation</a:t>
            </a:r>
          </a:p>
        </p:txBody>
      </p:sp>
      <p:sp>
        <p:nvSpPr>
          <p:cNvPr id="216" name="Google Shape;216;p47"/>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42720" lvl="0" marL="343080" marR="0" rtl="0" algn="l">
              <a:lnSpc>
                <a:spcPct val="100000"/>
              </a:lnSpc>
              <a:spcBef>
                <a:spcPts val="0"/>
              </a:spcBef>
              <a:spcAft>
                <a:spcPts val="0"/>
              </a:spcAft>
              <a:buNone/>
              <a:defRPr sz="1442">
                <a:latin typeface="Arial"/>
              </a:defRPr>
            </a:pPr>
            <a:r>
              <a:rPr b="0" lang="en-GB" sz="1442" strike="noStrike">
                <a:solidFill>
                  <a:srgbClr val="262626"/>
                </a:solidFill>
                <a:latin typeface="Arial"/>
                <a:ea typeface="Calibri"/>
                <a:cs typeface="Calibri"/>
                <a:sym typeface="Calibri"/>
              </a:rPr>
              <a:t>Astronomers use numbers that are often very large or small and writing out the numbers is cumbersome. </a:t>
            </a:r>
            <a:endParaRPr b="0" sz="1442"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442">
                <a:latin typeface="Arial"/>
              </a:defRPr>
            </a:pPr>
            <a:r>
              <a:t/>
            </a:r>
            <a:endParaRPr b="0" sz="1442" strike="noStrike">
              <a:solidFill>
                <a:srgbClr val="262626"/>
              </a:solidFill>
              <a:latin typeface="Arial"/>
              <a:ea typeface="Calibri"/>
              <a:cs typeface="Calibri"/>
              <a:sym typeface="Calibri"/>
            </a:endParaRPr>
          </a:p>
          <a:p>
            <a:pPr indent="-291920" lvl="0" marL="343080" marR="0" rtl="0" algn="l">
              <a:buSzPct val="100000"/>
              <a:lnSpc>
                <a:spcPct val="80000"/>
              </a:lnSpc>
              <a:spcBef>
                <a:spcPts val="0"/>
              </a:spcBef>
              <a:spcAft>
                <a:spcPts val="0"/>
              </a:spcAft>
              <a:buClr>
                <a:srgbClr val="333399"/>
              </a:buClr>
              <a:buFont typeface="Comic Sans MS"/>
              <a:buChar char="•"/>
              <a:defRPr sz="1442">
                <a:latin typeface="Arial"/>
              </a:defRPr>
            </a:pPr>
            <a:r>
              <a:rPr b="0" lang="en-GB" sz="1442" strike="noStrike">
                <a:solidFill>
                  <a:srgbClr val="262626"/>
                </a:solidFill>
                <a:latin typeface="Arial"/>
                <a:ea typeface="Calibri"/>
                <a:cs typeface="Calibri"/>
                <a:sym typeface="Calibri"/>
              </a:rPr>
              <a:t> The distance to the nearest star: 40,000,000,000,000 km</a:t>
            </a:r>
            <a:endParaRPr b="0" sz="1442" strike="noStrike">
              <a:solidFill>
                <a:srgbClr val="262626"/>
              </a:solidFill>
              <a:latin typeface="Arial"/>
              <a:ea typeface="Calibri"/>
              <a:cs typeface="Calibri"/>
              <a:sym typeface="Calibri"/>
            </a:endParaRPr>
          </a:p>
          <a:p>
            <a:pPr indent="-291920" lvl="0" marL="343080" marR="0" rtl="0" algn="l">
              <a:buSzPct val="100000"/>
              <a:lnSpc>
                <a:spcPct val="80000"/>
              </a:lnSpc>
              <a:spcBef>
                <a:spcPts val="0"/>
              </a:spcBef>
              <a:spcAft>
                <a:spcPts val="0"/>
              </a:spcAft>
              <a:buClr>
                <a:srgbClr val="333399"/>
              </a:buClr>
              <a:buFont typeface="Comic Sans MS"/>
              <a:buChar char="•"/>
              <a:defRPr sz="1442">
                <a:latin typeface="Arial"/>
              </a:defRPr>
            </a:pPr>
            <a:r>
              <a:rPr b="0" lang="en-GB" sz="1442" strike="noStrike">
                <a:solidFill>
                  <a:srgbClr val="262626"/>
                </a:solidFill>
                <a:latin typeface="Arial"/>
                <a:ea typeface="Calibri"/>
                <a:cs typeface="Calibri"/>
                <a:sym typeface="Calibri"/>
              </a:rPr>
              <a:t> The radius of an atomic nucleus: 0.0000000001 m</a:t>
            </a:r>
            <a:endParaRPr b="0" sz="1442"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442">
                <a:latin typeface="Arial"/>
              </a:defRPr>
            </a:pPr>
            <a:r>
              <a:t/>
            </a:r>
            <a:endParaRPr b="0" sz="1442"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442">
                <a:latin typeface="Arial"/>
              </a:defRPr>
            </a:pPr>
            <a:r>
              <a:rPr b="0" lang="en-GB" sz="1442" strike="noStrike">
                <a:solidFill>
                  <a:srgbClr val="262626"/>
                </a:solidFill>
                <a:latin typeface="Arial"/>
                <a:ea typeface="Calibri"/>
                <a:cs typeface="Calibri"/>
                <a:sym typeface="Calibri"/>
              </a:rPr>
              <a:t>We use </a:t>
            </a:r>
            <a:r>
              <a:rPr b="1" i="1" lang="en-GB" sz="1442" strike="noStrike">
                <a:solidFill>
                  <a:srgbClr val="FF0000"/>
                </a:solidFill>
                <a:latin typeface="Arial"/>
                <a:ea typeface="Calibri"/>
                <a:cs typeface="Calibri"/>
                <a:sym typeface="Calibri"/>
              </a:rPr>
              <a:t>scientific notation</a:t>
            </a:r>
            <a:r>
              <a:rPr b="1" i="1" lang="en-GB" sz="1442" strike="noStrike">
                <a:solidFill>
                  <a:srgbClr val="262626"/>
                </a:solidFill>
                <a:latin typeface="Arial"/>
                <a:ea typeface="Calibri"/>
                <a:cs typeface="Calibri"/>
                <a:sym typeface="Calibri"/>
              </a:rPr>
              <a:t> </a:t>
            </a:r>
            <a:r>
              <a:rPr b="0" lang="en-GB" sz="1442" strike="noStrike">
                <a:solidFill>
                  <a:srgbClr val="262626"/>
                </a:solidFill>
                <a:latin typeface="Arial"/>
                <a:ea typeface="Calibri"/>
                <a:cs typeface="Calibri"/>
                <a:sym typeface="Calibri"/>
              </a:rPr>
              <a:t>to express numbers compactly.</a:t>
            </a:r>
            <a:endParaRPr b="0" sz="1442"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442">
                <a:latin typeface="Arial"/>
              </a:defRPr>
            </a:pPr>
            <a:r>
              <a:t/>
            </a:r>
            <a:endParaRPr sz="1442">
              <a:solidFill>
                <a:srgbClr val="262626"/>
              </a:solidFill>
              <a:latin typeface="Arial"/>
              <a:ea typeface="Calibri"/>
              <a:cs typeface="Calibri"/>
              <a:sym typeface="Calibri"/>
            </a:endParaRPr>
          </a:p>
          <a:p>
            <a:pPr indent="-291920" lvl="0" marL="343080" rtl="0">
              <a:buSzPct val="100000"/>
              <a:lnSpc>
                <a:spcPct val="80000"/>
              </a:lnSpc>
              <a:spcBef>
                <a:spcPts val="0"/>
              </a:spcBef>
              <a:spcAft>
                <a:spcPts val="0"/>
              </a:spcAft>
              <a:buClr>
                <a:srgbClr val="333399"/>
              </a:buClr>
              <a:buFont typeface="Comic Sans MS"/>
              <a:buChar char="•"/>
              <a:defRPr sz="1442">
                <a:latin typeface="Arial"/>
              </a:defRPr>
            </a:pPr>
            <a:r>
              <a:rPr lang="en-GB" sz="1442">
                <a:solidFill>
                  <a:srgbClr val="262626"/>
                </a:solidFill>
                <a:latin typeface="Arial"/>
                <a:ea typeface="Calibri"/>
                <a:cs typeface="Calibri"/>
                <a:sym typeface="Calibri"/>
              </a:rPr>
              <a:t>The distance to the nearest star is	4 x 10</a:t>
            </a:r>
            <a:r>
              <a:rPr baseline="30000" lang="en-GB" sz="1442">
                <a:solidFill>
                  <a:srgbClr val="262626"/>
                </a:solidFill>
                <a:latin typeface="Arial"/>
                <a:ea typeface="Calibri"/>
                <a:cs typeface="Calibri"/>
                <a:sym typeface="Calibri"/>
              </a:rPr>
              <a:t>13</a:t>
            </a:r>
            <a:r>
              <a:rPr lang="en-GB" sz="1442">
                <a:solidFill>
                  <a:srgbClr val="262626"/>
                </a:solidFill>
                <a:latin typeface="Arial"/>
                <a:ea typeface="Calibri"/>
                <a:cs typeface="Calibri"/>
                <a:sym typeface="Calibri"/>
              </a:rPr>
              <a:t> km</a:t>
            </a:r>
            <a:endParaRPr sz="1442">
              <a:solidFill>
                <a:srgbClr val="262626"/>
              </a:solidFill>
              <a:latin typeface="Arial"/>
              <a:ea typeface="Calibri"/>
              <a:cs typeface="Calibri"/>
              <a:sym typeface="Calibri"/>
            </a:endParaRPr>
          </a:p>
          <a:p>
            <a:pPr indent="0" lvl="0" marL="0" rtl="0">
              <a:lnSpc>
                <a:spcPct val="80000"/>
              </a:lnSpc>
              <a:spcBef>
                <a:spcPts val="0"/>
              </a:spcBef>
              <a:spcAft>
                <a:spcPts val="0"/>
              </a:spcAft>
              <a:buNone/>
              <a:defRPr sz="1442">
                <a:latin typeface="Arial"/>
              </a:defRPr>
            </a:pPr>
            <a:r>
              <a:rPr lang="en-GB" sz="1442">
                <a:solidFill>
                  <a:srgbClr val="262626"/>
                </a:solidFill>
                <a:latin typeface="Arial"/>
                <a:ea typeface="Calibri"/>
                <a:cs typeface="Calibri"/>
                <a:sym typeface="Calibri"/>
              </a:rPr>
              <a:t>  (4 times 10 to the 13 km)</a:t>
            </a:r>
            <a:endParaRPr sz="1442">
              <a:solidFill>
                <a:srgbClr val="262626"/>
              </a:solidFill>
              <a:latin typeface="Arial"/>
              <a:ea typeface="Calibri"/>
              <a:cs typeface="Calibri"/>
              <a:sym typeface="Calibri"/>
            </a:endParaRPr>
          </a:p>
          <a:p>
            <a:pPr indent="-291920" lvl="0" marL="343080" rtl="0">
              <a:buSzPct val="100000"/>
              <a:lnSpc>
                <a:spcPct val="80000"/>
              </a:lnSpc>
              <a:spcBef>
                <a:spcPts val="0"/>
              </a:spcBef>
              <a:spcAft>
                <a:spcPts val="0"/>
              </a:spcAft>
              <a:buClr>
                <a:srgbClr val="333399"/>
              </a:buClr>
              <a:buFont typeface="Comic Sans MS"/>
              <a:buChar char="•"/>
              <a:defRPr sz="1442">
                <a:latin typeface="Arial"/>
              </a:defRPr>
            </a:pPr>
            <a:r>
              <a:rPr lang="en-GB" sz="1442">
                <a:solidFill>
                  <a:srgbClr val="262626"/>
                </a:solidFill>
                <a:latin typeface="Arial"/>
                <a:ea typeface="Calibri"/>
                <a:cs typeface="Calibri"/>
                <a:sym typeface="Calibri"/>
              </a:rPr>
              <a:t> The radius of an atomic nucleus is 1 x 10</a:t>
            </a:r>
            <a:r>
              <a:rPr baseline="30000" lang="en-GB" sz="1442">
                <a:solidFill>
                  <a:srgbClr val="262626"/>
                </a:solidFill>
                <a:latin typeface="Arial"/>
                <a:ea typeface="Calibri"/>
                <a:cs typeface="Calibri"/>
                <a:sym typeface="Calibri"/>
              </a:rPr>
              <a:t>-10</a:t>
            </a:r>
            <a:r>
              <a:rPr lang="en-GB" sz="1442">
                <a:solidFill>
                  <a:srgbClr val="262626"/>
                </a:solidFill>
                <a:latin typeface="Arial"/>
                <a:ea typeface="Calibri"/>
                <a:cs typeface="Calibri"/>
                <a:sym typeface="Calibri"/>
              </a:rPr>
              <a:t> m</a:t>
            </a:r>
            <a:endParaRPr sz="1442">
              <a:solidFill>
                <a:srgbClr val="262626"/>
              </a:solidFill>
              <a:latin typeface="Arial"/>
              <a:ea typeface="Calibri"/>
              <a:cs typeface="Calibri"/>
              <a:sym typeface="Calibri"/>
            </a:endParaRPr>
          </a:p>
          <a:p>
            <a:pPr indent="-342720" lvl="0" marL="343080" rtl="0">
              <a:lnSpc>
                <a:spcPct val="80000"/>
              </a:lnSpc>
              <a:spcBef>
                <a:spcPts val="0"/>
              </a:spcBef>
              <a:spcAft>
                <a:spcPts val="0"/>
              </a:spcAft>
              <a:buClr>
                <a:schemeClr val="dk1"/>
              </a:buClr>
              <a:buFont typeface="Arial"/>
              <a:buNone/>
              <a:defRPr sz="1442">
                <a:latin typeface="Arial"/>
              </a:defRPr>
            </a:pPr>
            <a:r>
              <a:rPr lang="en-GB" sz="1442">
                <a:solidFill>
                  <a:srgbClr val="262626"/>
                </a:solidFill>
                <a:latin typeface="Arial"/>
                <a:ea typeface="Calibri"/>
                <a:cs typeface="Calibri"/>
                <a:sym typeface="Calibri"/>
              </a:rPr>
              <a:t>  (1 times 10 to the minus 10 m)</a:t>
            </a:r>
            <a:endParaRPr sz="1442">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442">
                <a:latin typeface="Arial"/>
              </a:defRPr>
            </a:pPr>
            <a:r>
              <a:t/>
            </a:r>
            <a:endParaRPr sz="1442">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442">
                <a:latin typeface="Arial"/>
              </a:defRPr>
            </a:pPr>
            <a:r>
              <a:t/>
            </a:r>
            <a:endParaRPr b="0" sz="1442"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442">
                <a:latin typeface="Arial"/>
              </a:defRPr>
            </a:pPr>
            <a:r>
              <a:t/>
            </a:r>
            <a:endParaRPr b="0" sz="1442" strike="noStrike">
              <a:solidFill>
                <a:srgbClr val="262626"/>
              </a:solidFill>
              <a:latin typeface="Arial"/>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21" name="Shape 221"/>
        <p:cNvGrpSpPr/>
        <p:nvPr/>
      </p:nvGrpSpPr>
      <p:grpSpPr>
        <a:xfrm>
          <a:off x="0" y="0"/>
          <a:ext cx="0" cy="0"/>
          <a:chOff x="0" y="0"/>
          <a:chExt cx="0" cy="0"/>
        </a:xfrm>
      </p:grpSpPr>
      <p:sp>
        <p:nvSpPr>
          <p:cNvPr id="324"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Scientific Notation</a:t>
            </a:r>
          </a:p>
        </p:txBody>
      </p:sp>
      <p:sp>
        <p:nvSpPr>
          <p:cNvPr id="222" name="Google Shape;222;p48"/>
          <p:cNvSpPr/>
          <p:nvPr/>
        </p:nvSpPr>
        <p:spPr>
          <a:xfrm>
            <a:off x="9324455" y="5245120"/>
            <a:ext cx="138198" cy="572265"/>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24" name="Google Shape;224;p48"/>
          <p:cNvSpPr txBox="1"/>
          <p:nvPr/>
        </p:nvSpPr>
        <p:spPr>
          <a:xfrm>
            <a:off x="2729346" y="2095500"/>
            <a:ext cx="6182137" cy="4064000"/>
          </a:xfrm>
          <a:prstGeom prst="rect">
            <a:avLst/>
          </a:prstGeom>
          <a:noFill/>
          <a:ln>
            <a:noFill/>
          </a:ln>
        </p:spPr>
        <p:txBody>
          <a:bodyPr anchorCtr="0" anchor="t" bIns="34332" lIns="68682" spcFirstLastPara="1" rIns="68682" wrap="square" tIns="34332">
            <a:noAutofit/>
          </a:bodyPr>
          <a:lstStyle/>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Positive exponents and common abbreviations</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800000"/>
                </a:solidFill>
                <a:latin typeface="Arial"/>
                <a:ea typeface="Calibri"/>
                <a:cs typeface="Calibri"/>
                <a:sym typeface="Calibri"/>
              </a:rPr>
              <a:t>Just count the zeros!</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1</a:t>
            </a:r>
            <a:r>
              <a:rPr b="0" lang="en-GB" sz="1923" strike="noStrike">
                <a:solidFill>
                  <a:srgbClr val="262626"/>
                </a:solidFill>
                <a:latin typeface="Arial"/>
                <a:ea typeface="Calibri"/>
                <a:cs typeface="Calibri"/>
                <a:sym typeface="Calibri"/>
              </a:rPr>
              <a:t> = 10 = ten</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2</a:t>
            </a:r>
            <a:r>
              <a:rPr b="0" lang="en-GB" sz="1923" strike="noStrike">
                <a:solidFill>
                  <a:srgbClr val="262626"/>
                </a:solidFill>
                <a:latin typeface="Arial"/>
                <a:ea typeface="Calibri"/>
                <a:cs typeface="Calibri"/>
                <a:sym typeface="Calibri"/>
              </a:rPr>
              <a:t> = 10x10 = 100 = hundred</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3</a:t>
            </a:r>
            <a:r>
              <a:rPr b="0" lang="en-GB" sz="1923" strike="noStrike">
                <a:solidFill>
                  <a:srgbClr val="262626"/>
                </a:solidFill>
                <a:latin typeface="Arial"/>
                <a:ea typeface="Calibri"/>
                <a:cs typeface="Calibri"/>
                <a:sym typeface="Calibri"/>
              </a:rPr>
              <a:t> = 10x10x10 = 1,000 = thousand </a:t>
            </a:r>
            <a:r>
              <a:rPr b="0" lang="en-GB" sz="1923" strike="noStrike">
                <a:solidFill>
                  <a:srgbClr val="FF0000"/>
                </a:solidFill>
                <a:latin typeface="Arial"/>
                <a:ea typeface="Calibri"/>
                <a:cs typeface="Calibri"/>
                <a:sym typeface="Calibri"/>
              </a:rPr>
              <a:t>(kilo- k)</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4</a:t>
            </a:r>
            <a:r>
              <a:rPr b="0" lang="en-GB" sz="1923" strike="noStrike">
                <a:solidFill>
                  <a:srgbClr val="262626"/>
                </a:solidFill>
                <a:latin typeface="Arial"/>
                <a:ea typeface="Calibri"/>
                <a:cs typeface="Calibri"/>
                <a:sym typeface="Calibri"/>
              </a:rPr>
              <a:t> = 10,000 = ten thousand</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5</a:t>
            </a:r>
            <a:r>
              <a:rPr b="0" lang="en-GB" sz="1923" strike="noStrike">
                <a:solidFill>
                  <a:srgbClr val="262626"/>
                </a:solidFill>
                <a:latin typeface="Arial"/>
                <a:ea typeface="Calibri"/>
                <a:cs typeface="Calibri"/>
                <a:sym typeface="Calibri"/>
              </a:rPr>
              <a:t> = 100,000 = hundred thousand</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6</a:t>
            </a:r>
            <a:r>
              <a:rPr b="0" lang="en-GB" sz="1923" strike="noStrike">
                <a:solidFill>
                  <a:srgbClr val="262626"/>
                </a:solidFill>
                <a:latin typeface="Arial"/>
                <a:ea typeface="Calibri"/>
                <a:cs typeface="Calibri"/>
                <a:sym typeface="Calibri"/>
              </a:rPr>
              <a:t> = 1,000,000 = million </a:t>
            </a:r>
            <a:r>
              <a:rPr b="0" lang="en-GB" sz="1923" u="sng" strike="noStrike">
                <a:solidFill>
                  <a:srgbClr val="FF0000"/>
                </a:solidFill>
                <a:latin typeface="Arial"/>
                <a:ea typeface="Calibri"/>
                <a:cs typeface="Calibri"/>
                <a:sym typeface="Calibri"/>
              </a:rPr>
              <a:t>(Mega- M)</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7</a:t>
            </a:r>
            <a:r>
              <a:rPr b="0" lang="en-GB" sz="1923" strike="noStrike">
                <a:solidFill>
                  <a:srgbClr val="262626"/>
                </a:solidFill>
                <a:latin typeface="Arial"/>
                <a:ea typeface="Calibri"/>
                <a:cs typeface="Calibri"/>
                <a:sym typeface="Calibri"/>
              </a:rPr>
              <a:t> = 10,000,000 ten million</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8</a:t>
            </a:r>
            <a:r>
              <a:rPr b="0" lang="en-GB" sz="1923" strike="noStrike">
                <a:solidFill>
                  <a:srgbClr val="262626"/>
                </a:solidFill>
                <a:latin typeface="Arial"/>
                <a:ea typeface="Calibri"/>
                <a:cs typeface="Calibri"/>
                <a:sym typeface="Calibri"/>
              </a:rPr>
              <a:t> = 100,000,000 = hundred million</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9</a:t>
            </a:r>
            <a:r>
              <a:rPr b="0" lang="en-GB" sz="1923" strike="noStrike">
                <a:solidFill>
                  <a:srgbClr val="262626"/>
                </a:solidFill>
                <a:latin typeface="Arial"/>
                <a:ea typeface="Calibri"/>
                <a:cs typeface="Calibri"/>
                <a:sym typeface="Calibri"/>
              </a:rPr>
              <a:t> = 1,000,000,000 = billion </a:t>
            </a:r>
            <a:r>
              <a:rPr b="0" lang="en-GB" sz="1923" u="sng" strike="noStrike">
                <a:solidFill>
                  <a:srgbClr val="FF0000"/>
                </a:solidFill>
                <a:latin typeface="Arial"/>
                <a:ea typeface="Calibri"/>
                <a:cs typeface="Calibri"/>
                <a:sym typeface="Calibri"/>
              </a:rPr>
              <a:t>(Giga- G)</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29" name="Shape 229"/>
        <p:cNvGrpSpPr/>
        <p:nvPr/>
      </p:nvGrpSpPr>
      <p:grpSpPr>
        <a:xfrm>
          <a:off x="0" y="0"/>
          <a:ext cx="0" cy="0"/>
          <a:chOff x="0" y="0"/>
          <a:chExt cx="0" cy="0"/>
        </a:xfrm>
      </p:grpSpPr>
      <p:sp>
        <p:nvSpPr>
          <p:cNvPr id="332"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Scientific Notation</a:t>
            </a:r>
          </a:p>
        </p:txBody>
      </p:sp>
      <p:sp>
        <p:nvSpPr>
          <p:cNvPr id="230" name="Google Shape;230;p49"/>
          <p:cNvSpPr/>
          <p:nvPr/>
        </p:nvSpPr>
        <p:spPr>
          <a:xfrm>
            <a:off x="9324455" y="5245120"/>
            <a:ext cx="138198" cy="572265"/>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32" name="Google Shape;232;p49"/>
          <p:cNvSpPr txBox="1"/>
          <p:nvPr/>
        </p:nvSpPr>
        <p:spPr>
          <a:xfrm>
            <a:off x="2729346" y="2095500"/>
            <a:ext cx="6182137" cy="4064000"/>
          </a:xfrm>
          <a:prstGeom prst="rect">
            <a:avLst/>
          </a:prstGeom>
          <a:noFill/>
          <a:ln>
            <a:noFill/>
          </a:ln>
        </p:spPr>
        <p:txBody>
          <a:bodyPr anchorCtr="0" anchor="t" bIns="34332" lIns="68682" spcFirstLastPara="1" rIns="68682" wrap="square" tIns="34332">
            <a:noAutofit/>
          </a:bodyPr>
          <a:lstStyle/>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Negative exponents and common abbreviations</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FF0000"/>
                </a:solidFill>
                <a:latin typeface="Arial"/>
                <a:ea typeface="Calibri"/>
                <a:cs typeface="Calibri"/>
                <a:sym typeface="Calibri"/>
              </a:rPr>
              <a:t>Count the zeros (including the one to the left of the decimal place)!</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-1</a:t>
            </a:r>
            <a:r>
              <a:rPr b="0" lang="en-GB" sz="1923" strike="noStrike">
                <a:solidFill>
                  <a:srgbClr val="262626"/>
                </a:solidFill>
                <a:latin typeface="Arial"/>
                <a:ea typeface="Calibri"/>
                <a:cs typeface="Calibri"/>
                <a:sym typeface="Calibri"/>
              </a:rPr>
              <a:t> = (1/10) = 0.1 = one tenth</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-2</a:t>
            </a:r>
            <a:r>
              <a:rPr b="0" lang="en-GB" sz="1923" strike="noStrike">
                <a:solidFill>
                  <a:srgbClr val="262626"/>
                </a:solidFill>
                <a:latin typeface="Arial"/>
                <a:ea typeface="Calibri"/>
                <a:cs typeface="Calibri"/>
                <a:sym typeface="Calibri"/>
              </a:rPr>
              <a:t> = (1/100) = 0.01 one hundredth </a:t>
            </a:r>
            <a:r>
              <a:rPr b="0" lang="en-GB" sz="1923" strike="noStrike">
                <a:solidFill>
                  <a:srgbClr val="FF0000"/>
                </a:solidFill>
                <a:latin typeface="Arial"/>
                <a:ea typeface="Calibri"/>
                <a:cs typeface="Calibri"/>
                <a:sym typeface="Calibri"/>
              </a:rPr>
              <a:t>(</a:t>
            </a:r>
            <a:r>
              <a:rPr b="0" lang="en-GB" sz="1923" u="sng" strike="noStrike">
                <a:solidFill>
                  <a:srgbClr val="FF0000"/>
                </a:solidFill>
                <a:latin typeface="Arial"/>
                <a:ea typeface="Calibri"/>
                <a:cs typeface="Calibri"/>
                <a:sym typeface="Calibri"/>
              </a:rPr>
              <a:t>centi</a:t>
            </a:r>
            <a:r>
              <a:rPr b="0" lang="en-GB" sz="1923" strike="noStrike">
                <a:solidFill>
                  <a:srgbClr val="FF0000"/>
                </a:solidFill>
                <a:latin typeface="Arial"/>
                <a:ea typeface="Calibri"/>
                <a:cs typeface="Calibri"/>
                <a:sym typeface="Calibri"/>
              </a:rPr>
              <a:t>)</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-3</a:t>
            </a:r>
            <a:r>
              <a:rPr b="0" lang="en-GB" sz="1923" strike="noStrike">
                <a:solidFill>
                  <a:srgbClr val="262626"/>
                </a:solidFill>
                <a:latin typeface="Arial"/>
                <a:ea typeface="Calibri"/>
                <a:cs typeface="Calibri"/>
                <a:sym typeface="Calibri"/>
              </a:rPr>
              <a:t> = 0.001 = one thousandth </a:t>
            </a:r>
            <a:r>
              <a:rPr b="0" lang="en-GB" sz="1923" strike="noStrike">
                <a:solidFill>
                  <a:srgbClr val="FF0000"/>
                </a:solidFill>
                <a:latin typeface="Arial"/>
                <a:ea typeface="Calibri"/>
                <a:cs typeface="Calibri"/>
                <a:sym typeface="Calibri"/>
              </a:rPr>
              <a:t>(</a:t>
            </a:r>
            <a:r>
              <a:rPr b="0" lang="en-GB" sz="1923" u="sng" strike="noStrike">
                <a:solidFill>
                  <a:srgbClr val="FF0000"/>
                </a:solidFill>
                <a:latin typeface="Arial"/>
                <a:ea typeface="Calibri"/>
                <a:cs typeface="Calibri"/>
                <a:sym typeface="Calibri"/>
              </a:rPr>
              <a:t>milli</a:t>
            </a:r>
            <a:r>
              <a:rPr b="0" lang="en-GB" sz="1923" strike="noStrike">
                <a:solidFill>
                  <a:srgbClr val="FF0000"/>
                </a:solidFill>
                <a:latin typeface="Arial"/>
                <a:ea typeface="Calibri"/>
                <a:cs typeface="Calibri"/>
                <a:sym typeface="Calibri"/>
              </a:rPr>
              <a:t>)</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-4</a:t>
            </a:r>
            <a:r>
              <a:rPr b="0" lang="en-GB" sz="1923" strike="noStrike">
                <a:solidFill>
                  <a:srgbClr val="262626"/>
                </a:solidFill>
                <a:latin typeface="Arial"/>
                <a:ea typeface="Calibri"/>
                <a:cs typeface="Calibri"/>
                <a:sym typeface="Calibri"/>
              </a:rPr>
              <a:t> = 0.0001 = one ten thousandth</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-5</a:t>
            </a:r>
            <a:r>
              <a:rPr b="0" lang="en-GB" sz="1923" strike="noStrike">
                <a:solidFill>
                  <a:srgbClr val="262626"/>
                </a:solidFill>
                <a:latin typeface="Arial"/>
                <a:ea typeface="Calibri"/>
                <a:cs typeface="Calibri"/>
                <a:sym typeface="Calibri"/>
              </a:rPr>
              <a:t> = 0.00001 = one hundred thousandth</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-6</a:t>
            </a:r>
            <a:r>
              <a:rPr b="0" lang="en-GB" sz="1923" strike="noStrike">
                <a:solidFill>
                  <a:srgbClr val="262626"/>
                </a:solidFill>
                <a:latin typeface="Arial"/>
                <a:ea typeface="Calibri"/>
                <a:cs typeface="Calibri"/>
                <a:sym typeface="Calibri"/>
              </a:rPr>
              <a:t> = 0.000001 = one millionth (</a:t>
            </a:r>
            <a:r>
              <a:rPr b="0" lang="en-GB" sz="1923" u="sng" strike="noStrike">
                <a:solidFill>
                  <a:srgbClr val="262626"/>
                </a:solidFill>
                <a:latin typeface="Arial"/>
                <a:ea typeface="Calibri"/>
                <a:cs typeface="Calibri"/>
                <a:sym typeface="Calibri"/>
              </a:rPr>
              <a:t>micro</a:t>
            </a:r>
            <a:r>
              <a:rPr b="0" lang="en-GB" sz="1923" strike="noStrike">
                <a:solidFill>
                  <a:srgbClr val="262626"/>
                </a:solidFill>
                <a:latin typeface="Arial"/>
                <a:ea typeface="Calibri"/>
                <a:cs typeface="Calibri"/>
                <a:sym typeface="Calibri"/>
              </a:rPr>
              <a:t>)</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-7</a:t>
            </a:r>
            <a:r>
              <a:rPr b="0" lang="en-GB" sz="1923" strike="noStrike">
                <a:solidFill>
                  <a:srgbClr val="262626"/>
                </a:solidFill>
                <a:latin typeface="Arial"/>
                <a:ea typeface="Calibri"/>
                <a:cs typeface="Calibri"/>
                <a:sym typeface="Calibri"/>
              </a:rPr>
              <a:t> = 0.0000001 = one ten millionth</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-8</a:t>
            </a:r>
            <a:r>
              <a:rPr b="0" lang="en-GB" sz="1923" strike="noStrike">
                <a:solidFill>
                  <a:srgbClr val="262626"/>
                </a:solidFill>
                <a:latin typeface="Arial"/>
                <a:ea typeface="Calibri"/>
                <a:cs typeface="Calibri"/>
                <a:sym typeface="Calibri"/>
              </a:rPr>
              <a:t> = 0.00000001 = one hundred millionth</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10</a:t>
            </a:r>
            <a:r>
              <a:rPr b="0" baseline="30000" lang="en-GB" sz="1923" strike="noStrike">
                <a:solidFill>
                  <a:srgbClr val="262626"/>
                </a:solidFill>
                <a:latin typeface="Arial"/>
                <a:ea typeface="Calibri"/>
                <a:cs typeface="Calibri"/>
                <a:sym typeface="Calibri"/>
              </a:rPr>
              <a:t>-9</a:t>
            </a:r>
            <a:r>
              <a:rPr b="0" lang="en-GB" sz="1923" strike="noStrike">
                <a:solidFill>
                  <a:srgbClr val="262626"/>
                </a:solidFill>
                <a:latin typeface="Arial"/>
                <a:ea typeface="Calibri"/>
                <a:cs typeface="Calibri"/>
                <a:sym typeface="Calibri"/>
              </a:rPr>
              <a:t> = 0.000000001 = one billionth (</a:t>
            </a:r>
            <a:r>
              <a:rPr b="0" lang="en-GB" sz="1923" u="sng" strike="noStrike">
                <a:solidFill>
                  <a:srgbClr val="262626"/>
                </a:solidFill>
                <a:latin typeface="Arial"/>
                <a:ea typeface="Calibri"/>
                <a:cs typeface="Calibri"/>
                <a:sym typeface="Calibri"/>
              </a:rPr>
              <a:t>nano</a:t>
            </a:r>
            <a:r>
              <a:rPr b="0" lang="en-GB" sz="1923" strike="noStrike">
                <a:solidFill>
                  <a:srgbClr val="262626"/>
                </a:solidFill>
                <a:latin typeface="Arial"/>
                <a:ea typeface="Calibri"/>
                <a:cs typeface="Calibri"/>
                <a:sym typeface="Calibri"/>
              </a:rPr>
              <a:t>)  </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a:p>
            <a:pPr indent="-342720" lvl="0" marL="343080" marR="0" rtl="0" algn="l">
              <a:lnSpc>
                <a:spcPct val="8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37" name="Shape 237"/>
        <p:cNvGrpSpPr/>
        <p:nvPr/>
      </p:nvGrpSpPr>
      <p:grpSpPr>
        <a:xfrm>
          <a:off x="0" y="0"/>
          <a:ext cx="0" cy="0"/>
          <a:chOff x="0" y="0"/>
          <a:chExt cx="0" cy="0"/>
        </a:xfrm>
      </p:grpSpPr>
      <p:sp>
        <p:nvSpPr>
          <p:cNvPr id="339"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For you to do....</a:t>
            </a:r>
          </a:p>
        </p:txBody>
      </p:sp>
      <p:sp>
        <p:nvSpPr>
          <p:cNvPr id="239" name="Google Shape;239;p50"/>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Write the following in scientific notation (3 min):</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 100 billion (# stars in Milky Way)</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2) 0.009154 (Earth's diameter compared to the Sun's)</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3) </a:t>
            </a:r>
            <a:r>
              <a:rPr lang="en-GB" sz="1923">
                <a:solidFill>
                  <a:srgbClr val="262626"/>
                </a:solidFill>
                <a:latin typeface="Arial"/>
                <a:ea typeface="Calibri"/>
                <a:cs typeface="Calibri"/>
                <a:sym typeface="Calibri"/>
              </a:rPr>
              <a:t>21</a:t>
            </a:r>
            <a:r>
              <a:rPr b="0" lang="en-GB" sz="1923" strike="noStrike">
                <a:solidFill>
                  <a:srgbClr val="262626"/>
                </a:solidFill>
                <a:latin typeface="Arial"/>
                <a:ea typeface="Calibri"/>
                <a:cs typeface="Calibri"/>
                <a:sym typeface="Calibri"/>
              </a:rPr>
              <a:t>,</a:t>
            </a:r>
            <a:r>
              <a:rPr lang="en-GB" sz="1923">
                <a:solidFill>
                  <a:srgbClr val="262626"/>
                </a:solidFill>
                <a:latin typeface="Arial"/>
                <a:ea typeface="Calibri"/>
                <a:cs typeface="Calibri"/>
                <a:sym typeface="Calibri"/>
              </a:rPr>
              <a:t>173</a:t>
            </a:r>
            <a:r>
              <a:rPr b="0" lang="en-GB" sz="1923" strike="noStrike">
                <a:solidFill>
                  <a:srgbClr val="262626"/>
                </a:solidFill>
                <a:latin typeface="Arial"/>
                <a:ea typeface="Calibri"/>
                <a:cs typeface="Calibri"/>
                <a:sym typeface="Calibri"/>
              </a:rPr>
              <a:t>,</a:t>
            </a:r>
            <a:r>
              <a:rPr lang="en-GB" sz="1923">
                <a:solidFill>
                  <a:srgbClr val="262626"/>
                </a:solidFill>
                <a:latin typeface="Arial"/>
                <a:ea typeface="Calibri"/>
                <a:cs typeface="Calibri"/>
                <a:sym typeface="Calibri"/>
              </a:rPr>
              <a:t>113</a:t>
            </a:r>
            <a:r>
              <a:rPr b="0" lang="en-GB" sz="1923" strike="noStrike">
                <a:solidFill>
                  <a:srgbClr val="262626"/>
                </a:solidFill>
                <a:latin typeface="Arial"/>
                <a:ea typeface="Calibri"/>
                <a:cs typeface="Calibri"/>
                <a:sym typeface="Calibri"/>
              </a:rPr>
              <a:t>,</a:t>
            </a:r>
            <a:r>
              <a:rPr lang="en-GB" sz="1923">
                <a:solidFill>
                  <a:srgbClr val="262626"/>
                </a:solidFill>
                <a:latin typeface="Arial"/>
                <a:ea typeface="Calibri"/>
                <a:cs typeface="Calibri"/>
                <a:sym typeface="Calibri"/>
              </a:rPr>
              <a:t>600</a:t>
            </a:r>
            <a:r>
              <a:rPr b="0" lang="en-GB" sz="1923" strike="noStrike">
                <a:solidFill>
                  <a:srgbClr val="262626"/>
                </a:solidFill>
                <a:latin typeface="Arial"/>
                <a:ea typeface="Calibri"/>
                <a:cs typeface="Calibri"/>
                <a:sym typeface="Calibri"/>
              </a:rPr>
              <a:t>,851 (US national debt as of    </a:t>
            </a:r>
            <a:r>
              <a:rPr lang="en-GB" sz="1923">
                <a:solidFill>
                  <a:srgbClr val="262626"/>
                </a:solidFill>
                <a:latin typeface="Arial"/>
                <a:ea typeface="Calibri"/>
                <a:cs typeface="Calibri"/>
                <a:sym typeface="Calibri"/>
              </a:rPr>
              <a:t>26</a:t>
            </a:r>
            <a:r>
              <a:rPr b="0" lang="en-GB" sz="1923" strike="noStrike">
                <a:solidFill>
                  <a:srgbClr val="262626"/>
                </a:solidFill>
                <a:latin typeface="Arial"/>
                <a:ea typeface="Calibri"/>
                <a:cs typeface="Calibri"/>
                <a:sym typeface="Calibri"/>
              </a:rPr>
              <a:t> </a:t>
            </a:r>
            <a:r>
              <a:rPr lang="en-GB" sz="1923">
                <a:solidFill>
                  <a:srgbClr val="262626"/>
                </a:solidFill>
                <a:latin typeface="Arial"/>
                <a:ea typeface="Calibri"/>
                <a:cs typeface="Calibri"/>
                <a:sym typeface="Calibri"/>
              </a:rPr>
              <a:t>June</a:t>
            </a:r>
            <a:r>
              <a:rPr b="0" lang="en-GB" sz="1923" strike="noStrike">
                <a:solidFill>
                  <a:srgbClr val="262626"/>
                </a:solidFill>
                <a:latin typeface="Arial"/>
                <a:ea typeface="Calibri"/>
                <a:cs typeface="Calibri"/>
                <a:sym typeface="Calibri"/>
              </a:rPr>
              <a:t> 201</a:t>
            </a:r>
            <a:r>
              <a:rPr lang="en-GB" sz="1923">
                <a:solidFill>
                  <a:srgbClr val="262626"/>
                </a:solidFill>
                <a:latin typeface="Arial"/>
                <a:ea typeface="Calibri"/>
                <a:cs typeface="Calibri"/>
                <a:sym typeface="Calibri"/>
              </a:rPr>
              <a:t>8</a:t>
            </a:r>
            <a:r>
              <a:rPr b="0" lang="en-GB" sz="1923" strike="noStrike">
                <a:solidFill>
                  <a:srgbClr val="262626"/>
                </a:solidFill>
                <a:latin typeface="Arial"/>
                <a:ea typeface="Calibri"/>
                <a:cs typeface="Calibri"/>
                <a:sym typeface="Calibri"/>
              </a:rPr>
              <a:t>)</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44" name="Shape 244"/>
        <p:cNvGrpSpPr/>
        <p:nvPr/>
      </p:nvGrpSpPr>
      <p:grpSpPr>
        <a:xfrm>
          <a:off x="0" y="0"/>
          <a:ext cx="0" cy="0"/>
          <a:chOff x="0" y="0"/>
          <a:chExt cx="0" cy="0"/>
        </a:xfrm>
      </p:grpSpPr>
      <p:sp>
        <p:nvSpPr>
          <p:cNvPr id="346"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For you to do....</a:t>
            </a:r>
          </a:p>
        </p:txBody>
      </p:sp>
      <p:sp>
        <p:nvSpPr>
          <p:cNvPr id="246" name="Google Shape;246;p51"/>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Write the following in scientific notation (3 min):</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1) 100 billion = 1.00 x 10</a:t>
            </a:r>
            <a:r>
              <a:rPr b="0" baseline="30000" lang="en-GB" sz="1923" strike="noStrike">
                <a:solidFill>
                  <a:srgbClr val="262626"/>
                </a:solidFill>
                <a:latin typeface="Arial"/>
                <a:ea typeface="Calibri"/>
                <a:cs typeface="Calibri"/>
                <a:sym typeface="Calibri"/>
              </a:rPr>
              <a:t>11</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2) 0.009154 = 9.15 x 10</a:t>
            </a:r>
            <a:r>
              <a:rPr b="0" baseline="30000" lang="en-GB" sz="1923" strike="noStrike">
                <a:solidFill>
                  <a:srgbClr val="262626"/>
                </a:solidFill>
                <a:latin typeface="Arial"/>
                <a:ea typeface="Calibri"/>
                <a:cs typeface="Calibri"/>
                <a:sym typeface="Calibri"/>
              </a:rPr>
              <a:t>-3</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3) </a:t>
            </a:r>
            <a:r>
              <a:rPr lang="en-GB" sz="1923">
                <a:solidFill>
                  <a:srgbClr val="262626"/>
                </a:solidFill>
                <a:latin typeface="Arial"/>
                <a:ea typeface="Calibri"/>
                <a:cs typeface="Calibri"/>
                <a:sym typeface="Calibri"/>
              </a:rPr>
              <a:t>21,173,113,600,851 </a:t>
            </a:r>
            <a:r>
              <a:rPr b="0" lang="en-GB" sz="1923" strike="noStrike">
                <a:solidFill>
                  <a:srgbClr val="262626"/>
                </a:solidFill>
                <a:latin typeface="Arial"/>
                <a:ea typeface="Calibri"/>
                <a:cs typeface="Calibri"/>
                <a:sym typeface="Calibri"/>
              </a:rPr>
              <a:t> = </a:t>
            </a:r>
            <a:r>
              <a:rPr lang="en-GB" sz="1923">
                <a:solidFill>
                  <a:srgbClr val="262626"/>
                </a:solidFill>
                <a:latin typeface="Arial"/>
                <a:ea typeface="Calibri"/>
                <a:cs typeface="Calibri"/>
                <a:sym typeface="Calibri"/>
              </a:rPr>
              <a:t>2</a:t>
            </a:r>
            <a:r>
              <a:rPr b="0" lang="en-GB" sz="1923" strike="noStrike">
                <a:solidFill>
                  <a:srgbClr val="262626"/>
                </a:solidFill>
                <a:latin typeface="Arial"/>
                <a:ea typeface="Calibri"/>
                <a:cs typeface="Calibri"/>
                <a:sym typeface="Calibri"/>
              </a:rPr>
              <a:t>.</a:t>
            </a:r>
            <a:r>
              <a:rPr lang="en-GB" sz="1923">
                <a:solidFill>
                  <a:srgbClr val="262626"/>
                </a:solidFill>
                <a:latin typeface="Arial"/>
                <a:ea typeface="Calibri"/>
                <a:cs typeface="Calibri"/>
                <a:sym typeface="Calibri"/>
              </a:rPr>
              <a:t>12</a:t>
            </a:r>
            <a:r>
              <a:rPr b="0" lang="en-GB" sz="1923" strike="noStrike">
                <a:solidFill>
                  <a:srgbClr val="262626"/>
                </a:solidFill>
                <a:latin typeface="Arial"/>
                <a:ea typeface="Calibri"/>
                <a:cs typeface="Calibri"/>
                <a:sym typeface="Calibri"/>
              </a:rPr>
              <a:t> x 10</a:t>
            </a:r>
            <a:r>
              <a:rPr b="0" baseline="30000" lang="en-GB" sz="1923" strike="noStrike">
                <a:solidFill>
                  <a:srgbClr val="262626"/>
                </a:solidFill>
                <a:latin typeface="Arial"/>
                <a:ea typeface="Calibri"/>
                <a:cs typeface="Calibri"/>
                <a:sym typeface="Calibri"/>
              </a:rPr>
              <a:t>13</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51" name="Shape 251"/>
        <p:cNvGrpSpPr/>
        <p:nvPr/>
      </p:nvGrpSpPr>
      <p:grpSpPr>
        <a:xfrm>
          <a:off x="0" y="0"/>
          <a:ext cx="0" cy="0"/>
          <a:chOff x="0" y="0"/>
          <a:chExt cx="0" cy="0"/>
        </a:xfrm>
      </p:grpSpPr>
      <p:sp>
        <p:nvSpPr>
          <p:cNvPr id="353"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Where are we?</a:t>
            </a:r>
          </a:p>
        </p:txBody>
      </p:sp>
      <p:sp>
        <p:nvSpPr>
          <p:cNvPr id="253" name="Google Shape;253;p52"/>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0" lvl="0" marL="0" marR="0" rtl="0" algn="l">
              <a:lnSpc>
                <a:spcPct val="100000"/>
              </a:lnSpc>
              <a:spcBef>
                <a:spcPts val="0"/>
              </a:spcBef>
              <a:spcAft>
                <a:spcPts val="0"/>
              </a:spcAft>
              <a:buNone/>
              <a:defRPr sz="1683">
                <a:latin typeface="Arial"/>
              </a:defRPr>
            </a:pPr>
            <a:r>
              <a:rPr b="0" i="1" lang="en-GB" sz="1683" strike="noStrike">
                <a:solidFill>
                  <a:srgbClr val="004A4A"/>
                </a:solidFill>
                <a:latin typeface="Arial"/>
                <a:ea typeface="Calibri"/>
                <a:cs typeface="Calibri"/>
                <a:sym typeface="Calibri"/>
              </a:rPr>
              <a:t>“I’m a lonely insignificant speck on a has-been planet orbited by a cold and indifferent sun.”</a:t>
            </a:r>
            <a:r>
              <a:rPr b="0" i="1" lang="en-GB" sz="1683" strike="noStrike">
                <a:solidFill>
                  <a:srgbClr val="000000"/>
                </a:solidFill>
                <a:latin typeface="Arial"/>
                <a:ea typeface="Calibri"/>
                <a:cs typeface="Calibri"/>
                <a:sym typeface="Calibri"/>
              </a:rPr>
              <a:t> </a:t>
            </a:r>
            <a:r>
              <a:rPr b="0" lang="en-GB" sz="1683" strike="noStrike">
                <a:solidFill>
                  <a:srgbClr val="000000"/>
                </a:solidFill>
                <a:latin typeface="Arial"/>
                <a:ea typeface="Calibri"/>
                <a:cs typeface="Calibri"/>
                <a:sym typeface="Calibri"/>
              </a:rPr>
              <a:t>– Homer in “El Viaje Misterioso de Nuestro Homer”</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683">
                <a:latin typeface="Arial"/>
              </a:defRPr>
            </a:pPr>
            <a:r>
              <a:t/>
            </a:r>
            <a:endParaRPr b="0" sz="1923" strike="noStrike">
              <a:solidFill>
                <a:srgbClr val="262626"/>
              </a:solidFill>
              <a:latin typeface="Arial"/>
              <a:ea typeface="Calibri"/>
              <a:cs typeface="Calibri"/>
              <a:sym typeface="Calibri"/>
            </a:endParaRPr>
          </a:p>
          <a:p>
            <a:pPr indent="-342720" lvl="0" marL="343080" marR="0" rtl="0" algn="ctr">
              <a:lnSpc>
                <a:spcPct val="100000"/>
              </a:lnSpc>
              <a:spcBef>
                <a:spcPts val="0"/>
              </a:spcBef>
              <a:spcAft>
                <a:spcPts val="0"/>
              </a:spcAft>
              <a:buNone/>
              <a:defRPr sz="1683">
                <a:latin typeface="Arial"/>
              </a:defRPr>
            </a:pPr>
            <a:r>
              <a:rPr b="0" lang="en-GB" sz="1683" strike="noStrike">
                <a:solidFill>
                  <a:srgbClr val="000000"/>
                </a:solidFill>
                <a:latin typeface="Arial"/>
                <a:ea typeface="Calibri"/>
                <a:cs typeface="Calibri"/>
                <a:sym typeface="Calibri"/>
              </a:rPr>
              <a:t>OR</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683">
                <a:latin typeface="Arial"/>
              </a:defRPr>
            </a:pPr>
            <a:r>
              <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683">
                <a:latin typeface="Arial"/>
              </a:defRPr>
            </a:pPr>
            <a:r>
              <a:rPr b="0" lang="en-GB" sz="1923" strike="noStrike">
                <a:solidFill>
                  <a:srgbClr val="000000"/>
                </a:solidFill>
                <a:latin typeface="Arial"/>
                <a:ea typeface="Calibri"/>
                <a:cs typeface="Calibri"/>
                <a:sym typeface="Calibri"/>
              </a:rPr>
              <a:t>We live on a rocky planet in the inner part of our Solar System that orbits an average size star in the outer part of a large galaxy inside a small group of about 30 galaxies, in our local supercluster, in the Universe.</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683">
                <a:latin typeface="Arial"/>
              </a:defRPr>
            </a:pPr>
            <a:r>
              <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58" name="Shape 258"/>
        <p:cNvGrpSpPr/>
        <p:nvPr/>
      </p:nvGrpSpPr>
      <p:grpSpPr>
        <a:xfrm>
          <a:off x="0" y="0"/>
          <a:ext cx="0" cy="0"/>
          <a:chOff x="0" y="0"/>
          <a:chExt cx="0" cy="0"/>
        </a:xfrm>
      </p:grpSpPr>
      <p:sp>
        <p:nvSpPr>
          <p:cNvPr id="360"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Where are we?</a:t>
            </a:r>
          </a:p>
        </p:txBody>
      </p:sp>
      <p:pic>
        <p:nvPicPr>
          <p:cNvPr id="260" name="Google Shape;260;p53"/>
          <p:cNvPicPr preferRelativeResize="0"/>
          <p:nvPr/>
        </p:nvPicPr>
        <p:blipFill rotWithShape="1">
          <a:blip r:embed="rId3">
            <a:alphaModFix/>
          </a:blip>
          <a:srcRect b="13482" l="4508" r="4508" t="5616"/>
          <a:stretch/>
        </p:blipFill>
        <p:spPr>
          <a:xfrm>
            <a:off x="3067732" y="2095500"/>
            <a:ext cx="6056536" cy="4064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64" name="Shape 264"/>
        <p:cNvGrpSpPr/>
        <p:nvPr/>
      </p:nvGrpSpPr>
      <p:grpSpPr>
        <a:xfrm>
          <a:off x="0" y="0"/>
          <a:ext cx="0" cy="0"/>
          <a:chOff x="0" y="0"/>
          <a:chExt cx="0" cy="0"/>
        </a:xfrm>
      </p:grpSpPr>
      <p:sp>
        <p:nvSpPr>
          <p:cNvPr id="365"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Introduction to astronomy</a:t>
            </a:r>
          </a:p>
        </p:txBody>
      </p:sp>
      <p:pic>
        <p:nvPicPr>
          <p:cNvPr id="265" name="Google Shape;265;p54"/>
          <p:cNvPicPr preferRelativeResize="0"/>
          <p:nvPr/>
        </p:nvPicPr>
        <p:blipFill rotWithShape="1">
          <a:blip r:embed="rId3">
            <a:alphaModFix/>
          </a:blip>
          <a:srcRect b="0" l="0" r="0" t="0"/>
          <a:stretch/>
        </p:blipFill>
        <p:spPr>
          <a:xfrm>
            <a:off x="2031520" y="2095500"/>
            <a:ext cx="8128961" cy="4064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70" name="Shape 270"/>
        <p:cNvGrpSpPr/>
        <p:nvPr/>
      </p:nvGrpSpPr>
      <p:grpSpPr>
        <a:xfrm>
          <a:off x="0" y="0"/>
          <a:ext cx="0" cy="0"/>
          <a:chOff x="0" y="0"/>
          <a:chExt cx="0" cy="0"/>
        </a:xfrm>
      </p:grpSpPr>
      <p:sp>
        <p:nvSpPr>
          <p:cNvPr id="372"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Components of our Solar System</a:t>
            </a:r>
          </a:p>
        </p:txBody>
      </p:sp>
      <p:sp>
        <p:nvSpPr>
          <p:cNvPr id="272" name="Google Shape;272;p55"/>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42720" lvl="0" marL="343080" marR="0" rtl="0" algn="l">
              <a:lnSpc>
                <a:spcPct val="100000"/>
              </a:lnSpc>
              <a:spcBef>
                <a:spcPts val="0"/>
              </a:spcBef>
              <a:spcAft>
                <a:spcPts val="0"/>
              </a:spcAft>
              <a:buNone/>
              <a:defRPr sz="1683">
                <a:latin typeface="Arial"/>
              </a:defRPr>
            </a:pPr>
            <a:r>
              <a:rPr b="0" lang="en-GB" sz="1683" strike="noStrike">
                <a:solidFill>
                  <a:srgbClr val="262626"/>
                </a:solidFill>
                <a:latin typeface="Arial"/>
                <a:ea typeface="Calibri"/>
                <a:cs typeface="Calibri"/>
                <a:sym typeface="Calibri"/>
              </a:rPr>
              <a:t>A </a:t>
            </a:r>
            <a:r>
              <a:rPr b="0" lang="en-GB" sz="1683" strike="noStrike">
                <a:solidFill>
                  <a:srgbClr val="FF0000"/>
                </a:solidFill>
                <a:latin typeface="Arial"/>
                <a:ea typeface="Calibri"/>
                <a:cs typeface="Calibri"/>
                <a:sym typeface="Calibri"/>
              </a:rPr>
              <a:t>solar system</a:t>
            </a:r>
            <a:r>
              <a:rPr b="0" lang="en-GB" sz="1683" strike="noStrike">
                <a:solidFill>
                  <a:srgbClr val="262626"/>
                </a:solidFill>
                <a:latin typeface="Arial"/>
                <a:ea typeface="Calibri"/>
                <a:cs typeface="Calibri"/>
                <a:sym typeface="Calibri"/>
              </a:rPr>
              <a:t> is: A star and all the material that orbits it, including its planets and moons.</a:t>
            </a:r>
            <a:endParaRPr b="0" sz="1923"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683">
                <a:latin typeface="Arial"/>
              </a:defRPr>
            </a:pPr>
            <a:r>
              <a:rPr b="0" lang="en-GB" sz="1683" strike="noStrike">
                <a:solidFill>
                  <a:srgbClr val="262626"/>
                </a:solidFill>
                <a:latin typeface="Arial"/>
                <a:ea typeface="Calibri"/>
                <a:cs typeface="Calibri"/>
                <a:sym typeface="Calibri"/>
              </a:rPr>
              <a:t> </a:t>
            </a:r>
            <a:endParaRPr b="0" sz="1923"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83">
                <a:latin typeface="Arial"/>
              </a:defRPr>
            </a:pPr>
            <a:r>
              <a:rPr b="0" lang="en-GB" sz="1683" strike="noStrike">
                <a:solidFill>
                  <a:srgbClr val="262626"/>
                </a:solidFill>
                <a:latin typeface="Arial"/>
                <a:ea typeface="Calibri"/>
                <a:cs typeface="Calibri"/>
                <a:sym typeface="Calibri"/>
              </a:rPr>
              <a:t> The Sun</a:t>
            </a:r>
            <a:endParaRPr b="0" sz="1923"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83">
                <a:latin typeface="Arial"/>
              </a:defRPr>
            </a:pPr>
            <a:r>
              <a:rPr b="0" lang="en-GB" sz="1683" strike="noStrike">
                <a:solidFill>
                  <a:srgbClr val="262626"/>
                </a:solidFill>
                <a:latin typeface="Arial"/>
                <a:ea typeface="Calibri"/>
                <a:cs typeface="Calibri"/>
                <a:sym typeface="Calibri"/>
              </a:rPr>
              <a:t> Planets and their moons</a:t>
            </a:r>
            <a:endParaRPr b="0" sz="1923" strike="noStrike">
              <a:solidFill>
                <a:srgbClr val="262626"/>
              </a:solidFill>
              <a:latin typeface="Arial"/>
              <a:ea typeface="Calibri"/>
              <a:cs typeface="Calibri"/>
              <a:sym typeface="Calibri"/>
            </a:endParaRPr>
          </a:p>
          <a:p>
            <a:pPr indent="0" lvl="0" marL="0" marR="0" rtl="0" algn="l">
              <a:spcBef>
                <a:spcPts val="0"/>
              </a:spcBef>
              <a:spcAft>
                <a:spcPts val="0"/>
              </a:spcAft>
              <a:buNone/>
              <a:defRPr sz="1683">
                <a:latin typeface="Arial"/>
              </a:defRPr>
            </a:pPr>
            <a:r>
              <a:rPr b="0" lang="en-GB" sz="1683" strike="noStrike">
                <a:solidFill>
                  <a:srgbClr val="262626"/>
                </a:solidFill>
                <a:latin typeface="Arial"/>
                <a:ea typeface="Calibri"/>
                <a:cs typeface="Calibri"/>
                <a:sym typeface="Calibri"/>
              </a:rPr>
              <a:t>-  Now only eight planets (Sorry Pluto)</a:t>
            </a:r>
            <a:endParaRPr b="0" sz="1923"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83">
                <a:latin typeface="Arial"/>
              </a:defRPr>
            </a:pPr>
            <a:r>
              <a:rPr b="0" lang="en-GB" sz="1683" strike="noStrike">
                <a:solidFill>
                  <a:srgbClr val="262626"/>
                </a:solidFill>
                <a:latin typeface="Arial"/>
                <a:ea typeface="Calibri"/>
                <a:cs typeface="Calibri"/>
                <a:sym typeface="Calibri"/>
              </a:rPr>
              <a:t> Asteroids/Comets/Planetoids</a:t>
            </a:r>
            <a:endParaRPr b="0" sz="1923"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83">
                <a:latin typeface="Arial"/>
              </a:defRPr>
            </a:pPr>
            <a:r>
              <a:rPr b="0" lang="en-GB" sz="1683" strike="noStrike">
                <a:solidFill>
                  <a:srgbClr val="262626"/>
                </a:solidFill>
                <a:latin typeface="Arial"/>
                <a:ea typeface="Calibri"/>
                <a:cs typeface="Calibri"/>
                <a:sym typeface="Calibri"/>
              </a:rPr>
              <a:t> Spacecraft and space junk</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77" name="Shape 277"/>
        <p:cNvGrpSpPr/>
        <p:nvPr/>
      </p:nvGrpSpPr>
      <p:grpSpPr>
        <a:xfrm>
          <a:off x="0" y="0"/>
          <a:ext cx="0" cy="0"/>
          <a:chOff x="0" y="0"/>
          <a:chExt cx="0" cy="0"/>
        </a:xfrm>
      </p:grpSpPr>
      <p:sp>
        <p:nvSpPr>
          <p:cNvPr id="380"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Our Solar System (distances to scale)</a:t>
            </a:r>
          </a:p>
        </p:txBody>
      </p:sp>
      <p:sp>
        <p:nvSpPr>
          <p:cNvPr id="278" name="Google Shape;278;p56"/>
          <p:cNvSpPr/>
          <p:nvPr/>
        </p:nvSpPr>
        <p:spPr>
          <a:xfrm>
            <a:off x="3029588" y="2095500"/>
            <a:ext cx="6132823" cy="40640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80" name="Google Shape;280;p56"/>
          <p:cNvPicPr preferRelativeResize="0"/>
          <p:nvPr/>
        </p:nvPicPr>
        <p:blipFill rotWithShape="1">
          <a:blip r:embed="rId3">
            <a:alphaModFix/>
          </a:blip>
          <a:srcRect b="0" l="0" r="0" t="0"/>
          <a:stretch/>
        </p:blipFill>
        <p:spPr>
          <a:xfrm>
            <a:off x="3029588" y="3112526"/>
            <a:ext cx="6132823" cy="199300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85" name="Shape 285"/>
        <p:cNvGrpSpPr/>
        <p:nvPr/>
      </p:nvGrpSpPr>
      <p:grpSpPr>
        <a:xfrm>
          <a:off x="0" y="0"/>
          <a:ext cx="0" cy="0"/>
          <a:chOff x="0" y="0"/>
          <a:chExt cx="0" cy="0"/>
        </a:xfrm>
      </p:grpSpPr>
      <p:sp>
        <p:nvSpPr>
          <p:cNvPr id="390"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Our Galaxy</a:t>
            </a:r>
          </a:p>
        </p:txBody>
      </p:sp>
      <p:sp>
        <p:nvSpPr>
          <p:cNvPr id="286" name="Google Shape;286;p57"/>
          <p:cNvSpPr/>
          <p:nvPr/>
        </p:nvSpPr>
        <p:spPr>
          <a:xfrm>
            <a:off x="3375611" y="2095500"/>
            <a:ext cx="5440777" cy="3656619"/>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88" name="Google Shape;288;p57"/>
          <p:cNvPicPr preferRelativeResize="0"/>
          <p:nvPr/>
        </p:nvPicPr>
        <p:blipFill rotWithShape="1">
          <a:blip r:embed="rId3">
            <a:alphaModFix/>
          </a:blip>
          <a:srcRect b="0" l="0" r="0" t="0"/>
          <a:stretch/>
        </p:blipFill>
        <p:spPr>
          <a:xfrm>
            <a:off x="4052802" y="2096566"/>
            <a:ext cx="4062934" cy="4062934"/>
          </a:xfrm>
          <a:prstGeom prst="rect">
            <a:avLst/>
          </a:prstGeom>
          <a:noFill/>
          <a:ln>
            <a:noFill/>
          </a:ln>
        </p:spPr>
      </p:pic>
      <p:sp>
        <p:nvSpPr>
          <p:cNvPr id="289" name="Google Shape;289;p57"/>
          <p:cNvSpPr/>
          <p:nvPr/>
        </p:nvSpPr>
        <p:spPr>
          <a:xfrm>
            <a:off x="3736709" y="2188707"/>
            <a:ext cx="4920780" cy="1319403"/>
          </a:xfrm>
          <a:prstGeom prst="rect">
            <a:avLst/>
          </a:prstGeom>
          <a:noFill/>
          <a:ln>
            <a:noFill/>
          </a:ln>
        </p:spPr>
        <p:txBody>
          <a:bodyPr anchorCtr="0" anchor="t" bIns="27728" lIns="53322" spcFirstLastPara="1" rIns="53322" wrap="square" tIns="27728">
            <a:noAutofit/>
          </a:bodyPr>
          <a:lstStyle/>
          <a:p>
            <a:pPr indent="-216000" lvl="0" marL="216000" marR="0" rtl="0" algn="l">
              <a:buSzPct val="100000"/>
              <a:lnSpc>
                <a:spcPct val="100000"/>
              </a:lnSpc>
              <a:spcBef>
                <a:spcPts val="0"/>
              </a:spcBef>
              <a:spcAft>
                <a:spcPts val="0"/>
              </a:spcAft>
              <a:buClr>
                <a:srgbClr val="000000"/>
              </a:buClr>
              <a:buFont typeface="Noto Sans Symbols"/>
              <a:buChar char="●"/>
              <a:defRPr sz="1327">
                <a:latin typeface="Arial"/>
              </a:defRPr>
            </a:pPr>
            <a:r>
              <a:rPr b="0" lang="en-GB" sz="1327" strike="noStrike">
                <a:solidFill>
                  <a:srgbClr val="23FF23"/>
                </a:solidFill>
                <a:latin typeface="Arial"/>
                <a:ea typeface="Tahoma"/>
                <a:cs typeface="Tahoma"/>
                <a:sym typeface="Tahoma"/>
              </a:rPr>
              <a:t> 100 billion stars! That’s 10</a:t>
            </a:r>
            <a:r>
              <a:rPr b="0" baseline="30000" lang="en-GB" sz="1327" strike="noStrike">
                <a:solidFill>
                  <a:srgbClr val="23FF23"/>
                </a:solidFill>
                <a:latin typeface="Arial"/>
                <a:ea typeface="Tahoma"/>
                <a:cs typeface="Tahoma"/>
                <a:sym typeface="Tahoma"/>
              </a:rPr>
              <a:t>11</a:t>
            </a:r>
            <a:r>
              <a:rPr b="0" lang="en-GB" sz="1327" strike="noStrike">
                <a:solidFill>
                  <a:srgbClr val="23FF23"/>
                </a:solidFill>
                <a:latin typeface="Arial"/>
                <a:ea typeface="Tahoma"/>
                <a:cs typeface="Tahoma"/>
                <a:sym typeface="Tahoma"/>
              </a:rPr>
              <a:t>!</a:t>
            </a:r>
            <a:endParaRPr b="0" sz="853" strike="noStrike">
              <a:solidFill>
                <a:srgbClr val="000000"/>
              </a:solidFill>
              <a:latin typeface="Arial"/>
              <a:ea typeface="Arial"/>
              <a:cs typeface="Arial"/>
              <a:sym typeface="Arial"/>
            </a:endParaRPr>
          </a:p>
          <a:p>
            <a:pPr indent="-215639" lvl="1" marL="426960" marR="0" rtl="0" algn="l">
              <a:buSzPct val="100000"/>
              <a:lnSpc>
                <a:spcPct val="100000"/>
              </a:lnSpc>
              <a:spcBef>
                <a:spcPts val="0"/>
              </a:spcBef>
              <a:spcAft>
                <a:spcPts val="0"/>
              </a:spcAft>
              <a:buClr>
                <a:srgbClr val="000000"/>
              </a:buClr>
              <a:buFont typeface="Noto Sans Symbols"/>
              <a:buChar char="●"/>
              <a:defRPr sz="1327">
                <a:latin typeface="Arial"/>
              </a:defRPr>
            </a:pPr>
            <a:r>
              <a:rPr b="0" i="0" lang="en-GB" sz="1327" u="none" cap="none" strike="noStrike">
                <a:solidFill>
                  <a:srgbClr val="23FF23"/>
                </a:solidFill>
                <a:latin typeface="Arial"/>
                <a:ea typeface="Tahoma"/>
                <a:cs typeface="Tahoma"/>
                <a:sym typeface="Tahoma"/>
              </a:rPr>
              <a:t> 100 billion stars means 100 billion other solar systems that may have Earth-like planets orbiting them</a:t>
            </a:r>
            <a:endParaRPr b="0" i="0" sz="85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327">
                <a:latin typeface="Arial"/>
              </a:defRPr>
            </a:pPr>
            <a:r>
              <a:t/>
            </a:r>
            <a:endParaRPr b="0" sz="853" strike="noStrike">
              <a:solidFill>
                <a:srgbClr val="000000"/>
              </a:solidFill>
              <a:latin typeface="Arial"/>
              <a:ea typeface="Arial"/>
              <a:cs typeface="Arial"/>
              <a:sym typeface="Arial"/>
            </a:endParaRPr>
          </a:p>
        </p:txBody>
      </p:sp>
      <p:sp>
        <p:nvSpPr>
          <p:cNvPr id="290" name="Google Shape;290;p57"/>
          <p:cNvSpPr/>
          <p:nvPr/>
        </p:nvSpPr>
        <p:spPr>
          <a:xfrm>
            <a:off x="5978158" y="4747956"/>
            <a:ext cx="232058" cy="230138"/>
          </a:xfrm>
          <a:prstGeom prst="sun">
            <a:avLst>
              <a:gd fmla="val 25000" name="adj"/>
            </a:avLst>
          </a:prstGeom>
          <a:solidFill>
            <a:srgbClr val="FFFF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295" name="Shape 295"/>
        <p:cNvGrpSpPr/>
        <p:nvPr/>
      </p:nvGrpSpPr>
      <p:grpSpPr>
        <a:xfrm>
          <a:off x="0" y="0"/>
          <a:ext cx="0" cy="0"/>
          <a:chOff x="0" y="0"/>
          <a:chExt cx="0" cy="0"/>
        </a:xfrm>
      </p:grpSpPr>
      <p:sp>
        <p:nvSpPr>
          <p:cNvPr id="397"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Our Galaxy</a:t>
            </a:r>
          </a:p>
        </p:txBody>
      </p:sp>
      <p:pic>
        <p:nvPicPr>
          <p:cNvPr id="297" name="Google Shape;297;p58"/>
          <p:cNvPicPr preferRelativeResize="0"/>
          <p:nvPr/>
        </p:nvPicPr>
        <p:blipFill rotWithShape="1">
          <a:blip r:embed="rId3">
            <a:alphaModFix/>
          </a:blip>
          <a:srcRect b="15734" l="3042" r="3042" t="4496"/>
          <a:stretch/>
        </p:blipFill>
        <p:spPr>
          <a:xfrm>
            <a:off x="3183421" y="2095500"/>
            <a:ext cx="5825159" cy="4064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02" name="Shape 302"/>
        <p:cNvGrpSpPr/>
        <p:nvPr/>
      </p:nvGrpSpPr>
      <p:grpSpPr>
        <a:xfrm>
          <a:off x="0" y="0"/>
          <a:ext cx="0" cy="0"/>
          <a:chOff x="0" y="0"/>
          <a:chExt cx="0" cy="0"/>
        </a:xfrm>
      </p:grpSpPr>
      <p:sp>
        <p:nvSpPr>
          <p:cNvPr id="404"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Introduction to astronomy</a:t>
            </a:r>
          </a:p>
        </p:txBody>
      </p:sp>
      <p:sp>
        <p:nvSpPr>
          <p:cNvPr id="303" name="Google Shape;303;p59"/>
          <p:cNvSpPr txBox="1"/>
          <p:nvPr/>
        </p:nvSpPr>
        <p:spPr>
          <a:xfrm>
            <a:off x="3183421" y="2095500"/>
            <a:ext cx="5413190" cy="4006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3520" strike="noStrike">
              <a:solidFill>
                <a:srgbClr val="000000"/>
              </a:solidFill>
              <a:latin typeface="Arial"/>
              <a:ea typeface="Comic Sans MS"/>
              <a:cs typeface="Comic Sans MS"/>
              <a:sym typeface="Comic Sans MS"/>
            </a:endParaRPr>
          </a:p>
        </p:txBody>
      </p:sp>
      <p:pic>
        <p:nvPicPr>
          <p:cNvPr id="304" name="Google Shape;304;p59"/>
          <p:cNvPicPr preferRelativeResize="0"/>
          <p:nvPr/>
        </p:nvPicPr>
        <p:blipFill rotWithShape="1">
          <a:blip r:embed="rId3">
            <a:alphaModFix/>
          </a:blip>
          <a:srcRect b="0" l="0" r="0" t="0"/>
          <a:stretch/>
        </p:blipFill>
        <p:spPr>
          <a:xfrm>
            <a:off x="2912473" y="2095500"/>
            <a:ext cx="6367054" cy="4064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09" name="Shape 309"/>
        <p:cNvGrpSpPr/>
        <p:nvPr/>
      </p:nvGrpSpPr>
      <p:grpSpPr>
        <a:xfrm>
          <a:off x="0" y="0"/>
          <a:ext cx="0" cy="0"/>
          <a:chOff x="0" y="0"/>
          <a:chExt cx="0" cy="0"/>
        </a:xfrm>
      </p:grpSpPr>
      <p:sp>
        <p:nvSpPr>
          <p:cNvPr id="411"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Local Group</a:t>
            </a:r>
          </a:p>
        </p:txBody>
      </p:sp>
      <p:pic>
        <p:nvPicPr>
          <p:cNvPr id="311" name="Google Shape;311;p60"/>
          <p:cNvPicPr preferRelativeResize="0"/>
          <p:nvPr/>
        </p:nvPicPr>
        <p:blipFill rotWithShape="1">
          <a:blip r:embed="rId3">
            <a:alphaModFix/>
          </a:blip>
          <a:srcRect b="0" l="0" r="0" t="0"/>
          <a:stretch/>
        </p:blipFill>
        <p:spPr>
          <a:xfrm>
            <a:off x="2878747" y="2095500"/>
            <a:ext cx="6434506" cy="4064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16" name="Shape 316"/>
        <p:cNvGrpSpPr/>
        <p:nvPr/>
      </p:nvGrpSpPr>
      <p:grpSpPr>
        <a:xfrm>
          <a:off x="0" y="0"/>
          <a:ext cx="0" cy="0"/>
          <a:chOff x="0" y="0"/>
          <a:chExt cx="0" cy="0"/>
        </a:xfrm>
      </p:grpSpPr>
      <p:sp>
        <p:nvSpPr>
          <p:cNvPr id="418"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Local Group Galaxies</a:t>
            </a:r>
          </a:p>
        </p:txBody>
      </p:sp>
      <p:pic>
        <p:nvPicPr>
          <p:cNvPr id="318" name="Google Shape;318;p61"/>
          <p:cNvPicPr preferRelativeResize="0"/>
          <p:nvPr/>
        </p:nvPicPr>
        <p:blipFill rotWithShape="1">
          <a:blip r:embed="rId3">
            <a:alphaModFix/>
          </a:blip>
          <a:srcRect b="0" l="0" r="0" t="0"/>
          <a:stretch/>
        </p:blipFill>
        <p:spPr>
          <a:xfrm>
            <a:off x="3382364" y="2095500"/>
            <a:ext cx="5427271" cy="4064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23" name="Shape 323"/>
        <p:cNvGrpSpPr/>
        <p:nvPr/>
      </p:nvGrpSpPr>
      <p:grpSpPr>
        <a:xfrm>
          <a:off x="0" y="0"/>
          <a:ext cx="0" cy="0"/>
          <a:chOff x="0" y="0"/>
          <a:chExt cx="0" cy="0"/>
        </a:xfrm>
      </p:grpSpPr>
      <p:sp>
        <p:nvSpPr>
          <p:cNvPr id="425"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The Universe</a:t>
            </a:r>
          </a:p>
        </p:txBody>
      </p:sp>
      <p:sp>
        <p:nvSpPr>
          <p:cNvPr id="325" name="Google Shape;325;p62"/>
          <p:cNvSpPr/>
          <p:nvPr/>
        </p:nvSpPr>
        <p:spPr>
          <a:xfrm>
            <a:off x="1859160" y="2095500"/>
            <a:ext cx="8473680" cy="3933360"/>
          </a:xfrm>
          <a:prstGeom prst="rect">
            <a:avLst/>
          </a:prstGeom>
          <a:noFill/>
          <a:ln>
            <a:noFill/>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None/>
              <a:defRPr sz="2240">
                <a:latin typeface="Arial"/>
              </a:defRPr>
            </a:pPr>
            <a:r>
              <a:rPr b="0" lang="en-GB" sz="2240" strike="noStrike">
                <a:solidFill>
                  <a:srgbClr val="000000"/>
                </a:solidFill>
                <a:latin typeface="Arial"/>
                <a:ea typeface="Tahoma"/>
                <a:cs typeface="Tahoma"/>
                <a:sym typeface="Tahoma"/>
              </a:rPr>
              <a:t>At Least 100 billion (10</a:t>
            </a:r>
            <a:r>
              <a:rPr b="0" baseline="30000" lang="en-GB" sz="2240" strike="noStrike">
                <a:solidFill>
                  <a:srgbClr val="000000"/>
                </a:solidFill>
                <a:latin typeface="Arial"/>
                <a:ea typeface="Tahoma"/>
                <a:cs typeface="Tahoma"/>
                <a:sym typeface="Tahoma"/>
              </a:rPr>
              <a:t>11</a:t>
            </a:r>
            <a:r>
              <a:rPr b="0" lang="en-GB" sz="2240" strike="noStrike">
                <a:solidFill>
                  <a:srgbClr val="000000"/>
                </a:solidFill>
                <a:latin typeface="Arial"/>
                <a:ea typeface="Tahoma"/>
                <a:cs typeface="Tahoma"/>
                <a:sym typeface="Tahoma"/>
              </a:rPr>
              <a:t>) galaxies.</a:t>
            </a:r>
            <a:endParaRPr b="0" sz="1440" strike="noStrike">
              <a:solidFill>
                <a:srgbClr val="000000"/>
              </a:solidFill>
              <a:latin typeface="Arial"/>
              <a:ea typeface="Arial"/>
              <a:cs typeface="Arial"/>
              <a:sym typeface="Arial"/>
            </a:endParaRPr>
          </a:p>
          <a:p>
            <a:pPr indent="-215639" lvl="1" marL="426960" marR="0" rtl="0" algn="l">
              <a:buSzPct val="100000"/>
              <a:lnSpc>
                <a:spcPct val="100000"/>
              </a:lnSpc>
              <a:spcBef>
                <a:spcPts val="0"/>
              </a:spcBef>
              <a:spcAft>
                <a:spcPts val="0"/>
              </a:spcAft>
              <a:buClr>
                <a:srgbClr val="000000"/>
              </a:buClr>
              <a:buFont typeface="Noto Sans Symbols"/>
              <a:buChar char="●"/>
              <a:defRPr sz="2240">
                <a:latin typeface="Arial"/>
              </a:defRPr>
            </a:pPr>
            <a:r>
              <a:rPr b="0" i="0" lang="en-GB" sz="2240" u="none" cap="none" strike="noStrike">
                <a:solidFill>
                  <a:srgbClr val="000000"/>
                </a:solidFill>
                <a:latin typeface="Arial"/>
                <a:ea typeface="Tahoma"/>
                <a:cs typeface="Tahoma"/>
                <a:sym typeface="Tahoma"/>
              </a:rPr>
              <a:t> If each galaxy has 100 billion stars, there are 10</a:t>
            </a:r>
            <a:r>
              <a:rPr b="0" baseline="30000" i="0" lang="en-GB" sz="2240" u="none" cap="none" strike="noStrike">
                <a:solidFill>
                  <a:srgbClr val="000000"/>
                </a:solidFill>
                <a:latin typeface="Arial"/>
                <a:ea typeface="Tahoma"/>
                <a:cs typeface="Tahoma"/>
                <a:sym typeface="Tahoma"/>
              </a:rPr>
              <a:t>11</a:t>
            </a:r>
            <a:r>
              <a:rPr b="0" i="0" lang="en-GB" sz="2240" u="none" cap="none" strike="noStrike">
                <a:solidFill>
                  <a:srgbClr val="000000"/>
                </a:solidFill>
                <a:latin typeface="Arial"/>
                <a:ea typeface="Tahoma"/>
                <a:cs typeface="Tahoma"/>
                <a:sym typeface="Tahoma"/>
              </a:rPr>
              <a:t> x 10</a:t>
            </a:r>
            <a:r>
              <a:rPr b="0" baseline="30000" i="0" lang="en-GB" sz="2240" u="none" cap="none" strike="noStrike">
                <a:solidFill>
                  <a:srgbClr val="000000"/>
                </a:solidFill>
                <a:latin typeface="Arial"/>
                <a:ea typeface="Tahoma"/>
                <a:cs typeface="Tahoma"/>
                <a:sym typeface="Tahoma"/>
              </a:rPr>
              <a:t>11</a:t>
            </a:r>
            <a:r>
              <a:rPr b="0" i="0" lang="en-GB" sz="2240" u="none" cap="none" strike="noStrike">
                <a:solidFill>
                  <a:srgbClr val="000000"/>
                </a:solidFill>
                <a:latin typeface="Arial"/>
                <a:ea typeface="Tahoma"/>
                <a:cs typeface="Tahoma"/>
                <a:sym typeface="Tahoma"/>
              </a:rPr>
              <a:t> = 10</a:t>
            </a:r>
            <a:r>
              <a:rPr b="0" baseline="30000" i="0" lang="en-GB" sz="2240" u="none" cap="none" strike="noStrike">
                <a:solidFill>
                  <a:srgbClr val="000000"/>
                </a:solidFill>
                <a:latin typeface="Arial"/>
                <a:ea typeface="Tahoma"/>
                <a:cs typeface="Tahoma"/>
                <a:sym typeface="Tahoma"/>
              </a:rPr>
              <a:t>22</a:t>
            </a:r>
            <a:r>
              <a:rPr b="0" i="0" lang="en-GB" sz="2240" u="none" cap="none" strike="noStrike">
                <a:solidFill>
                  <a:srgbClr val="000000"/>
                </a:solidFill>
                <a:latin typeface="Arial"/>
                <a:ea typeface="Tahoma"/>
                <a:cs typeface="Tahoma"/>
                <a:sym typeface="Tahoma"/>
              </a:rPr>
              <a:t> stars in the universe, more than all the grains of sand on all the beaches on Earth.</a:t>
            </a:r>
            <a:endParaRPr b="0" i="0" sz="144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240">
                <a:latin typeface="Arial"/>
              </a:defRPr>
            </a:pPr>
            <a:r>
              <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240">
                <a:latin typeface="Arial"/>
              </a:defRPr>
            </a:pPr>
            <a:r>
              <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240">
                <a:latin typeface="Arial"/>
              </a:defRPr>
            </a:pPr>
            <a:r>
              <a:rPr b="0" lang="en-GB" sz="2240" strike="noStrike">
                <a:solidFill>
                  <a:srgbClr val="FF0000"/>
                </a:solidFill>
                <a:latin typeface="Arial"/>
                <a:ea typeface="Tahoma"/>
                <a:cs typeface="Tahoma"/>
                <a:sym typeface="Tahoma"/>
              </a:rPr>
              <a:t>NOTE: EXPONENTS ADD WHEN MULTIPLIED</a:t>
            </a:r>
            <a:endParaRPr b="0" sz="1440"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2240">
                <a:latin typeface="Arial"/>
              </a:defRPr>
            </a:pPr>
            <a:r>
              <a:t/>
            </a:r>
            <a:endParaRPr b="0" sz="1440"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29" name="Shape 329"/>
        <p:cNvGrpSpPr/>
        <p:nvPr/>
      </p:nvGrpSpPr>
      <p:grpSpPr>
        <a:xfrm>
          <a:off x="0" y="0"/>
          <a:ext cx="0" cy="0"/>
          <a:chOff x="0" y="0"/>
          <a:chExt cx="0" cy="0"/>
        </a:xfrm>
      </p:grpSpPr>
      <p:sp>
        <p:nvSpPr>
          <p:cNvPr id="431"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The Virgo Supercluster</a:t>
            </a:r>
          </a:p>
        </p:txBody>
      </p:sp>
      <p:sp>
        <p:nvSpPr>
          <p:cNvPr id="331" name="Google Shape;331;p63"/>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0" lvl="0" marL="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The local grouping of galaxies.</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rPr b="0" lang="en-GB" sz="1923" strike="noStrike">
                <a:solidFill>
                  <a:srgbClr val="262626"/>
                </a:solidFill>
                <a:latin typeface="Arial"/>
                <a:ea typeface="Calibri"/>
                <a:cs typeface="Calibri"/>
                <a:sym typeface="Calibri"/>
              </a:rPr>
              <a:t>Contains the Local Group and the Virgo Cluster, in addition to about 100 other galaxy groups and clusters.</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36" name="Shape 336"/>
        <p:cNvGrpSpPr/>
        <p:nvPr/>
      </p:nvGrpSpPr>
      <p:grpSpPr>
        <a:xfrm>
          <a:off x="0" y="0"/>
          <a:ext cx="0" cy="0"/>
          <a:chOff x="0" y="0"/>
          <a:chExt cx="0" cy="0"/>
        </a:xfrm>
      </p:grpSpPr>
      <p:sp>
        <p:nvSpPr>
          <p:cNvPr id="438"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Introduction to astronomy</a:t>
            </a:r>
          </a:p>
        </p:txBody>
      </p:sp>
      <p:sp>
        <p:nvSpPr>
          <p:cNvPr id="337" name="Google Shape;337;p64"/>
          <p:cNvSpPr txBox="1"/>
          <p:nvPr/>
        </p:nvSpPr>
        <p:spPr>
          <a:xfrm>
            <a:off x="3838212" y="2095500"/>
            <a:ext cx="4510952" cy="33388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3520" strike="noStrike">
              <a:solidFill>
                <a:srgbClr val="000000"/>
              </a:solidFill>
              <a:latin typeface="Arial"/>
              <a:ea typeface="Comic Sans MS"/>
              <a:cs typeface="Comic Sans MS"/>
              <a:sym typeface="Comic Sans MS"/>
            </a:endParaRPr>
          </a:p>
        </p:txBody>
      </p:sp>
      <p:pic>
        <p:nvPicPr>
          <p:cNvPr id="338" name="Google Shape;338;p64"/>
          <p:cNvPicPr preferRelativeResize="0"/>
          <p:nvPr/>
        </p:nvPicPr>
        <p:blipFill rotWithShape="1">
          <a:blip r:embed="rId3">
            <a:alphaModFix/>
          </a:blip>
          <a:srcRect b="0" l="0" r="0" t="0"/>
          <a:stretch/>
        </p:blipFill>
        <p:spPr>
          <a:xfrm>
            <a:off x="3838212" y="2095500"/>
            <a:ext cx="4515575" cy="4064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43" name="Shape 343"/>
        <p:cNvGrpSpPr/>
        <p:nvPr/>
      </p:nvGrpSpPr>
      <p:grpSpPr>
        <a:xfrm>
          <a:off x="0" y="0"/>
          <a:ext cx="0" cy="0"/>
          <a:chOff x="0" y="0"/>
          <a:chExt cx="0" cy="0"/>
        </a:xfrm>
      </p:grpSpPr>
      <p:sp>
        <p:nvSpPr>
          <p:cNvPr id="446"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Where are we? (review)</a:t>
            </a:r>
          </a:p>
        </p:txBody>
      </p:sp>
      <p:sp>
        <p:nvSpPr>
          <p:cNvPr id="345" name="Google Shape;345;p65"/>
          <p:cNvSpPr/>
          <p:nvPr/>
        </p:nvSpPr>
        <p:spPr>
          <a:xfrm>
            <a:off x="3054323" y="5087090"/>
            <a:ext cx="5980701" cy="1072410"/>
          </a:xfrm>
          <a:prstGeom prst="rect">
            <a:avLst/>
          </a:prstGeom>
          <a:noFill/>
          <a:ln>
            <a:noFill/>
          </a:ln>
        </p:spPr>
        <p:txBody>
          <a:bodyPr anchorCtr="0" anchor="t" bIns="32234" lIns="61989" spcFirstLastPara="1" rIns="61989" wrap="square" tIns="32234">
            <a:noAutofit/>
          </a:bodyPr>
          <a:lstStyle/>
          <a:p>
            <a:pPr indent="0" lvl="0" marL="0" marR="0" rtl="0" algn="l">
              <a:lnSpc>
                <a:spcPct val="100000"/>
              </a:lnSpc>
              <a:spcBef>
                <a:spcPts val="0"/>
              </a:spcBef>
              <a:spcAft>
                <a:spcPts val="0"/>
              </a:spcAft>
              <a:buNone/>
              <a:defRPr sz="1322">
                <a:latin typeface="Arial"/>
              </a:defRPr>
            </a:pPr>
            <a:r>
              <a:rPr b="0" lang="en-GB" sz="1322" strike="noStrike">
                <a:solidFill>
                  <a:srgbClr val="000000"/>
                </a:solidFill>
                <a:latin typeface="Arial"/>
                <a:ea typeface="Calibri"/>
                <a:cs typeface="Calibri"/>
                <a:sym typeface="Calibri"/>
              </a:rPr>
              <a:t>We live on a rocky planet in the inner part of our Solar System that orbits an average size star in the outer part of a large galaxy inside a small group of about 30 galaxies, in our local supercluster, in the Universe.</a:t>
            </a:r>
            <a:endParaRPr b="0" sz="992" strike="noStrike">
              <a:solidFill>
                <a:srgbClr val="000000"/>
              </a:solidFill>
              <a:latin typeface="Arial"/>
              <a:ea typeface="Arial"/>
              <a:cs typeface="Arial"/>
              <a:sym typeface="Arial"/>
            </a:endParaRPr>
          </a:p>
        </p:txBody>
      </p:sp>
      <p:pic>
        <p:nvPicPr>
          <p:cNvPr id="346" name="Google Shape;346;p65"/>
          <p:cNvPicPr preferRelativeResize="0"/>
          <p:nvPr/>
        </p:nvPicPr>
        <p:blipFill rotWithShape="1">
          <a:blip r:embed="rId3">
            <a:alphaModFix/>
          </a:blip>
          <a:srcRect b="0" l="0" r="0" t="0"/>
          <a:stretch/>
        </p:blipFill>
        <p:spPr>
          <a:xfrm>
            <a:off x="3052091" y="2095500"/>
            <a:ext cx="6087818" cy="304390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50" name="Shape 350"/>
        <p:cNvGrpSpPr/>
        <p:nvPr/>
      </p:nvGrpSpPr>
      <p:grpSpPr>
        <a:xfrm>
          <a:off x="0" y="0"/>
          <a:ext cx="0" cy="0"/>
          <a:chOff x="0" y="0"/>
          <a:chExt cx="0" cy="0"/>
        </a:xfrm>
      </p:grpSpPr>
      <p:sp>
        <p:nvSpPr>
          <p:cNvPr id="453"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Where are we videos</a:t>
            </a:r>
          </a:p>
        </p:txBody>
      </p:sp>
      <p:sp>
        <p:nvSpPr>
          <p:cNvPr id="352" name="Google Shape;352;p66"/>
          <p:cNvSpPr/>
          <p:nvPr/>
        </p:nvSpPr>
        <p:spPr>
          <a:xfrm>
            <a:off x="1787520" y="2095500"/>
            <a:ext cx="5051880" cy="57780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defRPr sz="2560">
                <a:latin typeface="Arial"/>
              </a:defRPr>
            </a:pPr>
            <a:r>
              <a:rPr lang="en-GB" sz="2560">
                <a:latin typeface="Arial"/>
                <a:ea typeface="Calibri"/>
                <a:cs typeface="Calibri"/>
                <a:sym typeface="Calibri"/>
              </a:rPr>
              <a:t>   </a:t>
            </a:r>
            <a:r>
              <a:rPr b="0" lang="en-GB" sz="2560" strike="noStrike">
                <a:solidFill>
                  <a:srgbClr val="000000"/>
                </a:solidFill>
                <a:latin typeface="Arial"/>
                <a:ea typeface="Calibri"/>
                <a:cs typeface="Calibri"/>
                <a:sym typeface="Calibri"/>
              </a:rPr>
              <a:t>http://htwins.net/scale2/</a:t>
            </a:r>
            <a:endParaRPr b="0" sz="1440" strike="noStrike">
              <a:solidFill>
                <a:srgbClr val="000000"/>
              </a:solidFill>
              <a:latin typeface="Arial"/>
              <a:ea typeface="Arial"/>
              <a:cs typeface="Arial"/>
              <a:sym typeface="Arial"/>
            </a:endParaRPr>
          </a:p>
        </p:txBody>
      </p:sp>
      <p:sp>
        <p:nvSpPr>
          <p:cNvPr id="353" name="Google Shape;353;p66"/>
          <p:cNvSpPr/>
          <p:nvPr/>
        </p:nvSpPr>
        <p:spPr>
          <a:xfrm>
            <a:off x="2116920" y="2704980"/>
            <a:ext cx="8287560" cy="942840"/>
          </a:xfrm>
          <a:prstGeom prst="rect">
            <a:avLst/>
          </a:prstGeom>
          <a:noFill/>
          <a:ln>
            <a:noFill/>
          </a:ln>
        </p:spPr>
        <p:txBody>
          <a:bodyPr anchorCtr="0" anchor="t" bIns="45000" lIns="90000" spcFirstLastPara="1" rIns="90000" wrap="square" tIns="45000">
            <a:noAutofit/>
          </a:bodyPr>
          <a:lstStyle/>
          <a:p>
            <a:pPr indent="0" lvl="0" marL="0" marR="0" rtl="0" algn="l">
              <a:lnSpc>
                <a:spcPct val="100000"/>
              </a:lnSpc>
              <a:spcBef>
                <a:spcPts val="0"/>
              </a:spcBef>
              <a:spcAft>
                <a:spcPts val="0"/>
              </a:spcAft>
              <a:buNone/>
              <a:defRPr sz="2240">
                <a:latin typeface="Arial"/>
              </a:defRPr>
            </a:pPr>
            <a:r>
              <a:rPr b="0" lang="en-GB" sz="2240" strike="noStrike">
                <a:solidFill>
                  <a:srgbClr val="000000"/>
                </a:solidFill>
                <a:latin typeface="Arial"/>
                <a:ea typeface="Calibri"/>
                <a:cs typeface="Calibri"/>
                <a:sym typeface="Calibri"/>
              </a:rPr>
              <a:t>http://www.youtube.com/watch?v=17jymDn0W6U</a:t>
            </a:r>
            <a:endParaRPr b="0" sz="1440"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57" name="Shape 357"/>
        <p:cNvGrpSpPr/>
        <p:nvPr/>
      </p:nvGrpSpPr>
      <p:grpSpPr>
        <a:xfrm>
          <a:off x="0" y="0"/>
          <a:ext cx="0" cy="0"/>
          <a:chOff x="0" y="0"/>
          <a:chExt cx="0" cy="0"/>
        </a:xfrm>
      </p:grpSpPr>
      <p:sp>
        <p:nvSpPr>
          <p:cNvPr id="461"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Introduction to astronomy</a:t>
            </a:r>
          </a:p>
        </p:txBody>
      </p:sp>
      <p:pic>
        <p:nvPicPr>
          <p:cNvPr id="358" name="Google Shape;358;p67"/>
          <p:cNvPicPr preferRelativeResize="0"/>
          <p:nvPr/>
        </p:nvPicPr>
        <p:blipFill rotWithShape="1">
          <a:blip r:embed="rId3">
            <a:alphaModFix/>
          </a:blip>
          <a:srcRect b="0" l="0" r="0" t="0"/>
          <a:stretch/>
        </p:blipFill>
        <p:spPr>
          <a:xfrm>
            <a:off x="4596596" y="2095500"/>
            <a:ext cx="2998808" cy="4064000"/>
          </a:xfrm>
          <a:prstGeom prst="rect">
            <a:avLst/>
          </a:prstGeom>
          <a:noFill/>
          <a:ln>
            <a:noFill/>
          </a:ln>
        </p:spPr>
      </p:pic>
      <p:sp>
        <p:nvSpPr>
          <p:cNvPr id="359" name="Google Shape;359;p67"/>
          <p:cNvSpPr txBox="1"/>
          <p:nvPr/>
        </p:nvSpPr>
        <p:spPr>
          <a:xfrm>
            <a:off x="4740430" y="3308416"/>
            <a:ext cx="2694989" cy="2093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3520" strike="noStrike">
              <a:solidFill>
                <a:srgbClr val="000000"/>
              </a:solidFill>
              <a:latin typeface="Arial"/>
              <a:ea typeface="Comic Sans MS"/>
              <a:cs typeface="Comic Sans MS"/>
              <a:sym typeface="Comic Sans MS"/>
            </a:endParaRPr>
          </a:p>
        </p:txBody>
      </p:sp>
      <p:sp>
        <p:nvSpPr>
          <p:cNvPr id="360" name="Google Shape;360;p67"/>
          <p:cNvSpPr txBox="1"/>
          <p:nvPr/>
        </p:nvSpPr>
        <p:spPr>
          <a:xfrm>
            <a:off x="4740430" y="3542794"/>
            <a:ext cx="2694989" cy="177162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sz="2560" strike="noStrike">
              <a:solidFill>
                <a:srgbClr val="262626"/>
              </a:solidFill>
              <a:latin typeface="Arial"/>
              <a:ea typeface="Calibri"/>
              <a:cs typeface="Calibri"/>
              <a:sym typeface="Calibri"/>
            </a:endParaRPr>
          </a:p>
        </p:txBody>
      </p:sp>
      <p:sp>
        <p:nvSpPr>
          <p:cNvPr id="361" name="Google Shape;361;p67"/>
          <p:cNvSpPr/>
          <p:nvPr/>
        </p:nvSpPr>
        <p:spPr>
          <a:xfrm>
            <a:off x="4690559" y="5139934"/>
            <a:ext cx="2145947" cy="388704"/>
          </a:xfrm>
          <a:prstGeom prst="rect">
            <a:avLst/>
          </a:prstGeom>
          <a:noFill/>
          <a:ln>
            <a:noFill/>
          </a:ln>
        </p:spPr>
        <p:txBody>
          <a:bodyPr anchorCtr="0" anchor="t" bIns="14737" lIns="29474" spcFirstLastPara="1" rIns="29474" wrap="square" tIns="14737">
            <a:noAutofit/>
          </a:bodyPr>
          <a:lstStyle/>
          <a:p>
            <a:pPr indent="0" lvl="0" marL="0" marR="0" rtl="0" algn="l">
              <a:lnSpc>
                <a:spcPct val="100000"/>
              </a:lnSpc>
              <a:spcBef>
                <a:spcPts val="0"/>
              </a:spcBef>
              <a:spcAft>
                <a:spcPts val="0"/>
              </a:spcAft>
              <a:buNone/>
              <a:defRPr sz="629">
                <a:latin typeface="Arial"/>
              </a:defRPr>
            </a:pPr>
            <a:r>
              <a:rPr b="0" lang="en-GB" sz="629" strike="noStrike">
                <a:solidFill>
                  <a:srgbClr val="FFFFFF"/>
                </a:solidFill>
                <a:latin typeface="Arial"/>
                <a:ea typeface="Calibri"/>
                <a:cs typeface="Calibri"/>
                <a:sym typeface="Calibri"/>
              </a:rPr>
              <a:t>Carl Sagan’s Pale Blue Dot https://www.youtube.com/watch?v=b58SfRphkKc</a:t>
            </a:r>
            <a:endParaRPr b="0" sz="472"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66" name="Shape 366"/>
        <p:cNvGrpSpPr/>
        <p:nvPr/>
      </p:nvGrpSpPr>
      <p:grpSpPr>
        <a:xfrm>
          <a:off x="0" y="0"/>
          <a:ext cx="0" cy="0"/>
          <a:chOff x="0" y="0"/>
          <a:chExt cx="0" cy="0"/>
        </a:xfrm>
      </p:grpSpPr>
      <p:sp>
        <p:nvSpPr>
          <p:cNvPr id="468"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How did we get here?</a:t>
            </a:r>
          </a:p>
        </p:txBody>
      </p:sp>
      <p:sp>
        <p:nvSpPr>
          <p:cNvPr id="368" name="Google Shape;368;p68"/>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42720" lvl="0" marL="343080" marR="0" rtl="0" algn="l">
              <a:lnSpc>
                <a:spcPct val="100000"/>
              </a:lnSpc>
              <a:spcBef>
                <a:spcPts val="0"/>
              </a:spcBef>
              <a:spcAft>
                <a:spcPts val="0"/>
              </a:spcAft>
              <a:buNone/>
              <a:defRPr sz="1615">
                <a:latin typeface="Arial"/>
              </a:defRPr>
            </a:pPr>
            <a:r>
              <a:rPr b="0" lang="en-GB" sz="1615" strike="noStrike">
                <a:solidFill>
                  <a:srgbClr val="262626"/>
                </a:solidFill>
                <a:latin typeface="Arial"/>
                <a:ea typeface="Calibri"/>
                <a:cs typeface="Calibri"/>
                <a:sym typeface="Calibri"/>
              </a:rPr>
              <a:t>Steps in your creation:</a:t>
            </a:r>
            <a:endParaRPr b="0" sz="1615"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615">
                <a:latin typeface="Arial"/>
              </a:defRPr>
            </a:pPr>
            <a:r>
              <a:rPr b="0" lang="en-GB" sz="1615" strike="noStrike">
                <a:solidFill>
                  <a:srgbClr val="262626"/>
                </a:solidFill>
                <a:latin typeface="Arial"/>
                <a:ea typeface="Calibri"/>
                <a:cs typeface="Calibri"/>
                <a:sym typeface="Calibri"/>
              </a:rPr>
              <a:t>~</a:t>
            </a:r>
            <a:r>
              <a:rPr b="0" lang="en-GB" sz="1615" strike="noStrike">
                <a:solidFill>
                  <a:srgbClr val="FF0000"/>
                </a:solidFill>
                <a:latin typeface="Arial"/>
                <a:ea typeface="Calibri"/>
                <a:cs typeface="Calibri"/>
                <a:sym typeface="Calibri"/>
              </a:rPr>
              <a:t>14 billion years ago</a:t>
            </a:r>
            <a:r>
              <a:rPr b="0" lang="en-GB" sz="1615" strike="noStrike">
                <a:solidFill>
                  <a:srgbClr val="262626"/>
                </a:solidFill>
                <a:latin typeface="Arial"/>
                <a:ea typeface="Calibri"/>
                <a:cs typeface="Calibri"/>
                <a:sym typeface="Calibri"/>
              </a:rPr>
              <a:t>, the Universe was created in a violent explosion called the Big Bang.</a:t>
            </a:r>
            <a:endParaRPr b="0" sz="1615"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615">
                <a:latin typeface="Arial"/>
              </a:defRPr>
            </a:pPr>
            <a:r>
              <a:t/>
            </a:r>
            <a:endParaRPr b="0" sz="1615"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15">
                <a:latin typeface="Arial"/>
              </a:defRPr>
            </a:pPr>
            <a:r>
              <a:rPr b="0" lang="en-GB" sz="1615" strike="noStrike">
                <a:solidFill>
                  <a:srgbClr val="262626"/>
                </a:solidFill>
                <a:latin typeface="Arial"/>
                <a:ea typeface="Calibri"/>
                <a:cs typeface="Calibri"/>
                <a:sym typeface="Calibri"/>
              </a:rPr>
              <a:t> Our Milky Way Galaxy formed ~2 billion years after the Big Bang.</a:t>
            </a:r>
            <a:endParaRPr b="0" sz="1615"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15">
                <a:latin typeface="Arial"/>
              </a:defRPr>
            </a:pPr>
            <a:r>
              <a:rPr b="0" lang="en-GB" sz="1615" strike="noStrike">
                <a:solidFill>
                  <a:srgbClr val="262626"/>
                </a:solidFill>
                <a:latin typeface="Arial"/>
                <a:ea typeface="Calibri"/>
                <a:cs typeface="Calibri"/>
                <a:sym typeface="Calibri"/>
              </a:rPr>
              <a:t> </a:t>
            </a:r>
            <a:r>
              <a:rPr b="0" lang="en-GB" sz="1615" strike="noStrike">
                <a:solidFill>
                  <a:srgbClr val="FF0000"/>
                </a:solidFill>
                <a:latin typeface="Arial"/>
                <a:ea typeface="Calibri"/>
                <a:cs typeface="Calibri"/>
                <a:sym typeface="Calibri"/>
              </a:rPr>
              <a:t>Five billion years ago</a:t>
            </a:r>
            <a:r>
              <a:rPr b="0" lang="en-GB" sz="1615" strike="noStrike">
                <a:solidFill>
                  <a:srgbClr val="262626"/>
                </a:solidFill>
                <a:latin typeface="Arial"/>
                <a:ea typeface="Calibri"/>
                <a:cs typeface="Calibri"/>
                <a:sym typeface="Calibri"/>
              </a:rPr>
              <a:t> (9 billion years after the Big Bang) the Sun and the solar system forms.</a:t>
            </a:r>
            <a:endParaRPr b="0" sz="1615"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15">
                <a:latin typeface="Arial"/>
              </a:defRPr>
            </a:pPr>
            <a:r>
              <a:rPr b="0" lang="en-GB" sz="1615" strike="noStrike">
                <a:solidFill>
                  <a:srgbClr val="262626"/>
                </a:solidFill>
                <a:latin typeface="Arial"/>
                <a:ea typeface="Calibri"/>
                <a:cs typeface="Calibri"/>
                <a:sym typeface="Calibri"/>
              </a:rPr>
              <a:t> </a:t>
            </a:r>
            <a:r>
              <a:rPr b="0" lang="en-GB" sz="1615" strike="noStrike">
                <a:solidFill>
                  <a:srgbClr val="FF0000"/>
                </a:solidFill>
                <a:latin typeface="Arial"/>
                <a:ea typeface="Calibri"/>
                <a:cs typeface="Calibri"/>
                <a:sym typeface="Calibri"/>
              </a:rPr>
              <a:t>4 billion years ago</a:t>
            </a:r>
            <a:r>
              <a:rPr b="0" lang="en-GB" sz="1615" strike="noStrike">
                <a:solidFill>
                  <a:srgbClr val="262626"/>
                </a:solidFill>
                <a:latin typeface="Arial"/>
                <a:ea typeface="Calibri"/>
                <a:cs typeface="Calibri"/>
                <a:sym typeface="Calibri"/>
              </a:rPr>
              <a:t> the most primitive life forms on Earth.</a:t>
            </a:r>
            <a:endParaRPr b="0" sz="1615"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15">
                <a:latin typeface="Arial"/>
              </a:defRPr>
            </a:pPr>
            <a:r>
              <a:rPr b="0" lang="en-GB" sz="1615" strike="noStrike">
                <a:solidFill>
                  <a:srgbClr val="262626"/>
                </a:solidFill>
                <a:latin typeface="Arial"/>
                <a:ea typeface="Calibri"/>
                <a:cs typeface="Calibri"/>
                <a:sym typeface="Calibri"/>
              </a:rPr>
              <a:t> </a:t>
            </a:r>
            <a:r>
              <a:rPr b="0" lang="en-GB" sz="1615" strike="noStrike">
                <a:solidFill>
                  <a:srgbClr val="FF0000"/>
                </a:solidFill>
                <a:latin typeface="Arial"/>
                <a:ea typeface="Calibri"/>
                <a:cs typeface="Calibri"/>
                <a:sym typeface="Calibri"/>
              </a:rPr>
              <a:t>100,000 years ago</a:t>
            </a:r>
            <a:r>
              <a:rPr b="0" lang="en-GB" sz="1615" strike="noStrike">
                <a:solidFill>
                  <a:srgbClr val="262626"/>
                </a:solidFill>
                <a:latin typeface="Arial"/>
                <a:ea typeface="Calibri"/>
                <a:cs typeface="Calibri"/>
                <a:sym typeface="Calibri"/>
              </a:rPr>
              <a:t> modern humans evolved in Africa.</a:t>
            </a:r>
            <a:endParaRPr b="0" sz="1615" strike="noStrike">
              <a:solidFill>
                <a:srgbClr val="262626"/>
              </a:solidFill>
              <a:latin typeface="Arial"/>
              <a:ea typeface="Calibri"/>
              <a:cs typeface="Calibri"/>
              <a:sym typeface="Calibri"/>
            </a:endParaRPr>
          </a:p>
          <a:p>
            <a:pPr indent="-342720" lvl="0" marL="343080" marR="0" rtl="0" algn="l">
              <a:lnSpc>
                <a:spcPct val="100000"/>
              </a:lnSpc>
              <a:spcBef>
                <a:spcPts val="0"/>
              </a:spcBef>
              <a:spcAft>
                <a:spcPts val="0"/>
              </a:spcAft>
              <a:buNone/>
              <a:defRPr sz="1615">
                <a:latin typeface="Arial"/>
              </a:defRPr>
            </a:pPr>
            <a:r>
              <a:t/>
            </a:r>
            <a:endParaRPr b="0" sz="1615" strike="noStrike">
              <a:solidFill>
                <a:srgbClr val="262626"/>
              </a:solidFill>
              <a:latin typeface="Arial"/>
              <a:ea typeface="Calibri"/>
              <a:cs typeface="Calibri"/>
              <a:sym typeface="Calibri"/>
            </a:endParaRPr>
          </a:p>
          <a:p>
            <a:pPr indent="-342720" lvl="0" marL="343080" marR="0" rtl="0" algn="l">
              <a:buSzPct val="100000"/>
              <a:lnSpc>
                <a:spcPct val="100000"/>
              </a:lnSpc>
              <a:spcBef>
                <a:spcPts val="0"/>
              </a:spcBef>
              <a:spcAft>
                <a:spcPts val="0"/>
              </a:spcAft>
              <a:buClr>
                <a:srgbClr val="262626"/>
              </a:buClr>
              <a:buFont typeface="Noto Sans Symbols"/>
              <a:buChar char="●"/>
              <a:defRPr sz="1615">
                <a:latin typeface="Arial"/>
              </a:defRPr>
            </a:pPr>
            <a:r>
              <a:rPr b="0" lang="en-GB" sz="1615" strike="noStrike">
                <a:solidFill>
                  <a:srgbClr val="262626"/>
                </a:solidFill>
                <a:latin typeface="Arial"/>
                <a:ea typeface="Calibri"/>
                <a:cs typeface="Calibri"/>
                <a:sym typeface="Calibri"/>
              </a:rPr>
              <a:t> Some decades ago, you gained consciousness (finally!).</a:t>
            </a:r>
            <a:endParaRPr b="0" sz="1615" strike="noStrike">
              <a:solidFill>
                <a:srgbClr val="262626"/>
              </a:solidFill>
              <a:latin typeface="Arial"/>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73" name="Shape 373"/>
        <p:cNvGrpSpPr/>
        <p:nvPr/>
      </p:nvGrpSpPr>
      <p:grpSpPr>
        <a:xfrm>
          <a:off x="0" y="0"/>
          <a:ext cx="0" cy="0"/>
          <a:chOff x="0" y="0"/>
          <a:chExt cx="0" cy="0"/>
        </a:xfrm>
      </p:grpSpPr>
      <p:sp>
        <p:nvSpPr>
          <p:cNvPr id="476"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How did we get here? (Cosmic Timeline)</a:t>
            </a:r>
          </a:p>
        </p:txBody>
      </p:sp>
      <p:sp>
        <p:nvSpPr>
          <p:cNvPr id="375" name="Google Shape;375;p69"/>
          <p:cNvSpPr/>
          <p:nvPr/>
        </p:nvSpPr>
        <p:spPr>
          <a:xfrm>
            <a:off x="2424887" y="2095500"/>
            <a:ext cx="7342227" cy="3449257"/>
          </a:xfrm>
          <a:prstGeom prst="rect">
            <a:avLst/>
          </a:prstGeom>
          <a:noFill/>
          <a:ln>
            <a:noFill/>
          </a:ln>
        </p:spPr>
        <p:txBody>
          <a:bodyPr anchorCtr="0" anchor="t" bIns="39213" lIns="75410" spcFirstLastPara="1" rIns="75410" wrap="square" tIns="39213">
            <a:noAutofit/>
          </a:bodyPr>
          <a:lstStyle/>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January 1				Big Bang</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February 1				Milky Way forms</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September 3			Earth forms</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September 22			First life on Earth</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December 26</a:t>
            </a:r>
            <a:r>
              <a:rPr b="0" baseline="30000" lang="en-GB" sz="1609" strike="noStrike">
                <a:solidFill>
                  <a:srgbClr val="000000"/>
                </a:solidFill>
                <a:latin typeface="Arial"/>
                <a:ea typeface="Calibri"/>
                <a:cs typeface="Calibri"/>
                <a:sym typeface="Calibri"/>
              </a:rPr>
              <a:t>th</a:t>
            </a:r>
            <a:r>
              <a:rPr b="0" lang="en-GB" sz="1609" strike="noStrike">
                <a:solidFill>
                  <a:srgbClr val="000000"/>
                </a:solidFill>
                <a:latin typeface="Arial"/>
                <a:ea typeface="Calibri"/>
                <a:cs typeface="Calibri"/>
                <a:sym typeface="Calibri"/>
              </a:rPr>
              <a:t>			Dinosaurs evolve</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December 30</a:t>
            </a:r>
            <a:r>
              <a:rPr b="0" baseline="30000" lang="en-GB" sz="1609" strike="noStrike">
                <a:solidFill>
                  <a:srgbClr val="000000"/>
                </a:solidFill>
                <a:latin typeface="Arial"/>
                <a:ea typeface="Calibri"/>
                <a:cs typeface="Calibri"/>
                <a:sym typeface="Calibri"/>
              </a:rPr>
              <a:t>th</a:t>
            </a:r>
            <a:r>
              <a:rPr b="0" lang="en-GB" sz="1609" strike="noStrike">
                <a:solidFill>
                  <a:srgbClr val="000000"/>
                </a:solidFill>
                <a:latin typeface="Arial"/>
                <a:ea typeface="Calibri"/>
                <a:cs typeface="Calibri"/>
                <a:sym typeface="Calibri"/>
              </a:rPr>
              <a:t>			Dinosaurs die off</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December 31</a:t>
            </a:r>
            <a:r>
              <a:rPr b="0" baseline="30000" lang="en-GB" sz="1609" strike="noStrike">
                <a:solidFill>
                  <a:srgbClr val="000000"/>
                </a:solidFill>
                <a:latin typeface="Arial"/>
                <a:ea typeface="Calibri"/>
                <a:cs typeface="Calibri"/>
                <a:sym typeface="Calibri"/>
              </a:rPr>
              <a:t>st</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		11:58 pm 			Modern humans</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		25 seconds ago		Agriculture arises</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		11 seconds ago		Pyramids built</a:t>
            </a:r>
            <a:endParaRPr b="0" sz="1207"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defRPr sz="1609">
                <a:latin typeface="Arial"/>
              </a:defRPr>
            </a:pPr>
            <a:r>
              <a:rPr b="0" lang="en-GB" sz="1609" strike="noStrike">
                <a:solidFill>
                  <a:srgbClr val="000000"/>
                </a:solidFill>
                <a:latin typeface="Arial"/>
                <a:ea typeface="Calibri"/>
                <a:cs typeface="Calibri"/>
                <a:sym typeface="Calibri"/>
              </a:rPr>
              <a:t>		0.05 seconds ago		You were born</a:t>
            </a:r>
            <a:endParaRPr b="0" sz="1207" strike="noStrike">
              <a:solidFill>
                <a:srgbClr val="000000"/>
              </a:solidFill>
              <a:latin typeface="Arial"/>
              <a:ea typeface="Arial"/>
              <a:cs typeface="Arial"/>
              <a:sym typeface="Arial"/>
            </a:endParaRPr>
          </a:p>
        </p:txBody>
      </p:sp>
      <p:sp>
        <p:nvSpPr>
          <p:cNvPr id="376" name="Google Shape;376;p69"/>
          <p:cNvSpPr/>
          <p:nvPr/>
        </p:nvSpPr>
        <p:spPr>
          <a:xfrm>
            <a:off x="2438159" y="5726345"/>
            <a:ext cx="7173007" cy="433155"/>
          </a:xfrm>
          <a:prstGeom prst="rect">
            <a:avLst/>
          </a:prstGeom>
          <a:noFill/>
          <a:ln>
            <a:noFill/>
          </a:ln>
        </p:spPr>
        <p:txBody>
          <a:bodyPr anchorCtr="0" anchor="t" bIns="37705" lIns="75410" spcFirstLastPara="1" rIns="75410" wrap="square" tIns="37705">
            <a:noAutofit/>
          </a:bodyPr>
          <a:lstStyle/>
          <a:p>
            <a:pPr indent="0" lvl="0" marL="0" marR="0" rtl="0" algn="l">
              <a:lnSpc>
                <a:spcPct val="100000"/>
              </a:lnSpc>
              <a:spcBef>
                <a:spcPts val="0"/>
              </a:spcBef>
              <a:spcAft>
                <a:spcPts val="0"/>
              </a:spcAft>
              <a:buNone/>
              <a:defRPr sz="1877">
                <a:latin typeface="Arial"/>
              </a:defRPr>
            </a:pPr>
            <a:r>
              <a:rPr b="0" lang="en-GB" sz="1877" strike="noStrike">
                <a:solidFill>
                  <a:srgbClr val="000000"/>
                </a:solidFill>
                <a:latin typeface="Arial"/>
                <a:ea typeface="Calibri"/>
                <a:cs typeface="Calibri"/>
                <a:sym typeface="Calibri"/>
              </a:rPr>
              <a:t>https://www.youtube.com/watch?v=ShTxGumvbno</a:t>
            </a:r>
            <a:endParaRPr b="0" sz="1207"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81" name="Shape 381"/>
        <p:cNvGrpSpPr/>
        <p:nvPr/>
      </p:nvGrpSpPr>
      <p:grpSpPr>
        <a:xfrm>
          <a:off x="0" y="0"/>
          <a:ext cx="0" cy="0"/>
          <a:chOff x="0" y="0"/>
          <a:chExt cx="0" cy="0"/>
        </a:xfrm>
      </p:grpSpPr>
      <p:sp>
        <p:nvSpPr>
          <p:cNvPr id="483"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How are we Moving?</a:t>
            </a:r>
          </a:p>
        </p:txBody>
      </p:sp>
      <p:pic>
        <p:nvPicPr>
          <p:cNvPr id="383" name="Google Shape;383;p70"/>
          <p:cNvPicPr preferRelativeResize="0"/>
          <p:nvPr/>
        </p:nvPicPr>
        <p:blipFill rotWithShape="1">
          <a:blip r:embed="rId3">
            <a:alphaModFix/>
          </a:blip>
          <a:srcRect b="13916" l="1892" r="3786" t="4175"/>
          <a:stretch/>
        </p:blipFill>
        <p:spPr>
          <a:xfrm>
            <a:off x="2714094" y="2095500"/>
            <a:ext cx="6763812" cy="4064000"/>
          </a:xfrm>
          <a:prstGeom prst="rect">
            <a:avLst/>
          </a:prstGeom>
          <a:noFill/>
          <a:ln>
            <a:noFill/>
          </a:ln>
        </p:spPr>
      </p:pic>
      <p:sp>
        <p:nvSpPr>
          <p:cNvPr id="300" name="Google Shape;384;p70"/>
          <p:cNvSpPr/>
          <p:nvPr/>
        </p:nvSpPr>
        <p:spPr>
          <a:xfrm>
            <a:off x="3738951" y="2226805"/>
            <a:ext cx="2113767" cy="320268"/>
          </a:xfrm>
          <a:prstGeom prst="rect">
            <a:avLst/>
          </a:prstGeom>
          <a:noFill/>
          <a:ln>
            <a:noFill/>
          </a:ln>
        </p:spPr>
        <p:txBody>
          <a:bodyPr anchorCtr="0" anchor="t" bIns="31472" lIns="60523" spcFirstLastPara="1" rIns="60523" wrap="square" tIns="31472">
            <a:noAutofit/>
          </a:bodyPr>
          <a:lstStyle/>
          <a:p>
            <a:pPr indent="0" lvl="0" marL="0" marR="0" rtl="0" algn="l">
              <a:lnSpc>
                <a:spcPct val="100000"/>
              </a:lnSpc>
              <a:spcBef>
                <a:spcPts val="0"/>
              </a:spcBef>
              <a:spcAft>
                <a:spcPts val="0"/>
              </a:spcAft>
              <a:buNone/>
              <a:defRPr sz="1345">
                <a:latin typeface="Arial"/>
              </a:defRPr>
            </a:pPr>
            <a:r>
              <a:rPr b="0" lang="en-GB" sz="1345" strike="noStrike">
                <a:solidFill>
                  <a:srgbClr val="FFFFFF"/>
                </a:solidFill>
                <a:latin typeface="Arial"/>
                <a:ea typeface="Tahoma"/>
                <a:cs typeface="Tahoma"/>
                <a:sym typeface="Tahoma"/>
              </a:rPr>
              <a:t>Earth rotation</a:t>
            </a:r>
            <a:endParaRPr b="0" sz="968" strike="noStrike">
              <a:solidFill>
                <a:srgbClr val="000000"/>
              </a:solidFill>
              <a:latin typeface="Arial"/>
              <a:ea typeface="Arial"/>
              <a:cs typeface="Arial"/>
              <a:sym typeface="Arial"/>
            </a:endParaRPr>
          </a:p>
        </p:txBody>
      </p:sp>
      <p:sp>
        <p:nvSpPr>
          <p:cNvPr id="301" name="Google Shape;384;p70"/>
          <p:cNvSpPr/>
          <p:nvPr/>
        </p:nvSpPr>
        <p:spPr>
          <a:xfrm>
            <a:off x="4955968" y="2579099"/>
            <a:ext cx="2113767" cy="320268"/>
          </a:xfrm>
          <a:prstGeom prst="rect">
            <a:avLst/>
          </a:prstGeom>
          <a:noFill/>
          <a:ln>
            <a:noFill/>
          </a:ln>
        </p:spPr>
        <p:txBody>
          <a:bodyPr anchorCtr="0" anchor="t" bIns="31472" lIns="60523" spcFirstLastPara="1" rIns="60523" wrap="square" tIns="31472">
            <a:noAutofit/>
          </a:bodyPr>
          <a:lstStyle/>
          <a:p>
            <a:pPr indent="0" lvl="0" marL="0" marR="0" rtl="0" algn="l">
              <a:lnSpc>
                <a:spcPct val="100000"/>
              </a:lnSpc>
              <a:spcBef>
                <a:spcPts val="0"/>
              </a:spcBef>
              <a:spcAft>
                <a:spcPts val="0"/>
              </a:spcAft>
              <a:buNone/>
              <a:defRPr sz="1345">
                <a:latin typeface="Arial"/>
              </a:defRPr>
            </a:pPr>
            <a:r>
              <a:rPr b="0" lang="en-GB" sz="1345" strike="noStrike">
                <a:solidFill>
                  <a:srgbClr val="FFFFFF"/>
                </a:solidFill>
                <a:latin typeface="Arial"/>
                <a:ea typeface="Tahoma"/>
                <a:cs typeface="Tahoma"/>
                <a:sym typeface="Tahoma"/>
              </a:rPr>
              <a:t>Earth orbit</a:t>
            </a:r>
            <a:endParaRPr b="0" sz="968" strike="noStrike">
              <a:solidFill>
                <a:srgbClr val="000000"/>
              </a:solidFill>
              <a:latin typeface="Arial"/>
              <a:ea typeface="Arial"/>
              <a:cs typeface="Arial"/>
              <a:sym typeface="Arial"/>
            </a:endParaRPr>
          </a:p>
        </p:txBody>
      </p:sp>
      <p:sp>
        <p:nvSpPr>
          <p:cNvPr id="302" name="Google Shape;384;p70"/>
          <p:cNvSpPr/>
          <p:nvPr/>
        </p:nvSpPr>
        <p:spPr>
          <a:xfrm>
            <a:off x="4955968" y="3059501"/>
            <a:ext cx="3394837" cy="320268"/>
          </a:xfrm>
          <a:prstGeom prst="rect">
            <a:avLst/>
          </a:prstGeom>
          <a:noFill/>
          <a:ln>
            <a:noFill/>
          </a:ln>
        </p:spPr>
        <p:txBody>
          <a:bodyPr anchorCtr="0" anchor="t" bIns="31472" lIns="60523" spcFirstLastPara="1" rIns="60523" wrap="square" tIns="31472">
            <a:noAutofit/>
          </a:bodyPr>
          <a:lstStyle/>
          <a:p>
            <a:pPr indent="0" lvl="0" marL="0" marR="0" rtl="0" algn="l">
              <a:lnSpc>
                <a:spcPct val="100000"/>
              </a:lnSpc>
              <a:spcBef>
                <a:spcPts val="0"/>
              </a:spcBef>
              <a:spcAft>
                <a:spcPts val="0"/>
              </a:spcAft>
              <a:buNone/>
              <a:defRPr sz="1345">
                <a:latin typeface="Arial"/>
              </a:defRPr>
            </a:pPr>
            <a:r>
              <a:rPr b="0" lang="en-GB" sz="1345" strike="noStrike">
                <a:solidFill>
                  <a:srgbClr val="FFFFFF"/>
                </a:solidFill>
                <a:latin typeface="Arial"/>
                <a:ea typeface="Tahoma"/>
                <a:cs typeface="Tahoma"/>
                <a:sym typeface="Tahoma"/>
              </a:rPr>
              <a:t>Random solar motion</a:t>
            </a:r>
            <a:endParaRPr b="0" sz="968" strike="noStrike">
              <a:solidFill>
                <a:srgbClr val="000000"/>
              </a:solidFill>
              <a:latin typeface="Arial"/>
              <a:ea typeface="Arial"/>
              <a:cs typeface="Arial"/>
              <a:sym typeface="Arial"/>
            </a:endParaRPr>
          </a:p>
        </p:txBody>
      </p:sp>
      <p:sp>
        <p:nvSpPr>
          <p:cNvPr id="303" name="Google Shape;384;p70"/>
          <p:cNvSpPr/>
          <p:nvPr/>
        </p:nvSpPr>
        <p:spPr>
          <a:xfrm>
            <a:off x="5948798" y="3635982"/>
            <a:ext cx="2658222" cy="704589"/>
          </a:xfrm>
          <a:prstGeom prst="rect">
            <a:avLst/>
          </a:prstGeom>
          <a:noFill/>
          <a:ln>
            <a:noFill/>
          </a:ln>
        </p:spPr>
        <p:txBody>
          <a:bodyPr anchorCtr="0" anchor="t" bIns="31472" lIns="60523" spcFirstLastPara="1" rIns="60523" wrap="square" tIns="31472">
            <a:noAutofit/>
          </a:bodyPr>
          <a:lstStyle/>
          <a:p>
            <a:pPr indent="0" lvl="0" marL="0" marR="0" rtl="0" algn="l">
              <a:lnSpc>
                <a:spcPct val="100000"/>
              </a:lnSpc>
              <a:spcBef>
                <a:spcPts val="0"/>
              </a:spcBef>
              <a:spcAft>
                <a:spcPts val="0"/>
              </a:spcAft>
              <a:buNone/>
              <a:defRPr sz="1345">
                <a:latin typeface="Arial"/>
              </a:defRPr>
            </a:pPr>
            <a:r>
              <a:rPr b="0" lang="en-GB" sz="1345" strike="noStrike">
                <a:solidFill>
                  <a:srgbClr val="FFFFFF"/>
                </a:solidFill>
                <a:latin typeface="Arial"/>
                <a:ea typeface="Tahoma"/>
                <a:cs typeface="Tahoma"/>
                <a:sym typeface="Tahoma"/>
              </a:rPr>
              <a:t>Solar motion around the center of the Milky Way</a:t>
            </a:r>
            <a:endParaRPr b="0" sz="968" strike="noStrike">
              <a:solidFill>
                <a:srgbClr val="000000"/>
              </a:solidFill>
              <a:latin typeface="Arial"/>
              <a:ea typeface="Arial"/>
              <a:cs typeface="Arial"/>
              <a:sym typeface="Arial"/>
            </a:endParaRPr>
          </a:p>
        </p:txBody>
      </p:sp>
      <p:sp>
        <p:nvSpPr>
          <p:cNvPr id="304" name="Google Shape;384;p70"/>
          <p:cNvSpPr/>
          <p:nvPr/>
        </p:nvSpPr>
        <p:spPr>
          <a:xfrm>
            <a:off x="7133788" y="4340571"/>
            <a:ext cx="1601338" cy="832696"/>
          </a:xfrm>
          <a:prstGeom prst="rect">
            <a:avLst/>
          </a:prstGeom>
          <a:noFill/>
          <a:ln>
            <a:noFill/>
          </a:ln>
        </p:spPr>
        <p:txBody>
          <a:bodyPr anchorCtr="0" anchor="t" bIns="31472" lIns="60523" spcFirstLastPara="1" rIns="60523" wrap="square" tIns="31472">
            <a:noAutofit/>
          </a:bodyPr>
          <a:lstStyle/>
          <a:p>
            <a:pPr indent="0" lvl="0" marL="0" marR="0" rtl="0" algn="l">
              <a:lnSpc>
                <a:spcPct val="100000"/>
              </a:lnSpc>
              <a:spcBef>
                <a:spcPts val="0"/>
              </a:spcBef>
              <a:spcAft>
                <a:spcPts val="0"/>
              </a:spcAft>
              <a:buNone/>
              <a:defRPr sz="1345">
                <a:latin typeface="Arial"/>
              </a:defRPr>
            </a:pPr>
            <a:r>
              <a:rPr b="0" lang="en-GB" sz="1345" strike="noStrike">
                <a:solidFill>
                  <a:srgbClr val="FFFFFF"/>
                </a:solidFill>
                <a:latin typeface="Arial"/>
                <a:ea typeface="Tahoma"/>
                <a:cs typeface="Tahoma"/>
                <a:sym typeface="Tahoma"/>
              </a:rPr>
              <a:t>Milky Way motion in the local group</a:t>
            </a:r>
            <a:endParaRPr b="0" sz="968" strike="noStrike">
              <a:solidFill>
                <a:srgbClr val="000000"/>
              </a:solidFill>
              <a:latin typeface="Arial"/>
              <a:ea typeface="Arial"/>
              <a:cs typeface="Arial"/>
              <a:sym typeface="Arial"/>
            </a:endParaRPr>
          </a:p>
        </p:txBody>
      </p:sp>
      <p:sp>
        <p:nvSpPr>
          <p:cNvPr id="305" name="Google Shape;384;p70"/>
          <p:cNvSpPr/>
          <p:nvPr/>
        </p:nvSpPr>
        <p:spPr>
          <a:xfrm>
            <a:off x="3354630" y="5493535"/>
            <a:ext cx="3138623" cy="384321"/>
          </a:xfrm>
          <a:prstGeom prst="rect">
            <a:avLst/>
          </a:prstGeom>
          <a:noFill/>
          <a:ln>
            <a:noFill/>
          </a:ln>
        </p:spPr>
        <p:txBody>
          <a:bodyPr anchorCtr="0" anchor="t" bIns="31472" lIns="60523" spcFirstLastPara="1" rIns="60523" wrap="square" tIns="31472">
            <a:noAutofit/>
          </a:bodyPr>
          <a:lstStyle/>
          <a:p>
            <a:pPr indent="0" lvl="0" marL="0" marR="0" rtl="0" algn="l">
              <a:lnSpc>
                <a:spcPct val="100000"/>
              </a:lnSpc>
              <a:spcBef>
                <a:spcPts val="0"/>
              </a:spcBef>
              <a:spcAft>
                <a:spcPts val="0"/>
              </a:spcAft>
              <a:buNone/>
              <a:defRPr sz="1345">
                <a:latin typeface="Arial"/>
              </a:defRPr>
            </a:pPr>
            <a:r>
              <a:rPr b="0" lang="en-GB" sz="1345" strike="noStrike">
                <a:solidFill>
                  <a:srgbClr val="FFFFFF"/>
                </a:solidFill>
                <a:latin typeface="Arial"/>
                <a:ea typeface="Tahoma"/>
                <a:cs typeface="Tahoma"/>
                <a:sym typeface="Tahoma"/>
              </a:rPr>
              <a:t>Expansion of the Universe</a:t>
            </a:r>
            <a:endParaRPr b="0" sz="968"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89" name="Shape 389"/>
        <p:cNvGrpSpPr/>
        <p:nvPr/>
      </p:nvGrpSpPr>
      <p:grpSpPr>
        <a:xfrm>
          <a:off x="0" y="0"/>
          <a:ext cx="0" cy="0"/>
          <a:chOff x="0" y="0"/>
          <a:chExt cx="0" cy="0"/>
        </a:xfrm>
      </p:grpSpPr>
      <p:sp>
        <p:nvSpPr>
          <p:cNvPr id="491"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Review</a:t>
            </a:r>
          </a:p>
        </p:txBody>
      </p:sp>
      <p:sp>
        <p:nvSpPr>
          <p:cNvPr id="391" name="Google Shape;391;p71"/>
          <p:cNvSpPr txBox="1"/>
          <p:nvPr/>
        </p:nvSpPr>
        <p:spPr>
          <a:xfrm>
            <a:off x="3004931" y="2095500"/>
            <a:ext cx="6182137" cy="4064000"/>
          </a:xfrm>
          <a:prstGeom prst="rect">
            <a:avLst/>
          </a:prstGeom>
          <a:noFill/>
          <a:ln>
            <a:noFill/>
          </a:ln>
        </p:spPr>
        <p:txBody>
          <a:bodyPr anchorCtr="0" anchor="t" bIns="34332" lIns="68682" spcFirstLastPara="1" rIns="68682" wrap="square" tIns="34332">
            <a:noAutofit/>
          </a:bodyPr>
          <a:lstStyle/>
          <a:p>
            <a:pPr indent="-333000" lvl="0" marL="339840" marR="0" rtl="0" algn="l">
              <a:lnSpc>
                <a:spcPct val="100000"/>
              </a:lnSpc>
              <a:spcBef>
                <a:spcPts val="0"/>
              </a:spcBef>
              <a:spcAft>
                <a:spcPts val="0"/>
              </a:spcAft>
              <a:buNone/>
              <a:defRPr sz="1563">
                <a:latin typeface="Arial"/>
              </a:defRPr>
            </a:pPr>
            <a:r>
              <a:rPr b="0" lang="en-GB" sz="1563" strike="noStrike">
                <a:solidFill>
                  <a:srgbClr val="262626"/>
                </a:solidFill>
                <a:latin typeface="Arial"/>
                <a:ea typeface="Calibri"/>
                <a:cs typeface="Calibri"/>
                <a:sym typeface="Calibri"/>
              </a:rPr>
              <a:t>Goals for Today</a:t>
            </a:r>
            <a:endParaRPr b="0" sz="1923"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563">
                <a:latin typeface="Arial"/>
              </a:defRPr>
            </a:pPr>
            <a:r>
              <a:rPr b="0" lang="en-GB" sz="1563" strike="noStrike">
                <a:solidFill>
                  <a:srgbClr val="262626"/>
                </a:solidFill>
                <a:latin typeface="Arial"/>
                <a:ea typeface="Calibri"/>
                <a:cs typeface="Calibri"/>
                <a:sym typeface="Calibri"/>
              </a:rPr>
              <a:t>1) Scientific notation and units</a:t>
            </a:r>
            <a:endParaRPr b="0" sz="1923"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563">
                <a:latin typeface="Arial"/>
              </a:defRPr>
            </a:pPr>
            <a:r>
              <a:rPr b="0" lang="en-GB" sz="1563" strike="noStrike">
                <a:solidFill>
                  <a:srgbClr val="FF0000"/>
                </a:solidFill>
                <a:latin typeface="Arial"/>
                <a:ea typeface="Calibri"/>
                <a:cs typeface="Calibri"/>
                <a:sym typeface="Calibri"/>
              </a:rPr>
              <a:t>Know them!</a:t>
            </a:r>
            <a:endParaRPr b="0" sz="1923"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563">
                <a:latin typeface="Arial"/>
              </a:defRPr>
            </a:pPr>
            <a:r>
              <a:rPr b="0" lang="en-GB" sz="1563" strike="noStrike">
                <a:solidFill>
                  <a:srgbClr val="262626"/>
                </a:solidFill>
                <a:latin typeface="Arial"/>
                <a:ea typeface="Calibri"/>
                <a:cs typeface="Calibri"/>
                <a:sym typeface="Calibri"/>
              </a:rPr>
              <a:t>2) Where are we?</a:t>
            </a:r>
            <a:endParaRPr b="0" sz="1923" strike="noStrike">
              <a:solidFill>
                <a:srgbClr val="262626"/>
              </a:solidFill>
              <a:latin typeface="Arial"/>
              <a:ea typeface="Calibri"/>
              <a:cs typeface="Calibri"/>
              <a:sym typeface="Calibri"/>
            </a:endParaRPr>
          </a:p>
          <a:p>
            <a:pPr indent="0" lvl="0" marL="6480" marR="0" rtl="0" algn="l">
              <a:lnSpc>
                <a:spcPct val="100000"/>
              </a:lnSpc>
              <a:spcBef>
                <a:spcPts val="0"/>
              </a:spcBef>
              <a:spcAft>
                <a:spcPts val="0"/>
              </a:spcAft>
              <a:buNone/>
              <a:defRPr sz="1563">
                <a:latin typeface="Arial"/>
              </a:defRPr>
            </a:pPr>
            <a:r>
              <a:rPr b="0" lang="en-GB" sz="1563" strike="noStrike">
                <a:solidFill>
                  <a:srgbClr val="FF0000"/>
                </a:solidFill>
                <a:latin typeface="Arial"/>
                <a:ea typeface="Calibri"/>
                <a:cs typeface="Calibri"/>
                <a:sym typeface="Calibri"/>
              </a:rPr>
              <a:t>We are in the Universe, in the Local Group, in the Milky Way, in the Solar System, on Earth</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563">
                <a:latin typeface="Arial"/>
              </a:defRPr>
            </a:pPr>
            <a:r>
              <a:rPr b="0" lang="en-GB" sz="1683" strike="noStrike">
                <a:solidFill>
                  <a:srgbClr val="262626"/>
                </a:solidFill>
                <a:latin typeface="Arial"/>
                <a:ea typeface="Calibri"/>
                <a:cs typeface="Calibri"/>
                <a:sym typeface="Calibri"/>
              </a:rPr>
              <a:t>3) How did we get here?</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563">
                <a:latin typeface="Arial"/>
              </a:defRPr>
            </a:pPr>
            <a:r>
              <a:rPr b="0" lang="en-GB" sz="1683" strike="noStrike">
                <a:solidFill>
                  <a:srgbClr val="FF0000"/>
                </a:solidFill>
                <a:latin typeface="Arial"/>
                <a:ea typeface="Calibri"/>
                <a:cs typeface="Calibri"/>
                <a:sym typeface="Calibri"/>
              </a:rPr>
              <a:t>Universe created 14 GYr ago, Milky Way 12 GYr ago, Earth 4 GYr ago, man 100,000 yr ago, and you ~20 years ago.</a:t>
            </a:r>
            <a:endParaRPr b="0" sz="1923"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563">
                <a:latin typeface="Arial"/>
              </a:defRPr>
            </a:pPr>
            <a:r>
              <a:rPr b="0" lang="en-GB" sz="1683" strike="noStrike">
                <a:latin typeface="Arial"/>
                <a:ea typeface="Calibri"/>
                <a:cs typeface="Calibri"/>
                <a:sym typeface="Calibri"/>
              </a:rPr>
              <a:t>4) How are we moving?</a:t>
            </a:r>
            <a:endParaRPr b="0" sz="1683" strike="noStrike">
              <a:latin typeface="Arial"/>
              <a:ea typeface="Calibri"/>
              <a:cs typeface="Calibri"/>
              <a:sym typeface="Calibri"/>
            </a:endParaRPr>
          </a:p>
          <a:p>
            <a:pPr indent="0" lvl="0" marL="0" marR="0" rtl="0" algn="l">
              <a:lnSpc>
                <a:spcPct val="100000"/>
              </a:lnSpc>
              <a:spcBef>
                <a:spcPts val="0"/>
              </a:spcBef>
              <a:spcAft>
                <a:spcPts val="0"/>
              </a:spcAft>
              <a:buNone/>
              <a:defRPr sz="1563">
                <a:latin typeface="Arial"/>
              </a:defRPr>
            </a:pPr>
            <a:r>
              <a:rPr b="0" lang="en-GB" sz="1683" strike="noStrike">
                <a:solidFill>
                  <a:srgbClr val="FF0000"/>
                </a:solidFill>
                <a:latin typeface="Arial"/>
                <a:ea typeface="Calibri"/>
                <a:cs typeface="Calibri"/>
                <a:sym typeface="Calibri"/>
              </a:rPr>
              <a:t>Everything is in motion!</a:t>
            </a:r>
            <a:endParaRPr b="0" sz="1923" strike="noStrike">
              <a:solidFill>
                <a:srgbClr val="262626"/>
              </a:solidFill>
              <a:latin typeface="Arial"/>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Sp="1">
  <p:cSld>
    <p:spTree>
      <p:nvGrpSpPr>
        <p:cNvPr id="395" name="Shape 395"/>
        <p:cNvGrpSpPr/>
        <p:nvPr/>
      </p:nvGrpSpPr>
      <p:grpSpPr>
        <a:xfrm>
          <a:off x="0" y="0"/>
          <a:ext cx="0" cy="0"/>
          <a:chOff x="0" y="0"/>
          <a:chExt cx="0" cy="0"/>
        </a:xfrm>
      </p:grpSpPr>
      <p:sp>
        <p:nvSpPr>
          <p:cNvPr id="497" name="WVU lesson title">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Galaxy Song!!!</a:t>
            </a:r>
          </a:p>
        </p:txBody>
      </p:sp>
      <p:sp>
        <p:nvSpPr>
          <p:cNvPr id="397" name="Google Shape;397;p72"/>
          <p:cNvSpPr txBox="1"/>
          <p:nvPr/>
        </p:nvSpPr>
        <p:spPr>
          <a:xfrm>
            <a:off x="3004840" y="2095500"/>
            <a:ext cx="6182320" cy="4064000"/>
          </a:xfrm>
          <a:prstGeom prst="rect">
            <a:avLst/>
          </a:prstGeom>
          <a:noFill/>
          <a:ln>
            <a:noFill/>
          </a:ln>
        </p:spPr>
        <p:txBody>
          <a:bodyPr anchorCtr="0" anchor="t" bIns="34332" lIns="68684" spcFirstLastPara="1" rIns="68684" wrap="square" tIns="34332">
            <a:noAutofit/>
          </a:bodyPr>
          <a:lstStyle/>
          <a:p>
            <a:pPr indent="0" lvl="0" marL="0" marR="0" rtl="0" algn="l">
              <a:lnSpc>
                <a:spcPct val="100000"/>
              </a:lnSpc>
              <a:spcBef>
                <a:spcPts val="0"/>
              </a:spcBef>
              <a:spcAft>
                <a:spcPts val="0"/>
              </a:spcAft>
              <a:buNone/>
              <a:defRPr sz="1923">
                <a:latin typeface="Arial"/>
              </a:defRPr>
            </a:pPr>
            <a:r>
              <a:rPr b="0" i="0" lang="en-GB" sz="1923" u="none" cap="none" strike="noStrike">
                <a:solidFill>
                  <a:srgbClr val="262626"/>
                </a:solidFill>
                <a:latin typeface="Arial"/>
                <a:ea typeface="Calibri"/>
                <a:cs typeface="Calibri"/>
                <a:sym typeface="Calibri"/>
              </a:rPr>
              <a:t>From Monty Python’s “Meaning of Life”</a:t>
            </a:r>
            <a:endParaRPr b="0" i="0" sz="1923" u="none" cap="none"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rPr b="0" i="0" lang="en-GB" sz="1442" u="sng" cap="none" strike="noStrike">
                <a:solidFill>
                  <a:schemeClr val="hlink"/>
                </a:solidFill>
                <a:latin typeface="Arial"/>
                <a:ea typeface="Calibri"/>
                <a:cs typeface="Calibri"/>
                <a:sym typeface="Calibri"/>
                <a:hlinkClick r:id="rId3"/>
              </a:rPr>
              <a:t>http://www.youtube.com/watch?v=vIy76M-4txo</a:t>
            </a:r>
            <a:endParaRPr b="0" i="0" sz="1923" u="none" cap="none"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rPr b="0" i="0" lang="en-GB" sz="1442" u="sng" cap="none" strike="noStrike">
                <a:solidFill>
                  <a:schemeClr val="hlink"/>
                </a:solidFill>
                <a:latin typeface="Arial"/>
                <a:ea typeface="Calibri"/>
                <a:cs typeface="Calibri"/>
                <a:sym typeface="Calibri"/>
                <a:hlinkClick r:id="rId4"/>
              </a:rPr>
              <a:t>(PG-13) https://www.youtube.com/watch?v=buqtdpuZxvk</a:t>
            </a:r>
            <a:endParaRPr b="0" i="0" sz="1923" u="none" cap="none"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t/>
            </a:r>
            <a:endParaRPr b="0" i="0" sz="1923" u="none" cap="none"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rPr b="0" i="0" lang="en-GB" sz="1683" u="none" cap="none" strike="noStrike">
                <a:solidFill>
                  <a:srgbClr val="262626"/>
                </a:solidFill>
                <a:latin typeface="Arial"/>
                <a:ea typeface="Calibri"/>
                <a:cs typeface="Calibri"/>
                <a:sym typeface="Calibri"/>
              </a:rPr>
              <a:t>Where are we?</a:t>
            </a:r>
            <a:endParaRPr b="0" i="0" sz="1923" u="none" cap="none" strike="noStrike">
              <a:solidFill>
                <a:srgbClr val="262626"/>
              </a:solidFill>
              <a:latin typeface="Arial"/>
              <a:ea typeface="Calibri"/>
              <a:cs typeface="Calibri"/>
              <a:sym typeface="Calibri"/>
            </a:endParaRPr>
          </a:p>
          <a:p>
            <a:pPr indent="0" lvl="0" marL="0" marR="0" rtl="0" algn="l">
              <a:lnSpc>
                <a:spcPct val="100000"/>
              </a:lnSpc>
              <a:spcBef>
                <a:spcPts val="0"/>
              </a:spcBef>
              <a:spcAft>
                <a:spcPts val="0"/>
              </a:spcAft>
              <a:buNone/>
              <a:defRPr sz="1923">
                <a:latin typeface="Arial"/>
              </a:defRPr>
            </a:pPr>
            <a:r>
              <a:rPr b="0" i="0" lang="en-GB" sz="1683" u="none" cap="none" strike="noStrike">
                <a:solidFill>
                  <a:srgbClr val="262626"/>
                </a:solidFill>
                <a:latin typeface="Arial"/>
                <a:ea typeface="Calibri"/>
                <a:cs typeface="Calibri"/>
                <a:sym typeface="Calibri"/>
              </a:rPr>
              <a:t>http://www.youtube.com/watch?v=17jymDn0W6U</a:t>
            </a:r>
            <a:endParaRPr b="0" i="0" sz="1923" u="none" cap="none" strike="noStrike">
              <a:solidFill>
                <a:srgbClr val="262626"/>
              </a:solidFill>
              <a:latin typeface="Arial"/>
              <a:ea typeface="Calibri"/>
              <a:cs typeface="Calibri"/>
              <a:sym typeface="Calibri"/>
            </a:endParaRP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majorFont>
      <a:minorFont>
        <a:latin typeface="Arial"/>
        <a:ea typeface="Arial"/>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s-ready.pptx" id="{6D5A5D80-B59F-47FE-A006-FBFC2926142F}" vid="{69CEE3E8-36C9-43B0-A0FB-27FA92D72A34}"/>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majorFont>
      <a:minorFont>
        <a:latin typeface="Arial"/>
        <a:ea typeface="Arial"/>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dc:title>Introduction to astronomy (2018 edition)</dc:title>
  <cp:lastModifiedBy>WVU DSPIRA</cp:lastModifiedBy>
</cp:coreProperties>
</file>