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6a7c63d26f24802" /><Relationship Type="http://schemas.openxmlformats.org/officeDocument/2006/relationships/extended-properties" Target="/docProps/app.xml" Id="R5709fb72e6514dec" /><Relationship Type="http://schemas.openxmlformats.org/officeDocument/2006/relationships/officeDocument" Target="/ppt/presentation.xml" Id="R50b861a4718b4a7a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be2b8e27b49c40d1"/>
  </p:notesMasterIdLst>
  <p:sldIdLst>
    <p:sldId xmlns:r="http://schemas.openxmlformats.org/officeDocument/2006/relationships" id="256" r:id="Re6eb868167734e64"/>
    <p:sldId xmlns:r="http://schemas.openxmlformats.org/officeDocument/2006/relationships" id="257" r:id="Re41665381d3d44fd"/>
    <p:sldId xmlns:r="http://schemas.openxmlformats.org/officeDocument/2006/relationships" id="258" r:id="R7d6737cd739f4a2e"/>
    <p:sldId xmlns:r="http://schemas.openxmlformats.org/officeDocument/2006/relationships" id="259" r:id="R8b684546dcbd4a92"/>
    <p:sldId xmlns:r="http://schemas.openxmlformats.org/officeDocument/2006/relationships" id="260" r:id="R42d16fc77cdf45e6"/>
    <p:sldId xmlns:r="http://schemas.openxmlformats.org/officeDocument/2006/relationships" id="261" r:id="R4722cb267dfa4db3"/>
    <p:sldId xmlns:r="http://schemas.openxmlformats.org/officeDocument/2006/relationships" id="262" r:id="R07c2d3d819f94853"/>
    <p:sldId xmlns:r="http://schemas.openxmlformats.org/officeDocument/2006/relationships" id="263" r:id="Rcbaf92eab66a4979"/>
    <p:sldId xmlns:r="http://schemas.openxmlformats.org/officeDocument/2006/relationships" id="264" r:id="R731171b415fb4499"/>
    <p:sldId xmlns:r="http://schemas.openxmlformats.org/officeDocument/2006/relationships" id="265" r:id="R75aebf16a79a480f"/>
    <p:sldId xmlns:r="http://schemas.openxmlformats.org/officeDocument/2006/relationships" id="266" r:id="R6046008b87674f8b"/>
    <p:sldId xmlns:r="http://schemas.openxmlformats.org/officeDocument/2006/relationships" id="267" r:id="R059feb9620534f0c"/>
    <p:sldId xmlns:r="http://schemas.openxmlformats.org/officeDocument/2006/relationships" id="268" r:id="R02ec6bc50c4d4eae"/>
    <p:sldId xmlns:r="http://schemas.openxmlformats.org/officeDocument/2006/relationships" id="269" r:id="R18d041bdbe114eb6"/>
    <p:sldId xmlns:r="http://schemas.openxmlformats.org/officeDocument/2006/relationships" id="270" r:id="Rf2b4b72d43ed4568"/>
    <p:sldId xmlns:r="http://schemas.openxmlformats.org/officeDocument/2006/relationships" id="271" r:id="R223c543f396f4f93"/>
    <p:sldId xmlns:r="http://schemas.openxmlformats.org/officeDocument/2006/relationships" id="272" r:id="Ra2c81ef875784ad2"/>
    <p:sldId xmlns:r="http://schemas.openxmlformats.org/officeDocument/2006/relationships" id="273" r:id="R6b7fae26008b4e6c"/>
    <p:sldId xmlns:r="http://schemas.openxmlformats.org/officeDocument/2006/relationships" id="274" r:id="Rdfea8234781c4d63"/>
    <p:sldId xmlns:r="http://schemas.openxmlformats.org/officeDocument/2006/relationships" id="275" r:id="Ra0062a57cea34123"/>
    <p:sldId xmlns:r="http://schemas.openxmlformats.org/officeDocument/2006/relationships" id="276" r:id="R7a5beecbc8474e44"/>
    <p:sldId xmlns:r="http://schemas.openxmlformats.org/officeDocument/2006/relationships" id="277" r:id="R52b911d1f188446f"/>
    <p:sldId xmlns:r="http://schemas.openxmlformats.org/officeDocument/2006/relationships" id="278" r:id="R769d631ef8c14b51"/>
    <p:sldId xmlns:r="http://schemas.openxmlformats.org/officeDocument/2006/relationships" id="279" r:id="R5359b26c4f024913"/>
    <p:sldId xmlns:r="http://schemas.openxmlformats.org/officeDocument/2006/relationships" id="280" r:id="R89e1e1ca9ce84462"/>
    <p:sldId xmlns:r="http://schemas.openxmlformats.org/officeDocument/2006/relationships" id="281" r:id="R061cd8cf2d8947dc"/>
    <p:sldId xmlns:r="http://schemas.openxmlformats.org/officeDocument/2006/relationships" id="282" r:id="Rbafb3bac461a420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2cba19391ace4989"/><Relationship Type="http://schemas.openxmlformats.org/officeDocument/2006/relationships/notesMaster" Target="/ppt/notesMasters/notesMaster1.xml" Id="Rbe2b8e27b49c40d1"/><Relationship Type="http://schemas.openxmlformats.org/officeDocument/2006/relationships/presProps" Target="/ppt/presProps.xml" Id="Rcebf9628d9c34ad1"/><Relationship Type="http://schemas.openxmlformats.org/officeDocument/2006/relationships/tableStyles" Target="/ppt/tableStyles.xml" Id="Rf1bef9ee3f2f4682"/><Relationship Type="http://schemas.openxmlformats.org/officeDocument/2006/relationships/slide" Target="/ppt/slides/slide1.xml" Id="Re6eb868167734e64"/><Relationship Type="http://schemas.openxmlformats.org/officeDocument/2006/relationships/slide" Target="/ppt/slides/slide2.xml" Id="Re41665381d3d44fd"/><Relationship Type="http://schemas.openxmlformats.org/officeDocument/2006/relationships/slide" Target="/ppt/slides/slide3.xml" Id="R7d6737cd739f4a2e"/><Relationship Type="http://schemas.openxmlformats.org/officeDocument/2006/relationships/slide" Target="/ppt/slides/slide4.xml" Id="R8b684546dcbd4a92"/><Relationship Type="http://schemas.openxmlformats.org/officeDocument/2006/relationships/slide" Target="/ppt/slides/slide5.xml" Id="R42d16fc77cdf45e6"/><Relationship Type="http://schemas.openxmlformats.org/officeDocument/2006/relationships/slide" Target="/ppt/slides/slide6.xml" Id="R4722cb267dfa4db3"/><Relationship Type="http://schemas.openxmlformats.org/officeDocument/2006/relationships/slide" Target="/ppt/slides/slide7.xml" Id="R07c2d3d819f94853"/><Relationship Type="http://schemas.openxmlformats.org/officeDocument/2006/relationships/slide" Target="/ppt/slides/slide8.xml" Id="Rcbaf92eab66a4979"/><Relationship Type="http://schemas.openxmlformats.org/officeDocument/2006/relationships/slide" Target="/ppt/slides/slide9.xml" Id="R731171b415fb4499"/><Relationship Type="http://schemas.openxmlformats.org/officeDocument/2006/relationships/slide" Target="/ppt/slides/slide10.xml" Id="R75aebf16a79a480f"/><Relationship Type="http://schemas.openxmlformats.org/officeDocument/2006/relationships/slide" Target="/ppt/slides/slide11.xml" Id="R6046008b87674f8b"/><Relationship Type="http://schemas.openxmlformats.org/officeDocument/2006/relationships/slide" Target="/ppt/slides/slide12.xml" Id="R059feb9620534f0c"/><Relationship Type="http://schemas.openxmlformats.org/officeDocument/2006/relationships/slide" Target="/ppt/slides/slide13.xml" Id="R02ec6bc50c4d4eae"/><Relationship Type="http://schemas.openxmlformats.org/officeDocument/2006/relationships/slide" Target="/ppt/slides/slide14.xml" Id="R18d041bdbe114eb6"/><Relationship Type="http://schemas.openxmlformats.org/officeDocument/2006/relationships/slide" Target="/ppt/slides/slide15.xml" Id="Rf2b4b72d43ed4568"/><Relationship Type="http://schemas.openxmlformats.org/officeDocument/2006/relationships/slide" Target="/ppt/slides/slide16.xml" Id="R223c543f396f4f93"/><Relationship Type="http://schemas.openxmlformats.org/officeDocument/2006/relationships/slide" Target="/ppt/slides/slide17.xml" Id="Ra2c81ef875784ad2"/><Relationship Type="http://schemas.openxmlformats.org/officeDocument/2006/relationships/slide" Target="/ppt/slides/slide18.xml" Id="R6b7fae26008b4e6c"/><Relationship Type="http://schemas.openxmlformats.org/officeDocument/2006/relationships/slide" Target="/ppt/slides/slide19.xml" Id="Rdfea8234781c4d63"/><Relationship Type="http://schemas.openxmlformats.org/officeDocument/2006/relationships/slide" Target="/ppt/slides/slide20.xml" Id="Ra0062a57cea34123"/><Relationship Type="http://schemas.openxmlformats.org/officeDocument/2006/relationships/slide" Target="/ppt/slides/slide21.xml" Id="R7a5beecbc8474e44"/><Relationship Type="http://schemas.openxmlformats.org/officeDocument/2006/relationships/slide" Target="/ppt/slides/slide22.xml" Id="R52b911d1f188446f"/><Relationship Type="http://schemas.openxmlformats.org/officeDocument/2006/relationships/slide" Target="/ppt/slides/slide23.xml" Id="R769d631ef8c14b51"/><Relationship Type="http://schemas.openxmlformats.org/officeDocument/2006/relationships/slide" Target="/ppt/slides/slide24.xml" Id="R5359b26c4f024913"/><Relationship Type="http://schemas.openxmlformats.org/officeDocument/2006/relationships/slide" Target="/ppt/slides/slide25.xml" Id="R89e1e1ca9ce84462"/><Relationship Type="http://schemas.openxmlformats.org/officeDocument/2006/relationships/slide" Target="/ppt/slides/slide26.xml" Id="R061cd8cf2d8947dc"/><Relationship Type="http://schemas.openxmlformats.org/officeDocument/2006/relationships/slide" Target="/ppt/slides/slide27.xml" Id="Rbafb3bac461a4203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79a413ff073402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ce823ab0f55418e" /><Relationship Type="http://schemas.openxmlformats.org/officeDocument/2006/relationships/notesMaster" Target="/ppt/notesMasters/notesMaster1.xml" Id="Rb9c9df171ac14da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1946a14a1a4074" /><Relationship Type="http://schemas.openxmlformats.org/officeDocument/2006/relationships/notesMaster" Target="/ppt/notesMasters/notesMaster1.xml" Id="Rae1fca47e1ae4543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8e9455a504f4827" /><Relationship Type="http://schemas.openxmlformats.org/officeDocument/2006/relationships/notesMaster" Target="/ppt/notesMasters/notesMaster1.xml" Id="R82f3ed0d67f34de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ff73fc01aba4f8c" /><Relationship Type="http://schemas.openxmlformats.org/officeDocument/2006/relationships/notesMaster" Target="/ppt/notesMasters/notesMaster1.xml" Id="Ra12299d688ec4d3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dd4a41e8b2d41e1" /><Relationship Type="http://schemas.openxmlformats.org/officeDocument/2006/relationships/notesMaster" Target="/ppt/notesMasters/notesMaster1.xml" Id="Rdd7516763cf847f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6f0699ecb3549b2" /><Relationship Type="http://schemas.openxmlformats.org/officeDocument/2006/relationships/notesMaster" Target="/ppt/notesMasters/notesMaster1.xml" Id="R96818b4d53064a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82a72970c004034" /><Relationship Type="http://schemas.openxmlformats.org/officeDocument/2006/relationships/notesMaster" Target="/ppt/notesMasters/notesMaster1.xml" Id="R82b5cc65be394d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983ee9c8b04468" /><Relationship Type="http://schemas.openxmlformats.org/officeDocument/2006/relationships/notesMaster" Target="/ppt/notesMasters/notesMaster1.xml" Id="R034a00de2d3643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dd907c3fb534c3e" /><Relationship Type="http://schemas.openxmlformats.org/officeDocument/2006/relationships/notesMaster" Target="/ppt/notesMasters/notesMaster1.xml" Id="Rb42c9d1753764bbb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4e4ec5598d94b2f" /><Relationship Type="http://schemas.openxmlformats.org/officeDocument/2006/relationships/notesMaster" Target="/ppt/notesMasters/notesMaster1.xml" Id="R0956441217d94ff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49ddaa335574673" /><Relationship Type="http://schemas.openxmlformats.org/officeDocument/2006/relationships/notesMaster" Target="/ppt/notesMasters/notesMaster1.xml" Id="R37f82cebba9140aa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3447a8e4b45488b" /><Relationship Type="http://schemas.openxmlformats.org/officeDocument/2006/relationships/notesMaster" Target="/ppt/notesMasters/notesMaster1.xml" Id="Ra6c980b0d2f643a6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3041c486de142dc" /><Relationship Type="http://schemas.openxmlformats.org/officeDocument/2006/relationships/notesMaster" Target="/ppt/notesMasters/notesMaster1.xml" Id="Rfada2e61c9c4493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b4b41edaca94a83" /><Relationship Type="http://schemas.openxmlformats.org/officeDocument/2006/relationships/notesMaster" Target="/ppt/notesMasters/notesMaster1.xml" Id="R7905055cbcb946f4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047abb42c344b33" /><Relationship Type="http://schemas.openxmlformats.org/officeDocument/2006/relationships/notesMaster" Target="/ppt/notesMasters/notesMaster1.xml" Id="Rebb4e28917074a0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6b18fa4bc80475f" /><Relationship Type="http://schemas.openxmlformats.org/officeDocument/2006/relationships/notesMaster" Target="/ppt/notesMasters/notesMaster1.xml" Id="R4c5d967dbe544a8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a38d1c5815e4a84" /><Relationship Type="http://schemas.openxmlformats.org/officeDocument/2006/relationships/notesMaster" Target="/ppt/notesMasters/notesMaster1.xml" Id="Rd2fb25cef84547e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34e5edba3b04ce0" /><Relationship Type="http://schemas.openxmlformats.org/officeDocument/2006/relationships/notesMaster" Target="/ppt/notesMasters/notesMaster1.xml" Id="R962e1079887d4c6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b8610d32d7d44f8" /><Relationship Type="http://schemas.openxmlformats.org/officeDocument/2006/relationships/notesMaster" Target="/ppt/notesMasters/notesMaster1.xml" Id="R1de558ac2759416d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9cedf7af73214aba" /><Relationship Type="http://schemas.openxmlformats.org/officeDocument/2006/relationships/notesMaster" Target="/ppt/notesMasters/notesMaster1.xml" Id="R574a2d8744fe49cf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fdbae658c4a4920" /><Relationship Type="http://schemas.openxmlformats.org/officeDocument/2006/relationships/notesMaster" Target="/ppt/notesMasters/notesMaster1.xml" Id="R8cf2fe263c254cb6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bd04cc9c09a41a9" /><Relationship Type="http://schemas.openxmlformats.org/officeDocument/2006/relationships/notesMaster" Target="/ppt/notesMasters/notesMaster1.xml" Id="R5ae7dcae27ce4fcb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774470111b34e5c" /><Relationship Type="http://schemas.openxmlformats.org/officeDocument/2006/relationships/notesMaster" Target="/ppt/notesMasters/notesMaster1.xml" Id="R54fea3619c194a21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8e7e5987eb0041c5" /><Relationship Type="http://schemas.openxmlformats.org/officeDocument/2006/relationships/notesMaster" Target="/ppt/notesMasters/notesMaster1.xml" Id="R0c4dff03e294498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eceeccf2d9b4b7f" /><Relationship Type="http://schemas.openxmlformats.org/officeDocument/2006/relationships/notesMaster" Target="/ppt/notesMasters/notesMaster1.xml" Id="R254e4701bb144b5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89e0103fdf8442f" /><Relationship Type="http://schemas.openxmlformats.org/officeDocument/2006/relationships/notesMaster" Target="/ppt/notesMasters/notesMaster1.xml" Id="R2b370f528b0a47e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200ebcdead7479c" /><Relationship Type="http://schemas.openxmlformats.org/officeDocument/2006/relationships/notesMaster" Target="/ppt/notesMasters/notesMaster1.xml" Id="Ra448dd0f31ba45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13.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14.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15.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16.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17.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18.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19.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20.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21.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22.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23.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24.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25.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26.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assets/lessons/lectures/astronomy/gravity.pdf, page 27.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5bbc49745f848d9"/><Relationship Type="http://schemas.openxmlformats.org/officeDocument/2006/relationships/image" Target="/ppt/media/image.png" Id="Rf2c8cd0ae9cf4621"/><Relationship Type="http://schemas.openxmlformats.org/officeDocument/2006/relationships/notesSlide" Target="/ppt/notesSlides/notesSlide1.xml" Id="R4c98f2cd0a1240bf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5701a0afa744402"/><Relationship Type="http://schemas.openxmlformats.org/officeDocument/2006/relationships/image" Target="/ppt/media/image2.png" Id="R84cfe006167d4211"/><Relationship Type="http://schemas.openxmlformats.org/officeDocument/2006/relationships/notesSlide" Target="/ppt/notesSlides/notesSlide2.xml" Id="Re5be42bcad364da9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a02bc881cdf4abc"/><Relationship Type="http://schemas.openxmlformats.org/officeDocument/2006/relationships/image" Target="/ppt/media/image3.png" Id="R9e6f5b8af2c04090"/><Relationship Type="http://schemas.openxmlformats.org/officeDocument/2006/relationships/notesSlide" Target="/ppt/notesSlides/notesSlide3.xml" Id="Re1ccb35753ce4c3a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af5b3956a104223"/><Relationship Type="http://schemas.openxmlformats.org/officeDocument/2006/relationships/image" Target="/ppt/media/image4.png" Id="Rfa89850660cf4a9d"/><Relationship Type="http://schemas.openxmlformats.org/officeDocument/2006/relationships/notesSlide" Target="/ppt/notesSlides/notesSlide4.xml" Id="R7c9a1a67ffa04467"/><Relationship Id="rIdDspiraLink1" Type="http://schemas.openxmlformats.org/officeDocument/2006/relationships/hyperlink" Target="http://www.solarsystemscope.com/" TargetMode="External"/><Relationship Id="rIdDspiraLink2" Type="http://schemas.openxmlformats.org/officeDocument/2006/relationships/hyperlink" Target="http://www.solarsystemscope.com/" TargetMode="External"/><Relationship Id="rIdDspiraLink3" Type="http://schemas.openxmlformats.org/officeDocument/2006/relationships/hyperlink" Target="http://astro.unl.edu/naap/pos/animations/" TargetMode="External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60e87075ad246be"/><Relationship Type="http://schemas.openxmlformats.org/officeDocument/2006/relationships/image" Target="/ppt/media/image5.png" Id="Ra1814316deb74e0a"/><Relationship Type="http://schemas.openxmlformats.org/officeDocument/2006/relationships/notesSlide" Target="/ppt/notesSlides/notesSlide5.xml" Id="R936f1dc755dd49bc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edf01f39cf741cf"/><Relationship Type="http://schemas.openxmlformats.org/officeDocument/2006/relationships/image" Target="/ppt/media/image6.png" Id="R5a25cdacd6b54411"/><Relationship Type="http://schemas.openxmlformats.org/officeDocument/2006/relationships/notesSlide" Target="/ppt/notesSlides/notesSlide6.xml" Id="R34f946731b934f46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f1f416ea2cc48d1"/><Relationship Type="http://schemas.openxmlformats.org/officeDocument/2006/relationships/image" Target="/ppt/media/image7.png" Id="R5d358d8794e94c3f"/><Relationship Type="http://schemas.openxmlformats.org/officeDocument/2006/relationships/notesSlide" Target="/ppt/notesSlides/notesSlide7.xml" Id="Re3f30cbf52e145bb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1d2e12a8f994e4a"/><Relationship Type="http://schemas.openxmlformats.org/officeDocument/2006/relationships/image" Target="/ppt/media/image8.png" Id="Rdb384d87883843b2"/><Relationship Type="http://schemas.openxmlformats.org/officeDocument/2006/relationships/notesSlide" Target="/ppt/notesSlides/notesSlide8.xml" Id="R2941fbad78d64f81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4bdea6603f94117"/><Relationship Type="http://schemas.openxmlformats.org/officeDocument/2006/relationships/image" Target="/ppt/media/image9.png" Id="Re09654b4394f454e"/><Relationship Type="http://schemas.openxmlformats.org/officeDocument/2006/relationships/notesSlide" Target="/ppt/notesSlides/notesSlide9.xml" Id="Rbe648eff565b4b5b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2bf62aba8604e5b"/><Relationship Type="http://schemas.openxmlformats.org/officeDocument/2006/relationships/image" Target="/ppt/media/image10.png" Id="Rc94c2b51fa9d45bb"/><Relationship Type="http://schemas.openxmlformats.org/officeDocument/2006/relationships/notesSlide" Target="/ppt/notesSlides/notesSlide10.xml" Id="R3bb2a3d6eff44050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43d3e2dbff14863"/><Relationship Type="http://schemas.openxmlformats.org/officeDocument/2006/relationships/image" Target="/ppt/media/image11.png" Id="R9d6d681f4943482f"/><Relationship Type="http://schemas.openxmlformats.org/officeDocument/2006/relationships/notesSlide" Target="/ppt/notesSlides/notesSlide11.xml" Id="Rbd203300818c45a8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09767c3922c4894"/><Relationship Type="http://schemas.openxmlformats.org/officeDocument/2006/relationships/image" Target="/ppt/media/image12.png" Id="R8f974fca84ed4e12"/><Relationship Type="http://schemas.openxmlformats.org/officeDocument/2006/relationships/notesSlide" Target="/ppt/notesSlides/notesSlide12.xml" Id="R98704e3e87e34511"/><Relationship Id="rIdDspiraLink1" Type="http://schemas.openxmlformats.org/officeDocument/2006/relationships/hyperlink" Target="http://www.youtube.com/watch?v=-4_rceVPVSY" TargetMode="External"/><Relationship Id="rIdDspiraLink2" Type="http://schemas.openxmlformats.org/officeDocument/2006/relationships/hyperlink" Target="http://www.youtube.com/watch?v=-4_rceVPVSY" TargetMode="External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8f8e81630924d2c"/><Relationship Type="http://schemas.openxmlformats.org/officeDocument/2006/relationships/image" Target="/ppt/media/image13.png" Id="R7a76c635db8a4f0b"/><Relationship Type="http://schemas.openxmlformats.org/officeDocument/2006/relationships/notesSlide" Target="/ppt/notesSlides/notesSlide13.xml" Id="R60251c9c785f4697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9d4aa03c9aa471e"/><Relationship Type="http://schemas.openxmlformats.org/officeDocument/2006/relationships/image" Target="/ppt/media/image14.png" Id="Rc6c0446051e14d54"/><Relationship Type="http://schemas.openxmlformats.org/officeDocument/2006/relationships/notesSlide" Target="/ppt/notesSlides/notesSlide14.xml" Id="R6aad043a46f24953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4e58b78d68440f7"/><Relationship Type="http://schemas.openxmlformats.org/officeDocument/2006/relationships/image" Target="/ppt/media/image15.png" Id="R05b64ca4b85c4e35"/><Relationship Type="http://schemas.openxmlformats.org/officeDocument/2006/relationships/notesSlide" Target="/ppt/notesSlides/notesSlide15.xml" Id="Rc79f05eedf194398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7cafea82dc64913"/><Relationship Type="http://schemas.openxmlformats.org/officeDocument/2006/relationships/image" Target="/ppt/media/image16.png" Id="R39c30786e8de45cf"/><Relationship Type="http://schemas.openxmlformats.org/officeDocument/2006/relationships/notesSlide" Target="/ppt/notesSlides/notesSlide16.xml" Id="Rc976ac00ce5e499a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27a4ed14c344e00"/><Relationship Type="http://schemas.openxmlformats.org/officeDocument/2006/relationships/image" Target="/ppt/media/image17.png" Id="R8f5a827254a44b69"/><Relationship Type="http://schemas.openxmlformats.org/officeDocument/2006/relationships/notesSlide" Target="/ppt/notesSlides/notesSlide17.xml" Id="R4ebba38fadeb4534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be00cc226fb4b72"/><Relationship Type="http://schemas.openxmlformats.org/officeDocument/2006/relationships/image" Target="/ppt/media/image18.png" Id="R1494df8cb5834e0d"/><Relationship Type="http://schemas.openxmlformats.org/officeDocument/2006/relationships/notesSlide" Target="/ppt/notesSlides/notesSlide18.xml" Id="R2bd07e7162cb4a6d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235c03195304ffc"/><Relationship Type="http://schemas.openxmlformats.org/officeDocument/2006/relationships/image" Target="/ppt/media/image19.png" Id="R21d162b6b42a4256"/><Relationship Type="http://schemas.openxmlformats.org/officeDocument/2006/relationships/notesSlide" Target="/ppt/notesSlides/notesSlide19.xml" Id="R808e7db3b4d4461a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a7a8bf250514676"/><Relationship Type="http://schemas.openxmlformats.org/officeDocument/2006/relationships/image" Target="/ppt/media/image20.png" Id="R800732f2bc484e32"/><Relationship Type="http://schemas.openxmlformats.org/officeDocument/2006/relationships/notesSlide" Target="/ppt/notesSlides/notesSlide20.xml" Id="R0dbf92aae77d43f9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864a39bc92034f34"/><Relationship Type="http://schemas.openxmlformats.org/officeDocument/2006/relationships/image" Target="/ppt/media/image21.png" Id="Rd1c3f5a7aac64eeb"/><Relationship Type="http://schemas.openxmlformats.org/officeDocument/2006/relationships/notesSlide" Target="/ppt/notesSlides/notesSlide21.xml" Id="R29bb0b61e29343d5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4d4e315700642b0"/><Relationship Type="http://schemas.openxmlformats.org/officeDocument/2006/relationships/image" Target="/ppt/media/image22.png" Id="Rfc51b8c24c504123"/><Relationship Type="http://schemas.openxmlformats.org/officeDocument/2006/relationships/notesSlide" Target="/ppt/notesSlides/notesSlide22.xml" Id="Ra7f86a33cd7d429b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448d72a435d4f75"/><Relationship Type="http://schemas.openxmlformats.org/officeDocument/2006/relationships/image" Target="/ppt/media/image23.png" Id="R39024eed4e3e4dd1"/><Relationship Type="http://schemas.openxmlformats.org/officeDocument/2006/relationships/notesSlide" Target="/ppt/notesSlides/notesSlide23.xml" Id="R97991d92e38c457a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71e5870c98c4f38"/><Relationship Type="http://schemas.openxmlformats.org/officeDocument/2006/relationships/image" Target="/ppt/media/image24.png" Id="R22fff8b3a4e749ee"/><Relationship Type="http://schemas.openxmlformats.org/officeDocument/2006/relationships/notesSlide" Target="/ppt/notesSlides/notesSlide24.xml" Id="R7c7488eeef66415c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0c99aac59be4f57"/><Relationship Type="http://schemas.openxmlformats.org/officeDocument/2006/relationships/image" Target="/ppt/media/image25.png" Id="Rbe5f6cfe07704806"/><Relationship Type="http://schemas.openxmlformats.org/officeDocument/2006/relationships/notesSlide" Target="/ppt/notesSlides/notesSlide25.xml" Id="R3ab552ecaf7b45eb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9070f3a73a74660"/><Relationship Type="http://schemas.openxmlformats.org/officeDocument/2006/relationships/image" Target="/ppt/media/image26.png" Id="R2c9dd253194e4ae6"/><Relationship Type="http://schemas.openxmlformats.org/officeDocument/2006/relationships/notesSlide" Target="/ppt/notesSlides/notesSlide26.xml" Id="R05ef7987ea854f0e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085145268264520"/><Relationship Type="http://schemas.openxmlformats.org/officeDocument/2006/relationships/image" Target="/ppt/media/image27.png" Id="R70dd933b443844d3"/><Relationship Type="http://schemas.openxmlformats.org/officeDocument/2006/relationships/notesSlide" Target="/ppt/notesSlides/notesSlide27.xml" Id="Rcd39f5a346bf4ab6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Gravity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c8cd0ae9cf4621"/>
          <a:stretch xmlns:a="http://schemas.openxmlformats.org/drawingml/2006/main"/>
        </p:blipFill>
        <p:spPr>
          <a:xfrm xmlns:a="http://schemas.openxmlformats.org/drawingml/2006/main">
            <a:off x="3386667" y="2095500"/>
            <a:ext cx="5418667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9801271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Kepler's first law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cfe006167d4211"/>
          <ns0:srcRect xmlns:ns0="http://schemas.openxmlformats.org/drawingml/2006/main" l="1111" r="476" t="14286" b="3704"/>
          <a:stretch xmlns:a="http://schemas.openxmlformats.org/drawingml/2006/main"/>
        </p:blipFill>
        <p:spPr>
          <a:xfrm xmlns:a="http://schemas.openxmlformats.org/drawingml/2006/main">
            <a:off x="3245306" y="2596132"/>
            <a:ext cx="5701388" cy="356336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DCB39B-029D-4017-9AA0-1C9FEF58E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8536" y="2095500"/>
            <a:ext cx="1666634" cy="4583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6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2256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Kepler’s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661F2A-CECB-4D83-9AE0-9399558EE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4007" y="2160707"/>
            <a:ext cx="203356" cy="2664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1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1311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st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20BAF1-FEE4-4ADD-829B-081BBAD23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53440" y="2095500"/>
            <a:ext cx="765756" cy="4583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56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2256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 Law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3D38FD-20BF-4E42-8343-51FCD095B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2898" y="2591925"/>
            <a:ext cx="773927" cy="360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74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74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Law #1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E04DDB-618E-4918-B310-CD3057874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619" y="2591925"/>
            <a:ext cx="1986478" cy="360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7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7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The orbits of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83EBCA-7DAF-42A4-981C-8E16567CF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2898" y="2862281"/>
            <a:ext cx="2676110" cy="360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7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7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planets are ellipses with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1D1AF0-F1E6-426A-9B19-31BDEE891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2898" y="3132638"/>
            <a:ext cx="2297842" cy="360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7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7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Sun at one focus.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37E82E-AB64-43BC-92B9-692D3A673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0743" y="4249316"/>
            <a:ext cx="1598384" cy="2802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79" b="1" i="0">
                <a:solidFill>
                  <a:srgbClr val="C0504D"/>
                </a:solidFill>
                <a:latin typeface="Arial"/>
                <a:ea typeface="Arial"/>
                <a:cs typeface="Arial"/>
              </a:defRPr>
            </a:pPr>
            <a:r>
              <a:rPr sz="1379" b="1" i="0">
                <a:solidFill>
                  <a:srgbClr val="C0504D"/>
                </a:solidFill>
                <a:latin typeface="Arial"/>
                <a:ea typeface="Arial"/>
                <a:cs typeface="Arial"/>
              </a:rPr>
              <a:t>Eccentricity e = c/a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8B9A2F-B9AC-41F8-BD4D-8242CD8A2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20990" y="3894026"/>
            <a:ext cx="95590" cy="2287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125" b="1" i="0">
                <a:solidFill>
                  <a:srgbClr val="C0504D"/>
                </a:solidFill>
                <a:latin typeface="Arial"/>
                <a:ea typeface="Arial"/>
                <a:cs typeface="Arial"/>
              </a:defRPr>
            </a:pPr>
            <a:r>
              <a:rPr sz="1125" b="1" i="0">
                <a:solidFill>
                  <a:srgbClr val="C0504D"/>
                </a:solidFill>
                <a:latin typeface="Arial"/>
                <a:ea typeface="Arial"/>
                <a:cs typeface="Arial"/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062666486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Kepler's second law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6f5b8af2c04090"/>
          <ns0:srcRect xmlns:ns0="http://schemas.openxmlformats.org/drawingml/2006/main" l="20873" r="29762" t="48466" b="11005"/>
          <a:stretch xmlns:a="http://schemas.openxmlformats.org/drawingml/2006/main"/>
        </p:blipFill>
        <p:spPr>
          <a:xfrm xmlns:a="http://schemas.openxmlformats.org/drawingml/2006/main">
            <a:off x="4330760" y="4126312"/>
            <a:ext cx="2924785" cy="1800953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AF9B46-0057-407C-822A-E74C88815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740" y="5610358"/>
            <a:ext cx="219613" cy="31599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55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555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⇒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A42041-02B0-46F2-ADFC-BC179AF4B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42942" y="5637039"/>
            <a:ext cx="4811532" cy="2852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3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03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Therefore, a planet travels faster when it is nearer to the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554EEB-FABE-4420-8EDA-1AAF6A14A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8631" y="5873681"/>
            <a:ext cx="4016419" cy="2858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7" b="1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407" b="1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Sun and slower when it is farther from the Sun.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1BE768-2051-4C3A-BE2D-9BC6F6E96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9563" y="2095500"/>
            <a:ext cx="1704452" cy="468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7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2307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Kepler’s 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45734B-1AB8-4BCD-8C46-54DEECD29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2372" y="2162187"/>
            <a:ext cx="268269" cy="2725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1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1341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81E3D1-BBF2-4BA7-BE49-B7AFDDD93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75948" y="2095500"/>
            <a:ext cx="784010" cy="46871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07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2307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 Law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729955-2D76-4F78-9389-40351B082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9563" y="2555956"/>
            <a:ext cx="1020846" cy="42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3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73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Law #2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CCDC5A-B289-4147-91A9-41DDD56EB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46905" y="2555956"/>
            <a:ext cx="4296355" cy="42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: A line from a planet to the sun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3A77977-0B0B-4568-BE98-D6DCB3FB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9563" y="2871946"/>
            <a:ext cx="4517796" cy="42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sweeps over equal areas in equal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EDB9B3-7C04-456D-A78A-59E3F3687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9563" y="3187935"/>
            <a:ext cx="2264530" cy="42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intervals of time.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39A9C70-11DF-4797-B44B-FBC1DBA2B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9563" y="3634764"/>
            <a:ext cx="5010759" cy="42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(When it’s closer to the Sun, a planet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FAD753-AE9F-48ED-8D30-09A9B32F8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9563" y="3950754"/>
            <a:ext cx="1848476" cy="421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7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7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moves faster)</a:t>
            </a:r>
          </a:p>
        </p:txBody>
      </p:sp>
    </p:spTree>
    <p:extLst>
      <p:ext uri="{BB962C8B-B14F-4D97-AF65-F5344CB8AC3E}">
        <p14:creationId xmlns:p14="http://schemas.microsoft.com/office/powerpoint/2010/main" val="176307794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Kepler's third law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89850660cf4a9d"/>
          <ns0:srcRect xmlns:ns0="http://schemas.openxmlformats.org/drawingml/2006/main" l="11825" r="38651" t="53651" b="17566"/>
          <a:stretch xmlns:a="http://schemas.openxmlformats.org/drawingml/2006/main"/>
        </p:blipFill>
        <p:spPr>
          <a:xfrm xmlns:a="http://schemas.openxmlformats.org/drawingml/2006/main">
            <a:off x="3733446" y="4315496"/>
            <a:ext cx="2880696" cy="1255688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59E70D-0CF8-4D89-A4CA-4D6EE1F1B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4595" y="2095500"/>
            <a:ext cx="1673378" cy="4601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5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2265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Kepler’s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8FA6A0-93BB-43BA-81CE-30EBF5152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6724" y="2160971"/>
            <a:ext cx="226421" cy="2675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17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1317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DCC658-B2E5-4209-9D81-7496FB880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9504" y="2095500"/>
            <a:ext cx="768855" cy="4601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5" b="1" i="0">
                <a:solidFill>
                  <a:srgbClr val="C00000"/>
                </a:solidFill>
                <a:latin typeface="Arial"/>
                <a:ea typeface="Arial"/>
                <a:cs typeface="Arial"/>
              </a:defRPr>
            </a:pPr>
            <a:r>
              <a:rPr sz="2265" b="1" i="0">
                <a:solidFill>
                  <a:srgbClr val="C00000"/>
                </a:solidFill>
                <a:latin typeface="Arial"/>
                <a:ea typeface="Arial"/>
                <a:cs typeface="Arial"/>
              </a:rPr>
              <a:t> Law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F1657E-E0CF-402D-968E-7104E6F3D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4595" y="2548004"/>
            <a:ext cx="4462832" cy="41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2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32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 planet’s orbital period (P) squared is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326A57-ECB5-463B-BEFB-EED91EE966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4595" y="2857790"/>
            <a:ext cx="5144295" cy="4136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3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proportional to its average distance from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5AE92D-B424-4C92-99FE-97141A8AD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4595" y="3168019"/>
            <a:ext cx="1679564" cy="4136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3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sun (a) cubed: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108C27-48F9-4856-81E6-2B2157DAB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4595" y="3606702"/>
            <a:ext cx="2782945" cy="4136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36" b="1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036" b="1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Closer orbits go faster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99C608-2CED-45AC-BEFF-DB8701610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0115" y="4406164"/>
            <a:ext cx="162450" cy="3509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27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727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1A68BA-35B7-4372-A0ED-09EBA3304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68264" y="4547632"/>
            <a:ext cx="89676" cy="209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1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031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E25926-CE3D-40B7-BAA2-098C9381E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33703" y="4423218"/>
            <a:ext cx="89676" cy="209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1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031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E16BD9-554A-4E0B-B728-8C1AF5ED8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9949" y="4411355"/>
            <a:ext cx="378931" cy="3422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84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684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 = 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2171D8-5F07-4DD7-88C7-86973E657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4612" y="4547632"/>
            <a:ext cx="213878" cy="209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1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031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E7F7E-E256-4E65-9861-7C824FD35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4465" y="4423218"/>
            <a:ext cx="89676" cy="209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31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031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2D9FA0-2B3C-443E-861D-9F5AE9CFF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5120" y="4302376"/>
            <a:ext cx="207271" cy="3057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5" b="1" i="0">
                <a:solidFill>
                  <a:srgbClr val="C0504D"/>
                </a:solidFill>
                <a:latin typeface="Arial"/>
                <a:ea typeface="Arial"/>
                <a:cs typeface="Arial"/>
              </a:defRPr>
            </a:pPr>
            <a:r>
              <a:rPr sz="1505" b="1" i="0">
                <a:solidFill>
                  <a:srgbClr val="C0504D"/>
                </a:solidFill>
                <a:latin typeface="Arial"/>
                <a:ea typeface="Arial"/>
                <a:cs typeface="Arial"/>
              </a:rPr>
              <a:t>(P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192FC9-52C0-4467-B8FC-CCAEB47AC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7703" y="4426514"/>
            <a:ext cx="80385" cy="1796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84" b="1" i="0">
                <a:solidFill>
                  <a:srgbClr val="C0504D"/>
                </a:solidFill>
                <a:latin typeface="Arial"/>
                <a:ea typeface="Arial"/>
                <a:cs typeface="Arial"/>
              </a:defRPr>
            </a:pPr>
            <a:r>
              <a:rPr sz="884" b="1" i="0">
                <a:solidFill>
                  <a:srgbClr val="C0504D"/>
                </a:solidFill>
                <a:latin typeface="Arial"/>
                <a:ea typeface="Arial"/>
                <a:cs typeface="Arial"/>
              </a:rPr>
              <a:t>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F13144-7B25-44FB-9BA2-B4D103B46D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255" y="4316240"/>
            <a:ext cx="1680474" cy="2826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91" b="1" i="0">
                <a:solidFill>
                  <a:srgbClr val="C0504D"/>
                </a:solidFill>
                <a:latin typeface="Arial"/>
                <a:ea typeface="Arial"/>
                <a:cs typeface="Arial"/>
              </a:defRPr>
            </a:pPr>
            <a:r>
              <a:rPr sz="1391" b="1" i="0">
                <a:solidFill>
                  <a:srgbClr val="C0504D"/>
                </a:solidFill>
                <a:latin typeface="Arial"/>
                <a:ea typeface="Arial"/>
                <a:cs typeface="Arial"/>
              </a:rPr>
              <a:t> = period in years; 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E865F2-5523-4894-B03B-A94C180D6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82040" y="4426514"/>
            <a:ext cx="215366" cy="1796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84" b="1" i="0">
                <a:solidFill>
                  <a:srgbClr val="C0504D"/>
                </a:solidFill>
                <a:latin typeface="Arial"/>
                <a:ea typeface="Arial"/>
                <a:cs typeface="Arial"/>
              </a:defRPr>
            </a:pPr>
            <a:r>
              <a:rPr sz="884" b="1" i="0">
                <a:solidFill>
                  <a:srgbClr val="C0504D"/>
                </a:solidFill>
                <a:latin typeface="Arial"/>
                <a:ea typeface="Arial"/>
                <a:cs typeface="Arial"/>
              </a:rPr>
              <a:t>AU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DDD21FE-7551-453F-B37D-0C107CC6B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85120" y="4580669"/>
            <a:ext cx="1452257" cy="2822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9" b="1" i="0">
                <a:solidFill>
                  <a:srgbClr val="C0504D"/>
                </a:solidFill>
                <a:latin typeface="Arial"/>
                <a:ea typeface="Arial"/>
                <a:cs typeface="Arial"/>
              </a:defRPr>
            </a:pPr>
            <a:r>
              <a:rPr sz="1389" b="1" i="0">
                <a:solidFill>
                  <a:srgbClr val="C0504D"/>
                </a:solidFill>
                <a:latin typeface="Arial"/>
                <a:ea typeface="Arial"/>
                <a:cs typeface="Arial"/>
              </a:rPr>
              <a:t>= distance in AU)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6A6FEF-966F-414B-82E5-A2A9D01F0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065" y="5370010"/>
            <a:ext cx="2867769" cy="272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42" b="1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342" b="1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http://www.solarsystemscope.com/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BB6F31-851F-4505-890B-A5444F3D0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45" y="5644014"/>
            <a:ext cx="3446351" cy="2806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81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381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http://astro.unl.edu/naap/pos/animations/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9C52218-C7DC-4A2E-980E-23D343A81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45" y="5873419"/>
            <a:ext cx="970050" cy="2860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0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0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kepler.html</a:t>
            </a:r>
          </a:p>
        </p:txBody>
      </p:sp>
      <p:sp>
        <p:nvSpPr>
          <p:cNvPr id="27" name="Link 1">
            <ns0:hlinkClick xmlns:ns0="http://schemas.openxmlformats.org/drawingml/2006/main" xmlns:ns1="http://schemas.openxmlformats.org/officeDocument/2006/relationships" ns1:id="rIdDspiraLink1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563" y="5399565"/>
            <a:ext cx="2868808" cy="176119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28" name="Link 2">
            <ns0:hlinkClick xmlns:ns0="http://schemas.openxmlformats.org/drawingml/2006/main" xmlns:ns1="http://schemas.openxmlformats.org/officeDocument/2006/relationships" ns1:id="rIdDspiraLink2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065" y="5370010"/>
            <a:ext cx="2867769" cy="2727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29" name="Link 3">
            <ns0:hlinkClick xmlns:ns0="http://schemas.openxmlformats.org/drawingml/2006/main" xmlns:ns1="http://schemas.openxmlformats.org/officeDocument/2006/relationships" ns1:id="rIdDspiraLink3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52845" y="5644014"/>
            <a:ext cx="3446351" cy="28063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908341767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2BA0B4-BD7B-4A0B-80C4-33362CDD2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2095500"/>
            <a:ext cx="5382755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Which planet will orbit in the smallest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957B53-6E8C-4515-824E-F3C8726BB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2429911"/>
            <a:ext cx="2328344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amount of time?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D4F491-53BD-4BED-91CE-55A4AEB04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2819581"/>
            <a:ext cx="5749019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a) Something with the mass of Jupiter at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8E7982-2D99-48B7-9A4F-FB8676E7A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9811" y="3153992"/>
            <a:ext cx="4095788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orbital distance of Jupiter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91F4B3-FB50-4E48-A86D-D3C4F8E92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3543662"/>
            <a:ext cx="6135500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Something with the mass of Earth at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0B135D-CFB3-4211-8106-ED169737F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9811" y="3878073"/>
            <a:ext cx="3549608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orbital distance of Jupiter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6F6A420-8FC7-4A34-B09C-7FCF136FD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4267743"/>
            <a:ext cx="288917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5BF186C-E1D6-43AF-B9F3-96021AFFE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9811" y="4267743"/>
            <a:ext cx="5783939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Something with the mass of Earth at the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9D65C5-0AEB-4818-9B66-77BBBB1B8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9811" y="4602154"/>
            <a:ext cx="3388251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orbital distance of Earth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62F85F-6E76-4F53-875A-AB07662D6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4991824"/>
            <a:ext cx="5749019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d) Something with the mass of Jupiter at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CCB4BC-479A-4603-BAA2-A334D967C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9811" y="5326235"/>
            <a:ext cx="3933323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orbital distance of Earth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06440D-A453-455E-BD96-D6F9213BB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5715905"/>
            <a:ext cx="3847666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e) c) and d) would be equal</a:t>
            </a:r>
          </a:p>
        </p:txBody>
      </p:sp>
    </p:spTree>
    <p:extLst>
      <p:ext uri="{BB962C8B-B14F-4D97-AF65-F5344CB8AC3E}">
        <p14:creationId xmlns:p14="http://schemas.microsoft.com/office/powerpoint/2010/main" val="1040662532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26B8CC-5523-476C-AA5A-5DA768CB3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2095500"/>
            <a:ext cx="5382755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Which planet will orbit in the smallest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844F5C-DF7E-4C53-AC10-D7C48465D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2429911"/>
            <a:ext cx="2328344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amount of time?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C4FFA-FF78-4D60-AA97-16E88DF12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2819581"/>
            <a:ext cx="5749019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a) Something with the mass of Jupiter at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B2A8F6-75D8-47D5-AAC0-AC6C4DEF03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9811" y="3153992"/>
            <a:ext cx="4095788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orbital distance of Jupiter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A47D85-424F-447F-B74D-3A6B8E139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3543662"/>
            <a:ext cx="6135500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Something with the mass of Earth at the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353E29-CF42-4CC5-8720-E24E7EA1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9811" y="3878073"/>
            <a:ext cx="3549608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orbital distance of Jupiter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322F28-DA5A-41C1-8634-0CE6B1DE6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4267743"/>
            <a:ext cx="288917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DAB5F3-22DB-4337-8413-C8D9DEADF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9811" y="4267743"/>
            <a:ext cx="5783939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Something with the mass of Earth at the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7824CB-F23B-48C0-91D2-85E422948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9811" y="4602154"/>
            <a:ext cx="3388251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orbital distance of Earth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4DF5C2-5ECC-45D5-9C35-E36BF68DB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4991824"/>
            <a:ext cx="5749019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d) Something with the mass of Jupiter at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176785-2012-4B6C-A0C7-B0DA375A2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9811" y="5326235"/>
            <a:ext cx="3933323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orbital distance of Earth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D080C6-9970-4729-9C30-898D04030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250" y="5715905"/>
            <a:ext cx="3847666" cy="443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83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83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e) c) and d) would be equal</a:t>
            </a:r>
          </a:p>
        </p:txBody>
      </p:sp>
    </p:spTree>
    <p:extLst>
      <p:ext uri="{BB962C8B-B14F-4D97-AF65-F5344CB8AC3E}">
        <p14:creationId xmlns:p14="http://schemas.microsoft.com/office/powerpoint/2010/main" val="936033663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14630B-0E01-4893-8F3F-39C1AF9ED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7565" y="2095500"/>
            <a:ext cx="757687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How long does it take Mars to orbit the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02FAD9-0A78-4EC4-A521-32D6523F1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7565" y="2552700"/>
            <a:ext cx="96116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Sun?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FFD4EC-A0FF-4090-B0A9-7198398A6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7565" y="3086100"/>
            <a:ext cx="377585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a) More than a year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A09241-09D6-4274-999B-DB7DDB2C4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7565" y="3618309"/>
            <a:ext cx="3668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Less than a year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845792-AC7B-4C51-9192-534673DCA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7565" y="4151709"/>
            <a:ext cx="39347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88C6C2-F3E1-47A5-BED1-6842A46DF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9768" y="4151709"/>
            <a:ext cx="178260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One year</a:t>
            </a:r>
          </a:p>
        </p:txBody>
      </p:sp>
    </p:spTree>
    <p:extLst>
      <p:ext uri="{BB962C8B-B14F-4D97-AF65-F5344CB8AC3E}">
        <p14:creationId xmlns:p14="http://schemas.microsoft.com/office/powerpoint/2010/main" val="334328628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BED81B-AD83-4EFE-A340-6CB21707A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7565" y="2095500"/>
            <a:ext cx="757687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How long does it take Mars to orbit the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386FAD-D891-4F35-B922-D84788121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7565" y="2552700"/>
            <a:ext cx="96116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Sun?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58FDE2-EDB6-4D43-A587-B4BD64A95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7565" y="3086100"/>
            <a:ext cx="377585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a) More than a year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957775-BEFF-4423-8FBF-26D56CBF6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7565" y="3618309"/>
            <a:ext cx="36688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Less than a year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2D37CD-4071-40E8-9293-205806411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07565" y="4151709"/>
            <a:ext cx="39347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7259F3-3A56-4EBF-9211-93D40CF9E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9768" y="4151709"/>
            <a:ext cx="178260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One year</a:t>
            </a:r>
          </a:p>
        </p:txBody>
      </p:sp>
    </p:spTree>
    <p:extLst>
      <p:ext uri="{BB962C8B-B14F-4D97-AF65-F5344CB8AC3E}">
        <p14:creationId xmlns:p14="http://schemas.microsoft.com/office/powerpoint/2010/main" val="1251329244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Goals for Today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135C42-6B34-454A-8D87-D8F2F01B3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156" y="2095500"/>
            <a:ext cx="54816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1)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0F876D-3F5C-466A-AD44-DDDF491B2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94316" y="2095500"/>
            <a:ext cx="312449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What is gravity?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ED9922-094E-41A2-8CDA-68636E403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156" y="2616994"/>
            <a:ext cx="510074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2) What is proportionality?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69D533-3755-4AE5-A808-7B6084B1F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156" y="3139678"/>
            <a:ext cx="662968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3) What is the inverse square law?</a:t>
            </a:r>
          </a:p>
        </p:txBody>
      </p:sp>
    </p:spTree>
    <p:extLst>
      <p:ext uri="{BB962C8B-B14F-4D97-AF65-F5344CB8AC3E}">
        <p14:creationId xmlns:p14="http://schemas.microsoft.com/office/powerpoint/2010/main" val="1558716426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do we describe motion?</a:t>
            </a:r>
          </a:p>
        </p:txBody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4c2b51fa9d45bb"/>
          <ns0:srcRect xmlns:ns0="http://schemas.openxmlformats.org/drawingml/2006/main" l="3730" r="49921" t="25503" b="17778"/>
          <a:stretch xmlns:a="http://schemas.openxmlformats.org/drawingml/2006/main"/>
        </p:blipFill>
        <p:spPr>
          <a:xfrm xmlns:a="http://schemas.openxmlformats.org/drawingml/2006/main">
            <a:off x="2192506" y="2127013"/>
            <a:ext cx="3818172" cy="35043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E02A4A-80B9-466E-B45C-852C20EDC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4960" y="2095500"/>
            <a:ext cx="996504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62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Speed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1DF3938-17D1-4C1A-9F1A-38F4633F6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8329" y="2095500"/>
            <a:ext cx="214183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: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AD68B96-69DB-4B2C-B849-53C2D2CEE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68967" y="2095500"/>
            <a:ext cx="2615661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rate at which 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F44623-10A5-479D-B9ED-99F9DBEC7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6861" y="2425014"/>
            <a:ext cx="2305497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 object moves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D774FA-A39A-4FC8-B287-F1BF9EC9F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6861" y="2754527"/>
            <a:ext cx="2333230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example: 10 m/s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6D8D32-55C4-41CA-A9A9-5D9E978BC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6861" y="3413554"/>
            <a:ext cx="1269179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62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Velocity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C87170-ABE7-4098-927E-FD93F207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537" y="3413554"/>
            <a:ext cx="213087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: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906AED3-40EC-42C3-A7CF-311C0B28F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52167" y="3413554"/>
            <a:ext cx="1300481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Speed +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95F9B7-711D-4310-9A41-6E48EADC0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6861" y="3743068"/>
            <a:ext cx="1235399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direction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C61CFA6-2947-4D67-A3CD-6B2B238F5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6861" y="4072581"/>
            <a:ext cx="3377335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  example: 10 m/s, due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3A0622-A7A9-4603-8248-3DD8112B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6861" y="4402095"/>
            <a:ext cx="621957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east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38070A-58CE-4C95-8ADD-0F7193240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6861" y="5061122"/>
            <a:ext cx="1971318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1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62" b="1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Acceleration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169B66-F04B-4ACF-896F-523BDE660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5041" y="5061122"/>
            <a:ext cx="214183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: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1311B4-70C0-4BC3-ABAC-C1AA450A5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55816" y="5061122"/>
            <a:ext cx="1743678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Any change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01F0EA-7312-46C1-AB93-6895974E8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6861" y="5390635"/>
            <a:ext cx="3214683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velocity, including a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60E1AB-3F43-42F2-8BB3-E8F11A5F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36861" y="5720149"/>
            <a:ext cx="2760228" cy="4393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change in direction.</a:t>
            </a:r>
          </a:p>
        </p:txBody>
      </p:sp>
    </p:spTree>
    <p:extLst>
      <p:ext uri="{BB962C8B-B14F-4D97-AF65-F5344CB8AC3E}">
        <p14:creationId xmlns:p14="http://schemas.microsoft.com/office/powerpoint/2010/main" val="2124027856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Gravity is an Acceleration!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6d681f4943482f"/>
          <ns0:srcRect xmlns:ns0="http://schemas.openxmlformats.org/drawingml/2006/main" l="42222" r="4048" t="24974" b="11217"/>
          <a:stretch xmlns:a="http://schemas.openxmlformats.org/drawingml/2006/main"/>
        </p:blipFill>
        <p:spPr>
          <a:xfrm xmlns:a="http://schemas.openxmlformats.org/drawingml/2006/main">
            <a:off x="5365498" y="2165478"/>
            <a:ext cx="4484167" cy="399402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18512B5-DA73-4398-AE25-8E2A7FD6D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2494" y="2095500"/>
            <a:ext cx="2752598" cy="519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5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5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On Earth, speed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3797A6D-7994-4F3D-A478-6443F9AF6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2494" y="2473376"/>
            <a:ext cx="2880152" cy="519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5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5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increases 10 m/s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6AF6BE-DD33-413C-9500-8ABA4BFA8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2494" y="2852410"/>
            <a:ext cx="1709162" cy="519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5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5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with each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41BFB0-BFCA-4D15-BD6D-959B51595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2494" y="3230286"/>
            <a:ext cx="2805511" cy="519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5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5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second of falling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FCDBE0-E7D7-477D-9019-C8BE76CBA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2494" y="3609321"/>
            <a:ext cx="868885" cy="519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5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5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time.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24382B-C8DE-421A-A72C-0F466DC06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2335" y="4052107"/>
            <a:ext cx="2665134" cy="519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5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5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This increase in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20093A-3D36-42D5-8125-60AF85E46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2494" y="4431142"/>
            <a:ext cx="2110311" cy="519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5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5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speed is the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DAE3C4-0640-49AB-9DF4-733541BC6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2494" y="4809017"/>
            <a:ext cx="2846724" cy="519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5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5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acceleration due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625150-4803-4159-AE1B-ED438404D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42494" y="5188052"/>
            <a:ext cx="1601083" cy="5192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5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5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to gravity</a:t>
            </a:r>
          </a:p>
        </p:txBody>
      </p:sp>
    </p:spTree>
    <p:extLst>
      <p:ext uri="{BB962C8B-B14F-4D97-AF65-F5344CB8AC3E}">
        <p14:creationId xmlns:p14="http://schemas.microsoft.com/office/powerpoint/2010/main" val="460929137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Acceleration due to Gravity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974fca84ed4e12"/>
          <ns0:srcRect xmlns:ns0="http://schemas.openxmlformats.org/drawingml/2006/main" l="13016" r="4841" t="19683" b="2963"/>
          <a:stretch xmlns:a="http://schemas.openxmlformats.org/drawingml/2006/main"/>
        </p:blipFill>
        <p:spPr>
          <a:xfrm xmlns:a="http://schemas.openxmlformats.org/drawingml/2006/main">
            <a:off x="3720912" y="2406775"/>
            <a:ext cx="5193779" cy="3668263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460C55-CF35-43FD-A7DE-1FCA3DE5C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7308" y="2095500"/>
            <a:ext cx="2604219" cy="400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Galileo showed that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D68077-762D-47A0-8268-3D2862ABE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7308" y="2397592"/>
            <a:ext cx="2268348" cy="400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the gravitational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BEFF1B-C361-419A-9D0A-6F93EDC23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7308" y="2698806"/>
            <a:ext cx="2424523" cy="400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acceleration is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D6F780-42E1-426A-98DF-D294920B4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7308" y="3000899"/>
            <a:ext cx="2437030" cy="400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same for all falling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C0FACB-4BE2-4252-ACF4-26499F612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7308" y="3302113"/>
            <a:ext cx="2481828" cy="400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objects, regardless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EFDABF-596E-4BF1-9DDC-4A75D68D4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7308" y="3604205"/>
            <a:ext cx="1754777" cy="400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of their mass.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E411D3-01B6-465D-A607-BEEA0149B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7308" y="3956353"/>
            <a:ext cx="2388982" cy="400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Air resistance, not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93FEA9-E64B-4E3A-A224-7084E5BC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7308" y="4257567"/>
            <a:ext cx="2585950" cy="400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 object’s mass, is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0F1B74-0DBA-4054-8F4B-4A239993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7308" y="4559660"/>
            <a:ext cx="2434783" cy="400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what causes some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9D2562-A150-498A-ADD1-083CBA979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7308" y="4860874"/>
            <a:ext cx="1805080" cy="400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objects to fall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A4AABA-9059-4234-B0AF-451A4E02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77308" y="5162966"/>
            <a:ext cx="2453808" cy="4004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7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97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slower than others.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B619BC-903A-4478-B495-02186F705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1374" y="4702978"/>
            <a:ext cx="2294771" cy="3372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660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66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Apollo 15 demonstration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AE8D05-69C2-4BA2-91AD-9BCF52134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229" y="5849553"/>
            <a:ext cx="4425574" cy="3099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5" b="1" i="0">
                <a:solidFill>
                  <a:srgbClr val="0000FF"/>
                </a:solidFill>
                <a:latin typeface="Arial"/>
                <a:ea typeface="Arial"/>
                <a:cs typeface="Arial"/>
              </a:defRPr>
            </a:pPr>
            <a:r>
              <a:rPr sz="1525" b="1" i="0">
                <a:solidFill>
                  <a:srgbClr val="0000FF"/>
                </a:solidFill>
                <a:latin typeface="Arial"/>
                <a:ea typeface="Arial"/>
                <a:cs typeface="Arial"/>
              </a:rPr>
              <a:t>http://www.youtube.com/watch?v=-4_rceVPVSY</a:t>
            </a:r>
          </a:p>
        </p:txBody>
      </p:sp>
      <p:sp>
        <p:nvSpPr>
          <p:cNvPr id="20" name="Link 1">
            <ns0:hlinkClick xmlns:ns0="http://schemas.openxmlformats.org/drawingml/2006/main" xmlns:ns1="http://schemas.openxmlformats.org/officeDocument/2006/relationships" ns1:id="rIdDspiraLink1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7812" y="5889744"/>
            <a:ext cx="4424247" cy="191442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  <p:sp>
        <p:nvSpPr>
          <p:cNvPr id="21" name="Link 2">
            <ns0:hlinkClick xmlns:ns0="http://schemas.openxmlformats.org/drawingml/2006/main" xmlns:ns1="http://schemas.openxmlformats.org/officeDocument/2006/relationships" ns1:id="rIdDspiraLink2"/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39229" y="5849553"/>
            <a:ext cx="4425574" cy="309947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0"/>
            </a:srgbClr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61925592"/>
      </p:ext>
    </p:extLst>
  </p:cSld>
</p:sld>
</file>

<file path=ppt/slides/slide1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Why are astronauts “weightless” in space?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a76c635db8a4f0b"/>
          <ns0:srcRect xmlns:ns0="http://schemas.openxmlformats.org/drawingml/2006/main" l="1429" r="49286" t="25291" b="15344"/>
          <a:stretch xmlns:a="http://schemas.openxmlformats.org/drawingml/2006/main"/>
        </p:blipFill>
        <p:spPr>
          <a:xfrm xmlns:a="http://schemas.openxmlformats.org/drawingml/2006/main">
            <a:off x="2563555" y="2786661"/>
            <a:ext cx="3733570" cy="337283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B4F27E-C3F4-41C8-8BB9-19356061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4241" y="2095500"/>
            <a:ext cx="1102715" cy="5386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65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There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E2403-940E-4D4A-9BF4-4CBE56843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06533" y="2095500"/>
            <a:ext cx="299563" cy="5386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1" b="0" i="1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651" b="0" i="1">
                <a:solidFill>
                  <a:srgbClr val="262626"/>
                </a:solidFill>
                <a:latin typeface="Arial"/>
                <a:ea typeface="Arial"/>
                <a:cs typeface="Arial"/>
              </a:rPr>
              <a:t>is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E91E13-767E-4F57-B26D-AD26DCDB7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4827" y="2095500"/>
            <a:ext cx="1429141" cy="5386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65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 gravity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2FCE40-1D2B-473B-86A0-A201954F9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4409" y="2499519"/>
            <a:ext cx="1432161" cy="5386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65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in space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98821E-A613-4F0B-90B9-1BF8DD243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4409" y="2970875"/>
            <a:ext cx="2731085" cy="5386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65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Weightlessness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4F1E2-5913-4CB3-8E3F-85F31C673D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4409" y="3373842"/>
            <a:ext cx="1905543" cy="5386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65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is due to a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99E1BD1-3106-41DA-BE7D-27635A84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4409" y="3777861"/>
            <a:ext cx="2994036" cy="5386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65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constant state of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F816F0-6968-499D-9F02-224FBB56B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4409" y="4181880"/>
            <a:ext cx="1327795" cy="5386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5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65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free-fall</a:t>
            </a:r>
          </a:p>
        </p:txBody>
      </p:sp>
    </p:spTree>
    <p:extLst>
      <p:ext uri="{BB962C8B-B14F-4D97-AF65-F5344CB8AC3E}">
        <p14:creationId xmlns:p14="http://schemas.microsoft.com/office/powerpoint/2010/main" val="217856572"/>
      </p:ext>
    </p:extLst>
  </p:cSld>
</p:sld>
</file>

<file path=ppt/slides/slide1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Universal Law of Gravitation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c0446051e14d54"/>
          <ns0:srcRect xmlns:ns0="http://schemas.openxmlformats.org/drawingml/2006/main" l="14127" r="13968" t="65714" b="1270"/>
          <a:stretch xmlns:a="http://schemas.openxmlformats.org/drawingml/2006/main"/>
        </p:blipFill>
        <p:spPr>
          <a:xfrm xmlns:a="http://schemas.openxmlformats.org/drawingml/2006/main">
            <a:off x="3796042" y="4598618"/>
            <a:ext cx="4532560" cy="156088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2BA76E-4021-468B-8DC8-644CB1C4FC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3752" y="2095500"/>
            <a:ext cx="4494122" cy="3670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Every mass attracts every other mass.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8751C0-00E1-4DF1-BF89-B5AE1390E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3752" y="2410678"/>
            <a:ext cx="5624495" cy="3670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Attraction is directly proportional to the product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D0770B-5888-4C77-9408-37E7BD1EE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3752" y="2679455"/>
            <a:ext cx="1873456" cy="3670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of their masses.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186DA1-5295-47A0-8D25-11E40DDC3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2023" y="2987383"/>
            <a:ext cx="138223" cy="32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58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FECD03-8614-4E93-B6CA-B12726B83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982" y="2987383"/>
            <a:ext cx="5145994" cy="32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58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 As the masses increase, so does the gravitational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B91051-AF87-4386-979F-7C28057E3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3990" y="3222891"/>
            <a:ext cx="533297" cy="32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58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force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B5C437-D8D9-4CD5-8652-3F7CF5721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3752" y="3503295"/>
            <a:ext cx="4848970" cy="3670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Attraction is inversely proportional to the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E659AF-383A-4135-A69A-252B3C7E1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3752" y="3772071"/>
            <a:ext cx="5294186" cy="36700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square of the distance between their centers.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B661B8-6019-4B56-9962-F55F2E598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2023" y="4080001"/>
            <a:ext cx="138223" cy="32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58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80EBC4-9680-479A-8D95-2106BFD62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3982" y="4080001"/>
            <a:ext cx="5150627" cy="32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58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 As the distances decrease, the gravitational force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A8D3686-A39F-4799-B71B-4BEA84CCA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3990" y="4315509"/>
            <a:ext cx="1757585" cy="3221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8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58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increases quickly</a:t>
            </a:r>
          </a:p>
        </p:txBody>
      </p:sp>
    </p:spTree>
    <p:extLst>
      <p:ext uri="{BB962C8B-B14F-4D97-AF65-F5344CB8AC3E}">
        <p14:creationId xmlns:p14="http://schemas.microsoft.com/office/powerpoint/2010/main" val="1762464471"/>
      </p:ext>
    </p:extLst>
  </p:cSld>
</p:sld>
</file>

<file path=ppt/slides/slide1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Proportionality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3A9C26-142C-4104-BEE1-EDEFCDB9F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9369" y="2095500"/>
            <a:ext cx="714557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When two terms are proportional, as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3AE283-7AAA-451A-A889-6FA7FE694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9369" y="2552700"/>
            <a:ext cx="730444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one increases the other one increases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CE50FE-789F-4A0E-A756-FED19F90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9183" y="3086100"/>
            <a:ext cx="765363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Terms can be inversely proportional: as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8B309D-725C-4CED-B375-83852A7D6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9369" y="3542109"/>
            <a:ext cx="672532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one increases the other decreases.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7F6BD0-91F6-4BBD-8213-A21F971CB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9369" y="4075509"/>
            <a:ext cx="238344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Important!!!</a:t>
            </a:r>
          </a:p>
        </p:txBody>
      </p:sp>
    </p:spTree>
    <p:extLst>
      <p:ext uri="{BB962C8B-B14F-4D97-AF65-F5344CB8AC3E}">
        <p14:creationId xmlns:p14="http://schemas.microsoft.com/office/powerpoint/2010/main" val="991795389"/>
      </p:ext>
    </p:extLst>
  </p:cSld>
</p:sld>
</file>

<file path=ppt/slides/slide1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05F5E2-29A1-4517-B4D4-14777436B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283" y="2095500"/>
            <a:ext cx="5382969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force of gravity is proportional to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55F4FB-0413-499E-87EB-C4A75F6F8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283" y="2434314"/>
            <a:ext cx="5333284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__________ and inversely proportional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EED2CC-444F-4373-967E-0B0E8D67F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421" y="2785638"/>
            <a:ext cx="2189238" cy="430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2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2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to ____________.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A40B34-C2FD-43C7-BC88-533563835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421" y="3167528"/>
            <a:ext cx="4897667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a) acceleration, distance between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9C50D87-EA04-465A-92E1-14314EACE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763" y="3506342"/>
            <a:ext cx="1043195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objects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E23772-1BFA-41C3-9C75-31A425DB0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421" y="3901624"/>
            <a:ext cx="5349134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distance between objects, product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C0B22E-EC05-42DF-8177-7A9E2428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763" y="4240438"/>
            <a:ext cx="2410306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of object masses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8ADF47-F500-4261-A2B3-4658F3EF9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421" y="4635721"/>
            <a:ext cx="291592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E8F975-8B53-458E-B488-9FEB92825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763" y="4635721"/>
            <a:ext cx="3764432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product of object masses,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57A80C-FD7D-4D40-8E42-C64DC225F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763" y="4974534"/>
            <a:ext cx="1765718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acceleration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634F62C-3CED-4E00-9A0B-7627C6A9B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421" y="5368935"/>
            <a:ext cx="5407296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d) product of object masses, distance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4DD27D-18C1-4985-AAE3-547F7A726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763" y="5707748"/>
            <a:ext cx="2352148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between objects</a:t>
            </a:r>
          </a:p>
        </p:txBody>
      </p:sp>
    </p:spTree>
    <p:extLst>
      <p:ext uri="{BB962C8B-B14F-4D97-AF65-F5344CB8AC3E}">
        <p14:creationId xmlns:p14="http://schemas.microsoft.com/office/powerpoint/2010/main" val="13773221"/>
      </p:ext>
    </p:extLst>
  </p:cSld>
</p:sld>
</file>

<file path=ppt/slides/slide1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8D730C-A4F1-4180-9441-701634709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283" y="2095500"/>
            <a:ext cx="5382969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The force of gravity is proportional to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CAB1C7-7A26-4BA5-9816-E94F2BF41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283" y="2434314"/>
            <a:ext cx="5333284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__________ and inversely proportional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55DC5B-85F7-46DD-B05D-88F6DD724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421" y="2785638"/>
            <a:ext cx="2189238" cy="430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2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12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to ____________.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F06B7C-5F8E-4E47-B983-95F9CA93A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421" y="3167528"/>
            <a:ext cx="4897667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a) acceleration, distance between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7AC0A7-02E7-4011-8070-F52FF687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763" y="3506342"/>
            <a:ext cx="1043195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objects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2C466B-62BB-469E-B52B-AB1CC9CC3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421" y="3901624"/>
            <a:ext cx="5349134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distance between objects, product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7D6AD3-FCCD-43A9-AA23-AC137B30A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763" y="4240438"/>
            <a:ext cx="2410306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of object masses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413080-7D92-4C79-8B58-5FC2DF030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421" y="4635721"/>
            <a:ext cx="291592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F1CA55-199D-4EA6-98C6-629B3E506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763" y="4635721"/>
            <a:ext cx="3764432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product of object masses,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A98A54-84A8-4743-826A-319AF4567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763" y="4974534"/>
            <a:ext cx="1765718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acceleration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136982-8EC8-4891-B6F6-261B29229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2421" y="5368935"/>
            <a:ext cx="5407296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d) product of object masses, distance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C592AF-5AF7-4B34-9227-071551444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49763" y="5707748"/>
            <a:ext cx="2352148" cy="451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23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223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between objects</a:t>
            </a:r>
          </a:p>
        </p:txBody>
      </p:sp>
    </p:spTree>
    <p:extLst>
      <p:ext uri="{BB962C8B-B14F-4D97-AF65-F5344CB8AC3E}">
        <p14:creationId xmlns:p14="http://schemas.microsoft.com/office/powerpoint/2010/main" val="391724632"/>
      </p:ext>
    </p:extLst>
  </p:cSld>
</p:sld>
</file>

<file path=ppt/slides/slide1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Inverse Square Law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94df8cb5834e0d"/>
          <ns0:srcRect xmlns:ns0="http://schemas.openxmlformats.org/drawingml/2006/main" l="23968" r="21508" t="52275" b="1587"/>
          <a:stretch xmlns:a="http://schemas.openxmlformats.org/drawingml/2006/main"/>
        </p:blipFill>
        <p:spPr>
          <a:xfrm xmlns:a="http://schemas.openxmlformats.org/drawingml/2006/main">
            <a:off x="4582801" y="3962144"/>
            <a:ext cx="3462348" cy="2197356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E54D6F5-998A-4E0F-A822-48D4D3628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1789" y="2095500"/>
            <a:ext cx="401612" cy="36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6CB81C-D594-4F1D-93B1-B72E8B10E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7506" y="2095500"/>
            <a:ext cx="2259492" cy="36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inverse square law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F419AB-B0B3-4953-9F12-790EA11A2C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4173" y="2095500"/>
            <a:ext cx="2669966" cy="36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is a relation where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4ED7E-69C4-44D7-9698-7A56BF70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1789" y="2370673"/>
            <a:ext cx="4900928" cy="36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quantity decreases with the square of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D58D25-C042-4C7A-B838-FAEAEDACC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1789" y="2644965"/>
            <a:ext cx="998053" cy="36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distance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9436AA-1947-4CD8-94A9-FD5A077B9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1789" y="2976584"/>
            <a:ext cx="5308423" cy="36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OR: Intensity decreases with distance, quickly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6C71D2-7B1D-4616-BD61-783E48AE4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1789" y="3308204"/>
            <a:ext cx="4161406" cy="36689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06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806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Examples: Light, gravity, and sound</a:t>
            </a:r>
          </a:p>
        </p:txBody>
      </p:sp>
    </p:spTree>
    <p:extLst>
      <p:ext uri="{BB962C8B-B14F-4D97-AF65-F5344CB8AC3E}">
        <p14:creationId xmlns:p14="http://schemas.microsoft.com/office/powerpoint/2010/main" val="1554839596"/>
      </p:ext>
    </p:extLst>
  </p:cSld>
</p:sld>
</file>

<file path=ppt/slides/slide1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F064B0-7FE8-413A-BA94-1790C6146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3306" y="2095500"/>
            <a:ext cx="720463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If the Earth were moved to 2AU, how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BBA079-73B3-4B30-AF12-3FBC2998D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3306" y="2552700"/>
            <a:ext cx="720538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would the force of gravity between it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2B2A09-93A1-4F82-9B1E-22EA967BC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3306" y="3009900"/>
            <a:ext cx="40674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and the Sun change?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AEA9ED-2704-4265-B3EE-3F1EBBC12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3306" y="3542109"/>
            <a:ext cx="418962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a) Impossible to know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0C33C5-A051-46A0-BE75-25B0892C5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3306" y="4075509"/>
            <a:ext cx="533796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Decrease by a factor of 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2BC143-9A9E-45D5-8192-5CE8190A3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3306" y="4608909"/>
            <a:ext cx="39347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A63A93-DA2D-4A54-98AA-B42341A89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5509" y="4608909"/>
            <a:ext cx="468049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Increase by a factor of 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9A7922-46A0-4339-B4BD-2F766983F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3306" y="5142309"/>
            <a:ext cx="533796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d) Decrease by a factor of 4</a:t>
            </a:r>
          </a:p>
        </p:txBody>
      </p:sp>
    </p:spTree>
    <p:extLst>
      <p:ext uri="{BB962C8B-B14F-4D97-AF65-F5344CB8AC3E}">
        <p14:creationId xmlns:p14="http://schemas.microsoft.com/office/powerpoint/2010/main" val="997069851"/>
      </p:ext>
    </p:extLst>
  </p:cSld>
</p:sld>
</file>

<file path=ppt/slides/slide2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E3489C8-D4D1-41FD-8740-AD529FB06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6207" y="2095500"/>
            <a:ext cx="6199095" cy="524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If the Earth were moved to 2AU, how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D84BD2-7EFC-464B-9719-497709404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6207" y="2488889"/>
            <a:ext cx="6199746" cy="524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would the force of gravity between it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08199E-959A-4F8F-9D9D-3E8AF0A69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6207" y="2882279"/>
            <a:ext cx="3499779" cy="524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and the Sun change?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DB251-B593-4C07-8FAF-86366EA38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6207" y="3340209"/>
            <a:ext cx="3604884" cy="524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a) Impossible to know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291540-5B7F-4407-B9ED-55CEBF98C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6207" y="3799163"/>
            <a:ext cx="4592955" cy="524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Decrease by a factor of 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8C395C-0073-46C0-ABFE-9213CFAFA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6207" y="4258118"/>
            <a:ext cx="338561" cy="524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A9FE64-8E17-4BAB-96F9-CD7E488E6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1110" y="4258118"/>
            <a:ext cx="4027245" cy="524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Increase by a factor of 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8C74B3-81DA-481F-A0A8-7936B1BA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6207" y="4717072"/>
            <a:ext cx="4592955" cy="524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d) Decrease by a factor of 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42ECB79-F051-4434-96CC-C32490CCC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6047" y="5634981"/>
            <a:ext cx="5803563" cy="524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Twice as far away = 4 times less (2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2BECE0-9E68-47DD-BA5E-64EA16969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76168" y="5668419"/>
            <a:ext cx="151922" cy="3048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5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68C728-BF39-4ED5-84B9-6935D8620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7053" y="5634981"/>
            <a:ext cx="158585" cy="5245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58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497831036"/>
      </p:ext>
    </p:extLst>
  </p:cSld>
</p:sld>
</file>

<file path=ppt/slides/slide2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D92550-C603-4059-9BC1-C3508AA53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1758" y="2095500"/>
            <a:ext cx="756848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If the Earth were moved to 0.5AU, how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D77518-9079-4679-975B-5DA4505D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1758" y="2552700"/>
            <a:ext cx="720538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would the force of gravity between it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ED7B9F-0E1C-44F7-9BFC-146F55D79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1758" y="3009900"/>
            <a:ext cx="40674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and the Sun change?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4DFF58-01B3-4117-AB78-B2CE859A7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1758" y="3542109"/>
            <a:ext cx="418962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a) Impossible to know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0B278B-1651-4325-BF6C-ED17EB9AE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1758" y="4075509"/>
            <a:ext cx="533796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Decrease by a factor of 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BC195B3-C496-4E0D-9D20-68C708B45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1758" y="4608909"/>
            <a:ext cx="39347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63725F-7635-4AF6-9C99-30B2652CF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3961" y="4608909"/>
            <a:ext cx="468049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Increase by a factor of 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F44E2C-A8F1-450C-B371-6008121C0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11758" y="5142309"/>
            <a:ext cx="533796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d) Decrease by a factor of 4</a:t>
            </a:r>
          </a:p>
        </p:txBody>
      </p:sp>
    </p:spTree>
    <p:extLst>
      <p:ext uri="{BB962C8B-B14F-4D97-AF65-F5344CB8AC3E}">
        <p14:creationId xmlns:p14="http://schemas.microsoft.com/office/powerpoint/2010/main" val="2136412729"/>
      </p:ext>
    </p:extLst>
  </p:cSld>
</p:sld>
</file>

<file path=ppt/slides/slide2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Concept Quiz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D04930-D150-4F7E-B29E-F3CCD51AF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85" y="2095500"/>
            <a:ext cx="5937430" cy="478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5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5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If the Earth were moved to 0.5AU, how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73C7D7-70F7-4697-8C3F-89BF8B3F1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85" y="2454171"/>
            <a:ext cx="5652584" cy="478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5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5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would the force of gravity between it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CE82C5-02CD-4EDA-8B31-84D1B1DB5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85" y="2812841"/>
            <a:ext cx="3190904" cy="478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5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5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and the Sun change?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A7A9ACB-EC20-4725-9C3E-950E6A4DA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85" y="3230356"/>
            <a:ext cx="3286733" cy="478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5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5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a) Impossible to know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2F67C35-42FA-4D79-A6E9-65AB9AD3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85" y="3648805"/>
            <a:ext cx="4187601" cy="478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5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5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b) Decrease by a factor of 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20EA8C-787B-4FE4-8043-4A4ADAFC6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85" y="4067255"/>
            <a:ext cx="308681" cy="478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53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353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c)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1E2CF8-26A8-44A0-97F0-3BE00A6DB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571" y="4067255"/>
            <a:ext cx="3671819" cy="478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53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353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Increase by a factor of 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9CF4D8-8E6B-4ADB-87DC-F19F557B1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85" y="4485704"/>
            <a:ext cx="4187601" cy="478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5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5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d) Decrease by a factor of 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572CAD-2C13-40C5-91BD-5B9912AE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85" y="5322602"/>
            <a:ext cx="5293915" cy="478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5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5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Half as far away = 4 times greater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EEA4A1-89C2-4DE5-A960-B91C275D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7285" y="5681272"/>
            <a:ext cx="620129" cy="478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5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5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(0.5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87707D-AFEF-4581-93BD-B154692A3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0399" y="5711759"/>
            <a:ext cx="201057" cy="2779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368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1368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-2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8B051F-2635-4271-92D8-961C50E3E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2262" y="5681272"/>
            <a:ext cx="775851" cy="4782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53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353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) = 4</a:t>
            </a:r>
          </a:p>
        </p:txBody>
      </p:sp>
    </p:spTree>
    <p:extLst>
      <p:ext uri="{BB962C8B-B14F-4D97-AF65-F5344CB8AC3E}">
        <p14:creationId xmlns:p14="http://schemas.microsoft.com/office/powerpoint/2010/main" val="1439558119"/>
      </p:ext>
    </p:extLst>
  </p:cSld>
</p:sld>
</file>

<file path=ppt/slides/slide2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Gravity and Orbits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024eed4e3e4dd1"/>
          <ns0:srcRect xmlns:ns0="http://schemas.openxmlformats.org/drawingml/2006/main" l="14683" r="49683" t="31852" b="30794"/>
          <a:stretch xmlns:a="http://schemas.openxmlformats.org/drawingml/2006/main"/>
        </p:blipFill>
        <p:spPr>
          <a:xfrm xmlns:a="http://schemas.openxmlformats.org/drawingml/2006/main">
            <a:off x="3334172" y="2784496"/>
            <a:ext cx="2703833" cy="2125731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EA173E7-18A4-4D67-A330-BED8761DF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624" y="2348631"/>
            <a:ext cx="1727517" cy="438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Total orbital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F29E3E-105B-44F4-9987-C345BD79A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758" y="2644758"/>
            <a:ext cx="1074173" cy="438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energy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8128F1-34CD-4E87-A895-562098541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758" y="2939831"/>
            <a:ext cx="2279211" cy="438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(gravitational +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A32BC5-78C0-4227-91B3-47D4AFA65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758" y="3235958"/>
            <a:ext cx="1946580" cy="438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kinetic) stays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F8B33E-F3CD-414C-974F-777006E8F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758" y="3531031"/>
            <a:ext cx="1569014" cy="438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constant if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C53141-C4E2-4F32-AE36-263A0CFB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758" y="3827158"/>
            <a:ext cx="1579146" cy="438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 is no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56250D-B7EC-489E-9FE0-DACD25A57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758" y="4123285"/>
            <a:ext cx="1934525" cy="438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external force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3A035C-C3B1-4D6B-85F9-994D44C9F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758" y="4485803"/>
            <a:ext cx="1975899" cy="438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Orbits cannot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306ECF-7D67-4914-A1ED-2098624D2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758" y="4781930"/>
            <a:ext cx="1128700" cy="438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change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2CC7B8B-6DDC-4BC2-8BD6-0E9D9DEB2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0758" y="5078057"/>
            <a:ext cx="2079193" cy="4383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spontaneously.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528FA5-2F26-4D65-85C1-EDD178638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2032" y="2095500"/>
            <a:ext cx="3940458" cy="472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gravitational energy;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2723F4-07EE-43FC-A8BC-0A24ADD79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2032" y="2449588"/>
            <a:ext cx="2868157" cy="472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Less kinetic energy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563E74-1CC2-4810-AE47-97E7B8E26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9450" y="5067308"/>
            <a:ext cx="3856069" cy="472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Less gravitational energy;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7DDC22-D282-4907-A129-664F1260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9450" y="5421396"/>
            <a:ext cx="2952850" cy="472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3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3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More kinetic energy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346F72-F3B6-4C53-9EAD-67D7E0A3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36384" y="5754828"/>
            <a:ext cx="4418524" cy="4046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1" b="0" i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991" b="0" i="1">
                <a:solidFill>
                  <a:srgbClr val="FFFFFF"/>
                </a:solidFill>
                <a:latin typeface="Arial"/>
                <a:ea typeface="Arial"/>
                <a:cs typeface="Arial"/>
              </a:rPr>
              <a:t>Total orbital energy stays constant</a:t>
            </a:r>
          </a:p>
        </p:txBody>
      </p:sp>
    </p:spTree>
    <p:extLst>
      <p:ext uri="{BB962C8B-B14F-4D97-AF65-F5344CB8AC3E}">
        <p14:creationId xmlns:p14="http://schemas.microsoft.com/office/powerpoint/2010/main" val="694045959"/>
      </p:ext>
    </p:extLst>
  </p:cSld>
</p:sld>
</file>

<file path=ppt/slides/slide2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Gravity</a:t>
            </a:r>
          </a:p>
        </p:txBody>
      </p:sp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fff8b3a4e749ee"/>
          <a:stretch xmlns:a="http://schemas.openxmlformats.org/drawingml/2006/main"/>
        </p:blipFill>
        <p:spPr>
          <a:xfrm xmlns:a="http://schemas.openxmlformats.org/drawingml/2006/main">
            <a:off x="3386667" y="2095500"/>
            <a:ext cx="5418667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39835"/>
      </p:ext>
    </p:extLst>
  </p:cSld>
</p:sld>
</file>

<file path=ppt/slides/slide2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Changing an Orbit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5f6cfe07704806"/>
          <ns0:srcRect xmlns:ns0="http://schemas.openxmlformats.org/drawingml/2006/main" l="52698" r="1270" t="26667" b="10794"/>
          <a:stretch xmlns:a="http://schemas.openxmlformats.org/drawingml/2006/main"/>
        </p:blipFill>
        <p:spPr>
          <a:xfrm xmlns:a="http://schemas.openxmlformats.org/drawingml/2006/main">
            <a:off x="6281960" y="2609553"/>
            <a:ext cx="3021205" cy="3078504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812596-B313-43EF-A1ED-780E96720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8835" y="2095500"/>
            <a:ext cx="276570" cy="4040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⇒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3A803C-FE3B-41E3-985E-4AE2E1BFE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5870" y="2105564"/>
            <a:ext cx="2916941" cy="405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So what can make an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580B59-46C0-44C8-99C2-10B4F6E13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2224" y="2410028"/>
            <a:ext cx="2450766" cy="405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object gain or lose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44C4CA-9AAE-4C37-BB9B-342044781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2224" y="2713581"/>
            <a:ext cx="1938868" cy="405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orbital energy?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29EAC2-F24E-463B-B908-79218C33C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8835" y="3055384"/>
            <a:ext cx="115724" cy="4040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9F7AB0-4EBB-4488-8677-76FF50902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2224" y="3068182"/>
            <a:ext cx="3035150" cy="405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Friction or atmospheric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077C5E-A7DB-41F7-B27A-4846FC97E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2224" y="3372646"/>
            <a:ext cx="608432" cy="405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drag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53B7AC8-4623-4C3D-8C5F-294F795F6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4265" y="3706646"/>
            <a:ext cx="147974" cy="347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BA0F5F-CCFB-4534-8B40-07FF0577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6634" y="3719408"/>
            <a:ext cx="1860171" cy="347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Reduces velocity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5ACB44-2624-41A5-A612-C35CF540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4265" y="4011110"/>
            <a:ext cx="147974" cy="347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029F55-0502-41BF-9AF6-6A06E44A2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6634" y="4022960"/>
            <a:ext cx="2016598" cy="347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Decreases kinetic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BA6752-3121-48E9-A030-56F8AD490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6634" y="4284581"/>
            <a:ext cx="783433" cy="347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energy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C747C7-BD82-4CDE-BC6C-8A1DFC820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4265" y="4576284"/>
            <a:ext cx="147974" cy="347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3B0B63-F43E-4759-B684-B68C92BED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6634" y="4588134"/>
            <a:ext cx="2497147" cy="347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Orbit decreases in size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06CBDC-F4ED-4725-AE90-0E1AA2E8B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8835" y="4887640"/>
            <a:ext cx="115724" cy="4040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8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8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FCF3E4-B905-439E-A041-1918CC48F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2224" y="4901350"/>
            <a:ext cx="1967756" cy="405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gravitational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83B78E-04DC-4D27-B8D0-3FE82FF29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32224" y="5204903"/>
            <a:ext cx="1377801" cy="405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9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9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encounter.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7EF0A00-D18A-4879-8FD0-0CB731B77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4265" y="5538902"/>
            <a:ext cx="147974" cy="347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D0DB0F-0570-4FFB-893D-8AAE7EE65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6634" y="5551664"/>
            <a:ext cx="2529480" cy="347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Energy can transfer to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D27C64-462C-4F26-9255-3032DBBD1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16634" y="5812374"/>
            <a:ext cx="1636275" cy="347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70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70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other body</a:t>
            </a:r>
          </a:p>
        </p:txBody>
      </p:sp>
    </p:spTree>
    <p:extLst>
      <p:ext uri="{BB962C8B-B14F-4D97-AF65-F5344CB8AC3E}">
        <p14:creationId xmlns:p14="http://schemas.microsoft.com/office/powerpoint/2010/main" val="1929317009"/>
      </p:ext>
    </p:extLst>
  </p:cSld>
</p:sld>
</file>

<file path=ppt/slides/slide2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Escape Velocity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9dd253194e4ae6"/>
          <ns0:srcRect xmlns:ns0="http://schemas.openxmlformats.org/drawingml/2006/main" l="4762" r="53175" t="32063" b="26032"/>
          <a:stretch xmlns:a="http://schemas.openxmlformats.org/drawingml/2006/main"/>
        </p:blipFill>
        <p:spPr>
          <a:xfrm xmlns:a="http://schemas.openxmlformats.org/drawingml/2006/main">
            <a:off x="1754414" y="2559086"/>
            <a:ext cx="3846286" cy="287382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E160E5-26E6-4CB2-896A-14B94CC5D6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1026" y="2095500"/>
            <a:ext cx="2987113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If an object gains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12D0F-BDFB-42EB-8CF7-107711667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1026" y="2452370"/>
            <a:ext cx="4226560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enough orbital energy, it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C71490-F01A-46CD-A26D-653CECFB5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1026" y="2807970"/>
            <a:ext cx="3591043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may escape (change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64001C-DA99-491C-AE04-F6AB512DC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1026" y="3164840"/>
            <a:ext cx="2802207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from a bound to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4EBE06-EB0F-4E9F-9A58-593FECBED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1026" y="3521710"/>
            <a:ext cx="2502388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unbound orbit)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00F6C7-4F14-440E-9BFF-42472AB49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1026" y="4479290"/>
            <a:ext cx="2914800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Escape velocity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1BC08C0-ECE0-4682-B217-535F4E538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0116" y="4479290"/>
            <a:ext cx="1015822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from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9DC0E7-C851-41CF-9CCB-B884FEAA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1026" y="4834890"/>
            <a:ext cx="3708942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Earth ≈ 11 km/s from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2C0B901-F2F7-4A43-8DAD-5BACA2D01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1026" y="5191760"/>
            <a:ext cx="4060605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sea level (about 40,000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C5F6D2-CBF2-46E4-BB6F-07EDA6B9D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1026" y="5547360"/>
            <a:ext cx="1137343" cy="528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km/hr)</a:t>
            </a:r>
          </a:p>
        </p:txBody>
      </p:sp>
    </p:spTree>
    <p:extLst>
      <p:ext uri="{BB962C8B-B14F-4D97-AF65-F5344CB8AC3E}">
        <p14:creationId xmlns:p14="http://schemas.microsoft.com/office/powerpoint/2010/main" val="2139301182"/>
      </p:ext>
    </p:extLst>
  </p:cSld>
</p:sld>
</file>

<file path=ppt/slides/slide2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What have we learned?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A3AF39-18F3-4B92-A3BB-363B67007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0616" y="2095500"/>
            <a:ext cx="2785969" cy="465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8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1) What is gravity?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88855E-AAE3-4EF4-8C95-A4C695E9B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963" y="2486668"/>
            <a:ext cx="4761479" cy="4063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Gravity is an acceleration due to 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41A8A2-256A-4329-9672-9327F24EF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963" y="2782420"/>
            <a:ext cx="2443519" cy="4063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gravitational force.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AD625C-8182-4B7B-BA29-50BABF50E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0616" y="3136751"/>
            <a:ext cx="3906723" cy="465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8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2) What is proportionality?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48E3EC-DDB9-4616-B683-4C87B670B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839" y="3527919"/>
            <a:ext cx="6184430" cy="4063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Two terms are proportional if an increase in one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D3008A-7650-4FEE-8B2B-AC96A6249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963" y="3823671"/>
            <a:ext cx="6224421" cy="4063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quantity leads to an increase in the other.  They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985D75-DBF3-436C-9424-FC31D4911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963" y="4120443"/>
            <a:ext cx="6043620" cy="4063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are inversely proportional if an increase in one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3B628F-6024-4DB2-9AE1-06F6E9CF6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963" y="4416195"/>
            <a:ext cx="5284345" cy="4063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quantity leads to a decrease in the other.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65C9E7-277A-4ABB-A80C-1418F01A8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20616" y="4770526"/>
            <a:ext cx="4962658" cy="4650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89" b="0" i="0">
                <a:solidFill>
                  <a:srgbClr val="262626"/>
                </a:solidFill>
                <a:latin typeface="Arial"/>
                <a:ea typeface="Arial"/>
                <a:cs typeface="Arial"/>
              </a:defRPr>
            </a:pPr>
            <a:r>
              <a:rPr sz="2289" b="0" i="0">
                <a:solidFill>
                  <a:srgbClr val="262626"/>
                </a:solidFill>
                <a:latin typeface="Arial"/>
                <a:ea typeface="Arial"/>
                <a:cs typeface="Arial"/>
              </a:rPr>
              <a:t>3) What is an inverse square law?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C1FE98-CD01-4587-AE30-CDAEA3162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963" y="5161694"/>
            <a:ext cx="5849596" cy="4063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An inverse square law is a relation where the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8C9649-FB2D-4F8D-9747-CFACB794B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963" y="5457446"/>
            <a:ext cx="5430862" cy="4063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quantity decreases with the square of the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FAB9DC-D7C9-401D-95CA-AE2648813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6963" y="5753198"/>
            <a:ext cx="1107298" cy="4063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2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distance</a:t>
            </a:r>
          </a:p>
        </p:txBody>
      </p:sp>
    </p:spTree>
    <p:extLst>
      <p:ext uri="{BB962C8B-B14F-4D97-AF65-F5344CB8AC3E}">
        <p14:creationId xmlns:p14="http://schemas.microsoft.com/office/powerpoint/2010/main" val="6887780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Gravity</dc:title>
  <dcterms:created xsi:type="dcterms:W3CDTF">2026-09-26T20:03:13.8510000Z</dcterms:created>
  <dcterms:modified xsi:type="dcterms:W3CDTF">2026-09-26T20:03:13.8510000Z</dcterms:modified>
</coreProperties>
</file>