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a2a3412b5d43b7" /><Relationship Type="http://schemas.openxmlformats.org/officeDocument/2006/relationships/extended-properties" Target="/docProps/app.xml" Id="R25d7161d4c754a9a" /><Relationship Type="http://schemas.openxmlformats.org/officeDocument/2006/relationships/officeDocument" Target="/ppt/presentation.xml" Id="R8b2f2e7b578a401d" /></Relationships>
</file>

<file path=ppt/presentation.xml><?xml version="1.0" encoding="utf-8"?>
<p:presentation xmlns:p="http://schemas.openxmlformats.org/presentationml/2006/main">
  <p:sldMasterIdLst>
    <p:sldMasterId xmlns:ns0="http://schemas.openxmlformats.org/officeDocument/2006/relationships" id="2147483648" ns0:id="rIdWvuMaster"/>
  </p:sldMasterIdLst>
  <p:notesMasterIdLst>
    <p:notesMasterId xmlns:r="http://schemas.openxmlformats.org/officeDocument/2006/relationships" r:id="R6cc4a7032c0742c2"/>
  </p:notesMasterIdLst>
  <p:sldIdLst>
    <p:sldId xmlns:r="http://schemas.openxmlformats.org/officeDocument/2006/relationships" id="256" r:id="R0ad1d5505c414481"/>
    <p:sldId xmlns:r="http://schemas.openxmlformats.org/officeDocument/2006/relationships" id="257" r:id="Rd5fdce834fa8479f"/>
    <p:sldId xmlns:r="http://schemas.openxmlformats.org/officeDocument/2006/relationships" id="258" r:id="Rcbeea733baf44ba5"/>
    <p:sldId xmlns:r="http://schemas.openxmlformats.org/officeDocument/2006/relationships" id="259" r:id="Rd611627aced0469f"/>
    <p:sldId xmlns:r="http://schemas.openxmlformats.org/officeDocument/2006/relationships" id="260" r:id="R0dc51198c8a1458a"/>
    <p:sldId xmlns:r="http://schemas.openxmlformats.org/officeDocument/2006/relationships" id="261" r:id="R81b3a445926d4931"/>
    <p:sldId xmlns:r="http://schemas.openxmlformats.org/officeDocument/2006/relationships" id="262" r:id="R472da7356791489f"/>
    <p:sldId xmlns:r="http://schemas.openxmlformats.org/officeDocument/2006/relationships" id="263" r:id="R070e2ec675cd4aa1"/>
    <p:sldId xmlns:r="http://schemas.openxmlformats.org/officeDocument/2006/relationships" id="264" r:id="Raf6eb16f0fb0414f"/>
    <p:sldId xmlns:r="http://schemas.openxmlformats.org/officeDocument/2006/relationships" id="265" r:id="Rd54cc2c19d704b64"/>
    <p:sldId xmlns:r="http://schemas.openxmlformats.org/officeDocument/2006/relationships" id="266" r:id="R11d7f4b4daf9456a"/>
    <p:sldId xmlns:r="http://schemas.openxmlformats.org/officeDocument/2006/relationships" id="267" r:id="Rddc43406ab0a471e"/>
    <p:sldId xmlns:r="http://schemas.openxmlformats.org/officeDocument/2006/relationships" id="268" r:id="R45af58fdd52c49e6"/>
    <p:sldId xmlns:r="http://schemas.openxmlformats.org/officeDocument/2006/relationships" id="269" r:id="R35cbec939d1847a1"/>
    <p:sldId xmlns:r="http://schemas.openxmlformats.org/officeDocument/2006/relationships" id="270" r:id="R5f14ce97a38746f8"/>
    <p:sldId xmlns:r="http://schemas.openxmlformats.org/officeDocument/2006/relationships" id="271" r:id="R5075b583c2a24836"/>
    <p:sldId xmlns:r="http://schemas.openxmlformats.org/officeDocument/2006/relationships" id="272" r:id="Re6863e82d8a44f03"/>
    <p:sldId xmlns:r="http://schemas.openxmlformats.org/officeDocument/2006/relationships" id="273" r:id="Rbcba287ab1fa4e19"/>
    <p:sldId xmlns:r="http://schemas.openxmlformats.org/officeDocument/2006/relationships" id="274" r:id="R093e6c16b34441c5"/>
    <p:sldId xmlns:r="http://schemas.openxmlformats.org/officeDocument/2006/relationships" id="275" r:id="R043ed66bc85d4417"/>
    <p:sldId xmlns:r="http://schemas.openxmlformats.org/officeDocument/2006/relationships" id="276" r:id="Rc74765cbfb8346af"/>
    <p:sldId xmlns:r="http://schemas.openxmlformats.org/officeDocument/2006/relationships" id="277" r:id="Re3b7b3ed7ad24ce6"/>
    <p:sldId xmlns:r="http://schemas.openxmlformats.org/officeDocument/2006/relationships" id="278" r:id="R17196b36dc1048ea"/>
    <p:sldId xmlns:r="http://schemas.openxmlformats.org/officeDocument/2006/relationships" id="279" r:id="R44193551b3a840d0"/>
    <p:sldId xmlns:r="http://schemas.openxmlformats.org/officeDocument/2006/relationships" id="280" r:id="R624450da62a444e1"/>
    <p:sldId xmlns:r="http://schemas.openxmlformats.org/officeDocument/2006/relationships" id="281" r:id="R8bd240221c904476"/>
    <p:sldId xmlns:r="http://schemas.openxmlformats.org/officeDocument/2006/relationships" id="282" r:id="R5b5441068b014578"/>
    <p:sldId xmlns:r="http://schemas.openxmlformats.org/officeDocument/2006/relationships" id="283" r:id="Rb1b84ab9a4de4b00"/>
    <p:sldId xmlns:r="http://schemas.openxmlformats.org/officeDocument/2006/relationships" id="284" r:id="R8cd93f92cbbb49d4"/>
    <p:sldId xmlns:r="http://schemas.openxmlformats.org/officeDocument/2006/relationships" id="285" r:id="R34f7d9859f36424f"/>
    <p:sldId xmlns:r="http://schemas.openxmlformats.org/officeDocument/2006/relationships" id="286" r:id="R0f0bfd398cda4d19"/>
    <p:sldId xmlns:r="http://schemas.openxmlformats.org/officeDocument/2006/relationships" id="287" r:id="R28a265ee24494d9c"/>
    <p:sldId xmlns:r="http://schemas.openxmlformats.org/officeDocument/2006/relationships" id="288" r:id="Ra4455f365ea5461c"/>
    <p:sldId xmlns:r="http://schemas.openxmlformats.org/officeDocument/2006/relationships" id="289" r:id="Rff9d53b333d4448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Type="http://schemas.openxmlformats.org/officeDocument/2006/relationships/theme" Target="/ppt/theme/theme1.xml" Id="R78a777177f82495d"/><Relationship Type="http://schemas.openxmlformats.org/officeDocument/2006/relationships/notesMaster" Target="/ppt/notesMasters/notesMaster1.xml" Id="R6cc4a7032c0742c2"/><Relationship Type="http://schemas.openxmlformats.org/officeDocument/2006/relationships/presProps" Target="/ppt/presProps.xml" Id="R9dd20cec7cb540f5"/><Relationship Type="http://schemas.openxmlformats.org/officeDocument/2006/relationships/tableStyles" Target="/ppt/tableStyles.xml" Id="Rde6040d223ca4fbc"/><Relationship Type="http://schemas.openxmlformats.org/officeDocument/2006/relationships/slide" Target="/ppt/slides/slide1.xml" Id="R0ad1d5505c414481"/><Relationship Type="http://schemas.openxmlformats.org/officeDocument/2006/relationships/slide" Target="/ppt/slides/slide2.xml" Id="Rd5fdce834fa8479f"/><Relationship Type="http://schemas.openxmlformats.org/officeDocument/2006/relationships/slide" Target="/ppt/slides/slide3.xml" Id="Rcbeea733baf44ba5"/><Relationship Type="http://schemas.openxmlformats.org/officeDocument/2006/relationships/slide" Target="/ppt/slides/slide4.xml" Id="Rd611627aced0469f"/><Relationship Type="http://schemas.openxmlformats.org/officeDocument/2006/relationships/slide" Target="/ppt/slides/slide5.xml" Id="R0dc51198c8a1458a"/><Relationship Type="http://schemas.openxmlformats.org/officeDocument/2006/relationships/slide" Target="/ppt/slides/slide6.xml" Id="R81b3a445926d4931"/><Relationship Type="http://schemas.openxmlformats.org/officeDocument/2006/relationships/slide" Target="/ppt/slides/slide7.xml" Id="R472da7356791489f"/><Relationship Type="http://schemas.openxmlformats.org/officeDocument/2006/relationships/slide" Target="/ppt/slides/slide8.xml" Id="R070e2ec675cd4aa1"/><Relationship Type="http://schemas.openxmlformats.org/officeDocument/2006/relationships/slide" Target="/ppt/slides/slide9.xml" Id="Raf6eb16f0fb0414f"/><Relationship Type="http://schemas.openxmlformats.org/officeDocument/2006/relationships/slide" Target="/ppt/slides/slide10.xml" Id="Rd54cc2c19d704b64"/><Relationship Type="http://schemas.openxmlformats.org/officeDocument/2006/relationships/slide" Target="/ppt/slides/slide11.xml" Id="R11d7f4b4daf9456a"/><Relationship Type="http://schemas.openxmlformats.org/officeDocument/2006/relationships/slide" Target="/ppt/slides/slide12.xml" Id="Rddc43406ab0a471e"/><Relationship Type="http://schemas.openxmlformats.org/officeDocument/2006/relationships/slide" Target="/ppt/slides/slide13.xml" Id="R45af58fdd52c49e6"/><Relationship Type="http://schemas.openxmlformats.org/officeDocument/2006/relationships/slide" Target="/ppt/slides/slide14.xml" Id="R35cbec939d1847a1"/><Relationship Type="http://schemas.openxmlformats.org/officeDocument/2006/relationships/slide" Target="/ppt/slides/slide15.xml" Id="R5f14ce97a38746f8"/><Relationship Type="http://schemas.openxmlformats.org/officeDocument/2006/relationships/slide" Target="/ppt/slides/slide16.xml" Id="R5075b583c2a24836"/><Relationship Type="http://schemas.openxmlformats.org/officeDocument/2006/relationships/slide" Target="/ppt/slides/slide17.xml" Id="Re6863e82d8a44f03"/><Relationship Type="http://schemas.openxmlformats.org/officeDocument/2006/relationships/slide" Target="/ppt/slides/slide18.xml" Id="Rbcba287ab1fa4e19"/><Relationship Type="http://schemas.openxmlformats.org/officeDocument/2006/relationships/slide" Target="/ppt/slides/slide19.xml" Id="R093e6c16b34441c5"/><Relationship Type="http://schemas.openxmlformats.org/officeDocument/2006/relationships/slide" Target="/ppt/slides/slide20.xml" Id="R043ed66bc85d4417"/><Relationship Type="http://schemas.openxmlformats.org/officeDocument/2006/relationships/slide" Target="/ppt/slides/slide21.xml" Id="Rc74765cbfb8346af"/><Relationship Type="http://schemas.openxmlformats.org/officeDocument/2006/relationships/slide" Target="/ppt/slides/slide22.xml" Id="Re3b7b3ed7ad24ce6"/><Relationship Type="http://schemas.openxmlformats.org/officeDocument/2006/relationships/slide" Target="/ppt/slides/slide23.xml" Id="R17196b36dc1048ea"/><Relationship Type="http://schemas.openxmlformats.org/officeDocument/2006/relationships/slide" Target="/ppt/slides/slide24.xml" Id="R44193551b3a840d0"/><Relationship Type="http://schemas.openxmlformats.org/officeDocument/2006/relationships/slide" Target="/ppt/slides/slide25.xml" Id="R624450da62a444e1"/><Relationship Type="http://schemas.openxmlformats.org/officeDocument/2006/relationships/slide" Target="/ppt/slides/slide26.xml" Id="R8bd240221c904476"/><Relationship Type="http://schemas.openxmlformats.org/officeDocument/2006/relationships/slide" Target="/ppt/slides/slide27.xml" Id="R5b5441068b014578"/><Relationship Type="http://schemas.openxmlformats.org/officeDocument/2006/relationships/slide" Target="/ppt/slides/slide28.xml" Id="Rb1b84ab9a4de4b00"/><Relationship Type="http://schemas.openxmlformats.org/officeDocument/2006/relationships/slide" Target="/ppt/slides/slide29.xml" Id="R8cd93f92cbbb49d4"/><Relationship Type="http://schemas.openxmlformats.org/officeDocument/2006/relationships/slide" Target="/ppt/slides/slide30.xml" Id="R34f7d9859f36424f"/><Relationship Type="http://schemas.openxmlformats.org/officeDocument/2006/relationships/slide" Target="/ppt/slides/slide31.xml" Id="R0f0bfd398cda4d19"/><Relationship Type="http://schemas.openxmlformats.org/officeDocument/2006/relationships/slide" Target="/ppt/slides/slide32.xml" Id="R28a265ee24494d9c"/><Relationship Type="http://schemas.openxmlformats.org/officeDocument/2006/relationships/slide" Target="/ppt/slides/slide33.xml" Id="Ra4455f365ea5461c"/><Relationship Type="http://schemas.openxmlformats.org/officeDocument/2006/relationships/slide" Target="/ppt/slides/slide34.xml" Id="Rff9d53b333d44487"/><Relationship Id="rIdWvuMaster" Type="http://schemas.openxmlformats.org/officeDocument/2006/relationships/slideMaster" Target="slideMasters/slideMaster1.xml"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4ffeef94984bc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e367a2b206f46ac" /><Relationship Type="http://schemas.openxmlformats.org/officeDocument/2006/relationships/notesMaster" Target="/ppt/notesMasters/notesMaster1.xml" Id="Rf3f8e48ef1c344e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56e42a8dc6964cb3" /><Relationship Type="http://schemas.openxmlformats.org/officeDocument/2006/relationships/notesMaster" Target="/ppt/notesMasters/notesMaster1.xml" Id="Re327cb3c2a3641b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0046c8b447a4d4a" /><Relationship Type="http://schemas.openxmlformats.org/officeDocument/2006/relationships/notesMaster" Target="/ppt/notesMasters/notesMaster1.xml" Id="R87cc1cfe006f4bd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7b7f503f7414c44" /><Relationship Type="http://schemas.openxmlformats.org/officeDocument/2006/relationships/notesMaster" Target="/ppt/notesMasters/notesMaster1.xml" Id="Rce975c20faf74f8c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2134863bd5ac4ed8" /><Relationship Type="http://schemas.openxmlformats.org/officeDocument/2006/relationships/notesMaster" Target="/ppt/notesMasters/notesMaster1.xml" Id="R8ec700b5198a462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cc8c6717dee4c15" /><Relationship Type="http://schemas.openxmlformats.org/officeDocument/2006/relationships/notesMaster" Target="/ppt/notesMasters/notesMaster1.xml" Id="Rabda64c9cd8048f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91cde8b2e4b471b" /><Relationship Type="http://schemas.openxmlformats.org/officeDocument/2006/relationships/notesMaster" Target="/ppt/notesMasters/notesMaster1.xml" Id="R8cd9d46ce085451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1192d4c8124f7c" /><Relationship Type="http://schemas.openxmlformats.org/officeDocument/2006/relationships/notesMaster" Target="/ppt/notesMasters/notesMaster1.xml" Id="R423133084d194f7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1129e27f06394a45" /><Relationship Type="http://schemas.openxmlformats.org/officeDocument/2006/relationships/notesMaster" Target="/ppt/notesMasters/notesMaster1.xml" Id="Rd60c0b775638496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d2bb13c9c1425a" /><Relationship Type="http://schemas.openxmlformats.org/officeDocument/2006/relationships/notesMaster" Target="/ppt/notesMasters/notesMaster1.xml" Id="Rc7a16ef5c73b4b7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92361ae743a46c7" /><Relationship Type="http://schemas.openxmlformats.org/officeDocument/2006/relationships/notesMaster" Target="/ppt/notesMasters/notesMaster1.xml" Id="Re6f15057e8324258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db28c2019bbe40ee" /><Relationship Type="http://schemas.openxmlformats.org/officeDocument/2006/relationships/notesMaster" Target="/ppt/notesMasters/notesMaster1.xml" Id="R493f68727be24a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6c693989eb6041c9" /><Relationship Type="http://schemas.openxmlformats.org/officeDocument/2006/relationships/notesMaster" Target="/ppt/notesMasters/notesMaster1.xml" Id="R428f7079b7504ed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b16653bcb2574c74" /><Relationship Type="http://schemas.openxmlformats.org/officeDocument/2006/relationships/notesMaster" Target="/ppt/notesMasters/notesMaster1.xml" Id="Rdfe5625294b2409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ab020c6d56943ff" /><Relationship Type="http://schemas.openxmlformats.org/officeDocument/2006/relationships/notesMaster" Target="/ppt/notesMasters/notesMaster1.xml" Id="Rc3e0ae0a081f444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c1199c906b147f9" /><Relationship Type="http://schemas.openxmlformats.org/officeDocument/2006/relationships/notesMaster" Target="/ppt/notesMasters/notesMaster1.xml" Id="R5ab94c935aa54cc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540e5f3c92d49a8" /><Relationship Type="http://schemas.openxmlformats.org/officeDocument/2006/relationships/notesMaster" Target="/ppt/notesMasters/notesMaster1.xml" Id="R1cedf3fff9044669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314c72c298684b72" /><Relationship Type="http://schemas.openxmlformats.org/officeDocument/2006/relationships/notesMaster" Target="/ppt/notesMasters/notesMaster1.xml" Id="R0f8e8ade25f14c3d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eb0109656e44924" /><Relationship Type="http://schemas.openxmlformats.org/officeDocument/2006/relationships/notesMaster" Target="/ppt/notesMasters/notesMaster1.xml" Id="Ra9a47b539bb8470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18af375c3a79411f" /><Relationship Type="http://schemas.openxmlformats.org/officeDocument/2006/relationships/notesMaster" Target="/ppt/notesMasters/notesMaster1.xml" Id="R25ab9a0eebed4bd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841c0d7720924bbd" /><Relationship Type="http://schemas.openxmlformats.org/officeDocument/2006/relationships/notesMaster" Target="/ppt/notesMasters/notesMaster1.xml" Id="R429325abca6446f8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f4a2fff47a1f4d76" /><Relationship Type="http://schemas.openxmlformats.org/officeDocument/2006/relationships/notesMaster" Target="/ppt/notesMasters/notesMaster1.xml" Id="Rd9cebf78f2d4496d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99a83ff3e34c4158" /><Relationship Type="http://schemas.openxmlformats.org/officeDocument/2006/relationships/notesMaster" Target="/ppt/notesMasters/notesMaster1.xml" Id="R4d2d0d9066d54403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526ab0dbed24415" /><Relationship Type="http://schemas.openxmlformats.org/officeDocument/2006/relationships/notesMaster" Target="/ppt/notesMasters/notesMaster1.xml" Id="Rd608a70d5a064e40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b1eeee82c3844ef9" /><Relationship Type="http://schemas.openxmlformats.org/officeDocument/2006/relationships/notesMaster" Target="/ppt/notesMasters/notesMaster1.xml" Id="R22f886ae067f42e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6bf2dbabdc864a1d" /><Relationship Type="http://schemas.openxmlformats.org/officeDocument/2006/relationships/notesMaster" Target="/ppt/notesMasters/notesMaster1.xml" Id="R4223b5d955124f4f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a905a9206b24d7e" /><Relationship Type="http://schemas.openxmlformats.org/officeDocument/2006/relationships/notesMaster" Target="/ppt/notesMasters/notesMaster1.xml" Id="R0b6b91710d4047a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61cb425fce04c8f" /><Relationship Type="http://schemas.openxmlformats.org/officeDocument/2006/relationships/notesMaster" Target="/ppt/notesMasters/notesMaster1.xml" Id="Ref7e5b708e9c43f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afa362a842634a38" /><Relationship Type="http://schemas.openxmlformats.org/officeDocument/2006/relationships/notesMaster" Target="/ppt/notesMasters/notesMaster1.xml" Id="Ra4aa49c62c5a462a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c0650d0a88c4a66" /><Relationship Type="http://schemas.openxmlformats.org/officeDocument/2006/relationships/notesMaster" Target="/ppt/notesMasters/notesMaster1.xml" Id="R8645600a338b4ec1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dd83f9e9304c4197" /><Relationship Type="http://schemas.openxmlformats.org/officeDocument/2006/relationships/notesMaster" Target="/ppt/notesMasters/notesMaster1.xml" Id="R96a260f039a34bd9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84f9903ad244f15" /><Relationship Type="http://schemas.openxmlformats.org/officeDocument/2006/relationships/notesMaster" Target="/ppt/notesMasters/notesMaster1.xml" Id="Re216f760fe164db8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c2e3cf1debc4264" /><Relationship Type="http://schemas.openxmlformats.org/officeDocument/2006/relationships/notesMaster" Target="/ppt/notesMasters/notesMaster1.xml" Id="Rf81e50b958694d4e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2b0b84c156304469" /><Relationship Type="http://schemas.openxmlformats.org/officeDocument/2006/relationships/notesMaster" Target="/ppt/notesMasters/notesMaster1.xml" Id="Rc7811fd25d0f4c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19.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25.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26.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27.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28.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29.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30.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31.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32.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33.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 edition: assets/lessons/lectures/astronomy/galaxy-interactions-and-dark-matter.pdf, page 34. Original author and figure credits remain on the slide. Text is editable; illustrations retain their source artwork.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ss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Lesson title title 0">
            <a:extLst>
              <a:ext uri="{FF2B5EF4-FFF2-40B4-BE49-F238E27FC236}">
                <a16:creationId xmlns:a16="http://schemas.microsoft.com/office/drawing/2014/main" id="{D0D053A8-BBDF-4114-AC0C-F41E42B0FC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695450"/>
            <a:ext cx="10972800" cy="1333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435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435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[Lesson title]</a:t>
            </a:r>
          </a:p>
        </p:txBody>
      </p:sp>
      <p:sp>
        <p:nvSpPr>
          <p:cNvPr id="2" name="Lesson title subtitle 1">
            <a:extLst>
              <a:ext uri="{FF2B5EF4-FFF2-40B4-BE49-F238E27FC236}">
                <a16:creationId xmlns:a16="http://schemas.microsoft.com/office/drawing/2014/main" id="{ACBDC2AF-F434-4371-8E2A-17CCF7344C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600" y="3219450"/>
            <a:ext cx="10668000" cy="8572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 short description of the investigation]</a:t>
            </a:r>
          </a:p>
        </p:txBody>
      </p:sp>
      <p:sp>
        <p:nvSpPr>
          <p:cNvPr id="3" name="Lesson title body 2">
            <a:extLst>
              <a:ext uri="{FF2B5EF4-FFF2-40B4-BE49-F238E27FC236}">
                <a16:creationId xmlns:a16="http://schemas.microsoft.com/office/drawing/2014/main" id="{D8956F49-2416-4C96-921B-614B43DC6BB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4591050"/>
            <a:ext cx="10572750" cy="10287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[Teacher or school]</a:t>
            </a:r>
          </a:p>
          <a:p>
            <a:pPr>
              <a:defRPr sz="18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[Course / grade level]   [Date]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estion and goa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estion and goals title 0">
            <a:extLst>
              <a:ext uri="{FF2B5EF4-FFF2-40B4-BE49-F238E27FC236}">
                <a16:creationId xmlns:a16="http://schemas.microsoft.com/office/drawing/2014/main" id="{D08231EE-6C7C-42AD-8215-BCBB995F24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Our investigation</a:t>
            </a:r>
          </a:p>
        </p:txBody>
      </p:sp>
      <p:sp>
        <p:nvSpPr>
          <p:cNvPr id="2" name="Question and goals body 1">
            <a:extLst>
              <a:ext uri="{FF2B5EF4-FFF2-40B4-BE49-F238E27FC236}">
                <a16:creationId xmlns:a16="http://schemas.microsoft.com/office/drawing/2014/main" id="{5A4E4205-F64E-4654-BD6B-D200175018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Essential question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investigate?]</a:t>
            </a:r>
          </a:p>
        </p:txBody>
      </p:sp>
      <p:sp>
        <p:nvSpPr>
          <p:cNvPr id="3" name="Question and goals body 2">
            <a:extLst>
              <a:ext uri="{FF2B5EF4-FFF2-40B4-BE49-F238E27FC236}">
                <a16:creationId xmlns:a16="http://schemas.microsoft.com/office/drawing/2014/main" id="{BF9EAF2D-1060-4815-9524-5F06F4856FB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19850" y="2133600"/>
            <a:ext cx="5162550" cy="3448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Learning goals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will students be able to explain or do?]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xplanation and fig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xplanation and figure title 0">
            <a:extLst>
              <a:ext uri="{FF2B5EF4-FFF2-40B4-BE49-F238E27FC236}">
                <a16:creationId xmlns:a16="http://schemas.microsoft.com/office/drawing/2014/main" id="{C54DEB96-2C44-49CE-960C-EEA88B04E1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[Key idea]</a:t>
            </a:r>
          </a:p>
        </p:txBody>
      </p:sp>
      <p:sp>
        <p:nvSpPr>
          <p:cNvPr id="2" name="Explanation and figure body 1">
            <a:extLst>
              <a:ext uri="{FF2B5EF4-FFF2-40B4-BE49-F238E27FC236}">
                <a16:creationId xmlns:a16="http://schemas.microsoft.com/office/drawing/2014/main" id="{74965947-62A8-4AED-A214-D22E1DB50E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05025"/>
            <a:ext cx="4524375" cy="34004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the main idea.]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[Define a new term or connect it to prior learning.]</a:t>
            </a:r>
          </a:p>
        </p:txBody>
      </p:sp>
      <p:sp>
        <p:nvSpPr>
          <p:cNvPr id="3" name="Explanation and figure content 2">
            <a:extLst>
              <a:ext uri="{FF2B5EF4-FFF2-40B4-BE49-F238E27FC236}">
                <a16:creationId xmlns:a16="http://schemas.microsoft.com/office/drawing/2014/main" id="{93F0CF8A-0D56-484D-8008-C069FB2AFB4E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5591175" y="2114550"/>
            <a:ext cx="5991225" cy="31242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1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figure or diagram]</a:t>
            </a:r>
          </a:p>
        </p:txBody>
      </p:sp>
      <p:sp>
        <p:nvSpPr>
          <p:cNvPr id="4" name="Explanation and figure body 3">
            <a:extLst>
              <a:ext uri="{FF2B5EF4-FFF2-40B4-BE49-F238E27FC236}">
                <a16:creationId xmlns:a16="http://schemas.microsoft.com/office/drawing/2014/main" id="{B76FA5E4-B6C8-43B1-871F-4C2029154E84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5591175" y="5353050"/>
            <a:ext cx="5991225" cy="54292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5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[Figure caption and source credit]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ctivity step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ctivity steps title 0">
            <a:extLst>
              <a:ext uri="{FF2B5EF4-FFF2-40B4-BE49-F238E27FC236}">
                <a16:creationId xmlns:a16="http://schemas.microsoft.com/office/drawing/2014/main" id="{4A75A923-A588-498D-8C3D-05C7B27BD6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[Activity title]</a:t>
            </a:r>
          </a:p>
        </p:txBody>
      </p:sp>
      <p:sp>
        <p:nvSpPr>
          <p:cNvPr id="2" name="Activity steps body 1">
            <a:extLst>
              <a:ext uri="{FF2B5EF4-FFF2-40B4-BE49-F238E27FC236}">
                <a16:creationId xmlns:a16="http://schemas.microsoft.com/office/drawing/2014/main" id="{F15A3904-D261-4581-891D-0D974E46F6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333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setup.]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measurement and units.]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[Explain how to record the result.]</a:t>
            </a:r>
          </a:p>
        </p:txBody>
      </p:sp>
      <p:sp>
        <p:nvSpPr>
          <p:cNvPr id="3" name="Activity steps body 2">
            <a:extLst>
              <a:ext uri="{FF2B5EF4-FFF2-40B4-BE49-F238E27FC236}">
                <a16:creationId xmlns:a16="http://schemas.microsoft.com/office/drawing/2014/main" id="{332D626C-8C62-4762-8A19-77DFBBDD378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581650"/>
            <a:ext cx="10972800" cy="447675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[Add relevant safety or supervision instructions.]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ta or visu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a or visual title 0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[Observation or result]</a:t>
            </a:r>
          </a:p>
        </p:txBody>
      </p:sp>
      <p:sp>
        <p:nvSpPr>
          <p:cNvPr id="2" name="Data or visual content 1">
            <a:extLst>
              <a:ext uri="{FF2B5EF4-FFF2-40B4-BE49-F238E27FC236}">
                <a16:creationId xmlns:a16="http://schemas.microsoft.com/office/drawing/2014/main" id="{3A617E8B-975F-4DBD-9A97-0A174C2767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2095500"/>
            <a:ext cx="10972800" cy="32194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2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[Insert a graph, table, or image]</a:t>
            </a:r>
          </a:p>
        </p:txBody>
      </p:sp>
      <p:sp>
        <p:nvSpPr>
          <p:cNvPr id="3" name="Data or visual body 2">
            <a:extLst>
              <a:ext uri="{FF2B5EF4-FFF2-40B4-BE49-F238E27FC236}">
                <a16:creationId xmlns:a16="http://schemas.microsoft.com/office/drawing/2014/main" id="{DFE3AC5B-7812-46A8-BB38-963FC170FFF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09600" y="5457825"/>
            <a:ext cx="10972800" cy="5715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165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[Describe the evidence. Include units, a caption, and source credits.]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cussion and refl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iscussion and reflection title 0">
            <a:extLst>
              <a:ext uri="{FF2B5EF4-FFF2-40B4-BE49-F238E27FC236}">
                <a16:creationId xmlns:a16="http://schemas.microsoft.com/office/drawing/2014/main" id="{1A0C5B13-4DC7-4BB2-8032-5A8419832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02855"/>
                </a:solidFill>
                <a:latin typeface="Arial"/>
                <a:ea typeface="Arial"/>
                <a:cs typeface="Arial"/>
              </a:rPr>
              <a:t>What did we learn?</a:t>
            </a:r>
          </a:p>
        </p:txBody>
      </p:sp>
      <p:sp>
        <p:nvSpPr>
          <p:cNvPr id="2" name="Discussion and reflection body 1">
            <a:extLst>
              <a:ext uri="{FF2B5EF4-FFF2-40B4-BE49-F238E27FC236}">
                <a16:creationId xmlns:a16="http://schemas.microsoft.com/office/drawing/2014/main" id="{73737ED5-7D24-4242-A1DB-9FC8EF99D3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2124075"/>
            <a:ext cx="10972800" cy="34671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1pPr>
            <a:lvl2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2pPr>
            <a:lvl3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3pPr>
            <a:lvl4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4pPr>
            <a:lvl5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5pPr>
            <a:lvl6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6pPr>
            <a:lvl7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7pPr>
            <a:lvl8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8pPr>
            <a:lvl9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lvl9pPr>
          </a:lstStyle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pattern do the results show?]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evidence supports your explanation?]</a:t>
            </a:r>
          </a:p>
          <a:p>
            <a:endParaRPr sz="2400" b="0">
              <a:solidFill>
                <a:srgbClr val="222222"/>
              </a:solidFill>
              <a:latin typeface="Arial"/>
              <a:ea typeface="Arial"/>
              <a:cs typeface="Arial"/>
            </a:endParaRPr>
          </a:p>
          <a:p>
            <a:pPr>
              <a:defRPr sz="2400" b="0">
                <a:solidFill>
                  <a:srgbClr val="222222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222222"/>
                </a:solidFill>
                <a:latin typeface="Arial"/>
                <a:ea typeface="Arial"/>
                <a:cs typeface="Arial"/>
              </a:rPr>
              <a:t>[What would you investigate next?]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WVU DSPIR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WVU navy banner">
            <a:extLst>
              <a:ext uri="{FF2B5EF4-FFF2-40B4-BE49-F238E27FC236}">
                <a16:creationId xmlns:a16="http://schemas.microsoft.com/office/drawing/2014/main" id="{6D4F5CCA-FF43-4F29-8399-ACE93C08BC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552450"/>
          </a:xfrm>
          <a:prstGeom prst="rect">
            <a:avLst/>
          </a:prstGeom>
          <a:solidFill>
            <a:srgbClr val="002855"/>
          </a:solidFill>
          <a:ln w="0">
            <a:noFill/>
          </a:ln>
        </p:spPr>
      </p:sp>
      <p:sp>
        <p:nvSpPr>
          <p:cNvPr id="2" name="WVU gold rule">
            <a:extLst>
              <a:ext uri="{FF2B5EF4-FFF2-40B4-BE49-F238E27FC236}">
                <a16:creationId xmlns:a16="http://schemas.microsoft.com/office/drawing/2014/main" id="{B7F9BFBD-7E36-451D-96E5-BC2ED296FC2E}"/>
              </a:ext>
            </a:extLst>
          </p:cNvPr>
          <p:cNvSpPr>
            <a:spLocks noGrp="1"/>
          </p:cNvSpPr>
          <p:nvPr/>
        </p:nvSpPr>
        <p:spPr>
          <a:xfrm>
            <a:off x="0" y="552450"/>
            <a:ext cx="12192000" cy="38100"/>
          </a:xfrm>
          <a:prstGeom prst="rect">
            <a:avLst/>
          </a:prstGeom>
          <a:solidFill>
            <a:srgbClr val="EEAA00"/>
          </a:solidFill>
          <a:ln w="0">
            <a:noFill/>
          </a:ln>
        </p:spPr>
      </p:sp>
      <p:sp>
        <p:nvSpPr>
          <p:cNvPr id="3" name="WVU DSPIRA brand">
            <a:extLst>
              <a:ext uri="{FF2B5EF4-FFF2-40B4-BE49-F238E27FC236}">
                <a16:creationId xmlns:a16="http://schemas.microsoft.com/office/drawing/2014/main" id="{81DC7FEE-6B94-4036-9AF5-8A342A05842A}"/>
              </a:ext>
            </a:extLst>
          </p:cNvPr>
          <p:cNvSpPr>
            <a:spLocks noGrp="1"/>
          </p:cNvSpPr>
          <p:nvPr/>
        </p:nvSpPr>
        <p:spPr>
          <a:xfrm>
            <a:off x="457200" y="76200"/>
            <a:ext cx="3810000" cy="4000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2100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WVU DSPIRA</a:t>
            </a:r>
          </a:p>
        </p:txBody>
      </p:sp>
      <p:sp>
        <p:nvSpPr>
          <p:cNvPr id="4" name="University name">
            <a:extLst>
              <a:ext uri="{FF2B5EF4-FFF2-40B4-BE49-F238E27FC236}">
                <a16:creationId xmlns:a16="http://schemas.microsoft.com/office/drawing/2014/main" id="{86DE04A2-939A-456D-B0E1-0BD64EC5EF56}"/>
              </a:ext>
            </a:extLst>
          </p:cNvPr>
          <p:cNvSpPr>
            <a:spLocks noGrp="1"/>
          </p:cNvSpPr>
          <p:nvPr/>
        </p:nvSpPr>
        <p:spPr>
          <a:xfrm>
            <a:off x="7715250" y="161925"/>
            <a:ext cx="4019550" cy="30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350" b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FFFFFF"/>
                </a:solidFill>
                <a:latin typeface="Arial"/>
                <a:ea typeface="Arial"/>
                <a:cs typeface="Arial"/>
              </a:rPr>
              <a:t>WEST VIRGINIA UNIVERSITY</a:t>
            </a:r>
          </a:p>
        </p:txBody>
      </p:sp>
      <p:sp>
        <p:nvSpPr>
          <p:cNvPr id="5" name="Website">
            <a:extLst>
              <a:ext uri="{FF2B5EF4-FFF2-40B4-BE49-F238E27FC236}">
                <a16:creationId xmlns:a16="http://schemas.microsoft.com/office/drawing/2014/main" id="{1895C86C-2B15-4605-AD65-E205FDC66179}"/>
              </a:ext>
            </a:extLst>
          </p:cNvPr>
          <p:cNvSpPr>
            <a:spLocks noGrp="1"/>
          </p:cNvSpPr>
          <p:nvPr/>
        </p:nvSpPr>
        <p:spPr>
          <a:xfrm>
            <a:off x="457200" y="6372225"/>
            <a:ext cx="40957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l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wvurail.org/dspira</a:t>
            </a:r>
          </a:p>
        </p:txBody>
      </p:sp>
      <p:sp>
        <p:nvSpPr>
          <p:cNvPr id="6" name="Automatic slide number">
            <a:extLst>
              <a:ext uri="{FF2B5EF4-FFF2-40B4-BE49-F238E27FC236}">
                <a16:creationId xmlns:a16="http://schemas.microsoft.com/office/drawing/2014/main" id="{4AD0E30E-B026-44BD-ABE4-8BF1D7897EFE}"/>
              </a:ext>
            </a:extLst>
          </p:cNvPr>
          <p:cNvSpPr>
            <a:spLocks noGrp="1"/>
          </p:cNvSpPr>
          <p:nvPr/>
        </p:nvSpPr>
        <p:spPr>
          <a:xfrm>
            <a:off x="10953750" y="6372225"/>
            <a:ext cx="781050" cy="28575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/>
          <a:p>
            <a:pPr algn="r">
              <a:defRPr sz="1200" b="0">
                <a:solidFill>
                  <a:srgbClr val="454545"/>
                </a:solidFill>
                <a:latin typeface="Arial"/>
                <a:ea typeface="Arial"/>
                <a:cs typeface="Arial"/>
              </a:defRPr>
            </a:pPr>
            <a:fld id="{018D423B-F0A3-4876-8334-4B6CD5BE88A3}" type="slidenum">
              <a:rPr sz="1200" b="0">
                <a:solidFill>
                  <a:srgbClr val="454545"/>
                </a:solidFill>
                <a:latin typeface="Arial"/>
                <a:ea typeface="Arial"/>
                <a:cs typeface="Arial"/>
              </a:rPr>
              <a:t>‹#›</a:t>
            </a:fld>
            <a:endParaRPr sz="1200" b="0">
              <a:solidFill>
                <a:srgbClr val="454545"/>
              </a:solidFill>
              <a:latin typeface="Arial"/>
              <a:ea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d423734c3cc4093"/><Relationship Type="http://schemas.openxmlformats.org/officeDocument/2006/relationships/image" Target="/ppt/media/image.png" Id="Ra27bd911e7fa47bf"/><Relationship Type="http://schemas.openxmlformats.org/officeDocument/2006/relationships/notesSlide" Target="/ppt/notesSlides/notesSlide1.xml" Id="Ra2184dc62c0840b0"/></Relationships>
</file>

<file path=ppt/slides/_rels/slide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69290ee7fc14883"/><Relationship Type="http://schemas.openxmlformats.org/officeDocument/2006/relationships/image" Target="/ppt/media/image2.png" Id="R57a4a53d054a4888"/><Relationship Type="http://schemas.openxmlformats.org/officeDocument/2006/relationships/notesSlide" Target="/ppt/notesSlides/notesSlide2.xml" Id="R20e926ee6e7141d4"/></Relationships>
</file>

<file path=ppt/slides/_rels/slide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38e0ddb81be4810"/><Relationship Type="http://schemas.openxmlformats.org/officeDocument/2006/relationships/image" Target="/ppt/media/image3.png" Id="R765a2e91176943f9"/><Relationship Type="http://schemas.openxmlformats.org/officeDocument/2006/relationships/notesSlide" Target="/ppt/notesSlides/notesSlide3.xml" Id="R1942fb9222f8409c"/></Relationships>
</file>

<file path=ppt/slides/_rels/slide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a4c2eb4db914dca"/><Relationship Type="http://schemas.openxmlformats.org/officeDocument/2006/relationships/image" Target="/ppt/media/image4.png" Id="R7f627fd78c1c4a0c"/><Relationship Type="http://schemas.openxmlformats.org/officeDocument/2006/relationships/notesSlide" Target="/ppt/notesSlides/notesSlide4.xml" Id="R9b430ba7c9a6444c"/></Relationships>
</file>

<file path=ppt/slides/_rels/slide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f7080d6cde847d8"/><Relationship Type="http://schemas.openxmlformats.org/officeDocument/2006/relationships/image" Target="/ppt/media/image5.png" Id="Rf7ac48c302b04865"/><Relationship Type="http://schemas.openxmlformats.org/officeDocument/2006/relationships/notesSlide" Target="/ppt/notesSlides/notesSlide5.xml" Id="Rf1fdd8dc0ac445ed"/></Relationships>
</file>

<file path=ppt/slides/_rels/slide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5756f3154d4432a"/><Relationship Type="http://schemas.openxmlformats.org/officeDocument/2006/relationships/image" Target="/ppt/media/image6.png" Id="Rf417b25e495647bc"/><Relationship Type="http://schemas.openxmlformats.org/officeDocument/2006/relationships/notesSlide" Target="/ppt/notesSlides/notesSlide6.xml" Id="Rddae604b3d5747ce"/></Relationships>
</file>

<file path=ppt/slides/_rels/slide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ab1bc88b6f84721"/><Relationship Type="http://schemas.openxmlformats.org/officeDocument/2006/relationships/image" Target="/ppt/media/image7.png" Id="R47266ef38a3b4ec9"/><Relationship Type="http://schemas.openxmlformats.org/officeDocument/2006/relationships/notesSlide" Target="/ppt/notesSlides/notesSlide7.xml" Id="Ra3c6e4e37921480a"/></Relationships>
</file>

<file path=ppt/slides/_rels/slide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317611688794cf2"/><Relationship Type="http://schemas.openxmlformats.org/officeDocument/2006/relationships/image" Target="/ppt/media/image8.png" Id="R51abd10a854d463a"/><Relationship Type="http://schemas.openxmlformats.org/officeDocument/2006/relationships/notesSlide" Target="/ppt/notesSlides/notesSlide8.xml" Id="Rc261bfdf414b4655"/></Relationships>
</file>

<file path=ppt/slides/_rels/slide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68141df3790443a7"/><Relationship Type="http://schemas.openxmlformats.org/officeDocument/2006/relationships/image" Target="/ppt/media/image9.png" Id="R85a2b17767394308"/><Relationship Type="http://schemas.openxmlformats.org/officeDocument/2006/relationships/notesSlide" Target="/ppt/notesSlides/notesSlide9.xml" Id="R37129500d8b54550"/></Relationships>
</file>

<file path=ppt/slides/_rels/slide1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0b52290c14a425d"/><Relationship Type="http://schemas.openxmlformats.org/officeDocument/2006/relationships/image" Target="/ppt/media/image10.png" Id="Rb0ca5521a6984545"/><Relationship Type="http://schemas.openxmlformats.org/officeDocument/2006/relationships/notesSlide" Target="/ppt/notesSlides/notesSlide10.xml" Id="Rc17752a1208a4e0c"/></Relationships>
</file>

<file path=ppt/slides/_rels/slide1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7c5c664a4724007"/><Relationship Type="http://schemas.openxmlformats.org/officeDocument/2006/relationships/image" Target="/ppt/media/image11.png" Id="R9c4e1d1b2ad744a8"/><Relationship Type="http://schemas.openxmlformats.org/officeDocument/2006/relationships/notesSlide" Target="/ppt/notesSlides/notesSlide11.xml" Id="R7153e36e8eb34d57"/></Relationships>
</file>

<file path=ppt/slides/_rels/slide1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21631f42f967449d"/><Relationship Type="http://schemas.openxmlformats.org/officeDocument/2006/relationships/image" Target="/ppt/media/image12.png" Id="Rbc979203741d4a1f"/><Relationship Type="http://schemas.openxmlformats.org/officeDocument/2006/relationships/notesSlide" Target="/ppt/notesSlides/notesSlide12.xml" Id="Rdc443ac7136844bf"/></Relationships>
</file>

<file path=ppt/slides/_rels/slide1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919aaafeabfb4be1"/><Relationship Type="http://schemas.openxmlformats.org/officeDocument/2006/relationships/image" Target="/ppt/media/image13.png" Id="R0483c7f24f6e45f8"/><Relationship Type="http://schemas.openxmlformats.org/officeDocument/2006/relationships/notesSlide" Target="/ppt/notesSlides/notesSlide13.xml" Id="R25ca6ed7b93349fb"/></Relationships>
</file>

<file path=ppt/slides/_rels/slide1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b14486496364249"/><Relationship Type="http://schemas.openxmlformats.org/officeDocument/2006/relationships/image" Target="/ppt/media/image14.png" Id="R0a8e969160f44546"/><Relationship Type="http://schemas.openxmlformats.org/officeDocument/2006/relationships/notesSlide" Target="/ppt/notesSlides/notesSlide14.xml" Id="R2fdc609564cc4d04"/></Relationships>
</file>

<file path=ppt/slides/_rels/slide1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ff37af53ff1b4ffa"/><Relationship Type="http://schemas.openxmlformats.org/officeDocument/2006/relationships/image" Target="/ppt/media/image15.png" Id="R0c47a60479624ccc"/><Relationship Type="http://schemas.openxmlformats.org/officeDocument/2006/relationships/notesSlide" Target="/ppt/notesSlides/notesSlide15.xml" Id="R607634f5c2f74673"/></Relationships>
</file>

<file path=ppt/slides/_rels/slide1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4b87d689c36f4a71"/><Relationship Type="http://schemas.openxmlformats.org/officeDocument/2006/relationships/image" Target="/ppt/media/image16.png" Id="R80c2b10d4a934478"/><Relationship Type="http://schemas.openxmlformats.org/officeDocument/2006/relationships/notesSlide" Target="/ppt/notesSlides/notesSlide16.xml" Id="R1856827a09ff4d01"/></Relationships>
</file>

<file path=ppt/slides/_rels/slide1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c9bab66569d483b"/><Relationship Type="http://schemas.openxmlformats.org/officeDocument/2006/relationships/image" Target="/ppt/media/image17.png" Id="R08478f88886148d3"/><Relationship Type="http://schemas.openxmlformats.org/officeDocument/2006/relationships/notesSlide" Target="/ppt/notesSlides/notesSlide17.xml" Id="R3a362d112a5e4e16"/></Relationships>
</file>

<file path=ppt/slides/_rels/slide1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0e09ed029d744a6"/><Relationship Type="http://schemas.openxmlformats.org/officeDocument/2006/relationships/image" Target="/ppt/media/image18.png" Id="Rea8c3b349bb24beb"/><Relationship Type="http://schemas.openxmlformats.org/officeDocument/2006/relationships/notesSlide" Target="/ppt/notesSlides/notesSlide18.xml" Id="R84f79a6145a64ea6"/></Relationships>
</file>

<file path=ppt/slides/_rels/slide1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841436f272c4057"/><Relationship Type="http://schemas.openxmlformats.org/officeDocument/2006/relationships/image" Target="/ppt/media/image19.png" Id="R86c377bfaf8c4085"/><Relationship Type="http://schemas.openxmlformats.org/officeDocument/2006/relationships/notesSlide" Target="/ppt/notesSlides/notesSlide19.xml" Id="Rd62fe44c99564a8c"/></Relationships>
</file>

<file path=ppt/slides/_rels/slide2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37ecc499e7841f5"/><Relationship Type="http://schemas.openxmlformats.org/officeDocument/2006/relationships/image" Target="/ppt/media/image20.png" Id="R9003169cded547e7"/><Relationship Type="http://schemas.openxmlformats.org/officeDocument/2006/relationships/notesSlide" Target="/ppt/notesSlides/notesSlide20.xml" Id="Rf50a6a0cafe44772"/></Relationships>
</file>

<file path=ppt/slides/_rels/slide2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7e709c9a13c946a5"/><Relationship Type="http://schemas.openxmlformats.org/officeDocument/2006/relationships/image" Target="/ppt/media/image21.png" Id="Rf31deb62b608421b"/><Relationship Type="http://schemas.openxmlformats.org/officeDocument/2006/relationships/notesSlide" Target="/ppt/notesSlides/notesSlide21.xml" Id="Rdaf65722ecc84570"/></Relationships>
</file>

<file path=ppt/slides/_rels/slide2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0dedaeebdc14483b"/><Relationship Type="http://schemas.openxmlformats.org/officeDocument/2006/relationships/image" Target="/ppt/media/image22.png" Id="R7a925183015749e6"/><Relationship Type="http://schemas.openxmlformats.org/officeDocument/2006/relationships/notesSlide" Target="/ppt/notesSlides/notesSlide22.xml" Id="R95773196d4c645eb"/></Relationships>
</file>

<file path=ppt/slides/_rels/slide2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ec049ca72414c66"/><Relationship Type="http://schemas.openxmlformats.org/officeDocument/2006/relationships/image" Target="/ppt/media/image23.png" Id="Re952baf45d724cea"/><Relationship Type="http://schemas.openxmlformats.org/officeDocument/2006/relationships/notesSlide" Target="/ppt/notesSlides/notesSlide23.xml" Id="R17c0c22e6541495b"/></Relationships>
</file>

<file path=ppt/slides/_rels/slide2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dd7f3badf934ac3"/><Relationship Type="http://schemas.openxmlformats.org/officeDocument/2006/relationships/image" Target="/ppt/media/image24.png" Id="R540d5b47d7cc46fb"/><Relationship Type="http://schemas.openxmlformats.org/officeDocument/2006/relationships/notesSlide" Target="/ppt/notesSlides/notesSlide24.xml" Id="R6080a2bae6c848a2"/></Relationships>
</file>

<file path=ppt/slides/_rels/slide25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d9860cf194ed4862"/><Relationship Type="http://schemas.openxmlformats.org/officeDocument/2006/relationships/image" Target="/ppt/media/image25.png" Id="Rfd9eaafe2dd14d87"/><Relationship Type="http://schemas.openxmlformats.org/officeDocument/2006/relationships/notesSlide" Target="/ppt/notesSlides/notesSlide25.xml" Id="R4d49b6b58d174183"/></Relationships>
</file>

<file path=ppt/slides/_rels/slide26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b7c9b83f0353449a"/><Relationship Type="http://schemas.openxmlformats.org/officeDocument/2006/relationships/image" Target="/ppt/media/image26.png" Id="R299c67e2e2904c23"/><Relationship Type="http://schemas.openxmlformats.org/officeDocument/2006/relationships/notesSlide" Target="/ppt/notesSlides/notesSlide26.xml" Id="Rd47940571c1d468c"/></Relationships>
</file>

<file path=ppt/slides/_rels/slide27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1f2afe6e7f0b49ce"/><Relationship Type="http://schemas.openxmlformats.org/officeDocument/2006/relationships/image" Target="/ppt/media/image27.png" Id="R664d44677776490e"/><Relationship Type="http://schemas.openxmlformats.org/officeDocument/2006/relationships/notesSlide" Target="/ppt/notesSlides/notesSlide27.xml" Id="R5829a0aa53aa4671"/></Relationships>
</file>

<file path=ppt/slides/_rels/slide28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ef7d72d3f734efa"/><Relationship Type="http://schemas.openxmlformats.org/officeDocument/2006/relationships/image" Target="/ppt/media/image28.png" Id="R820df8c9fe4d4dff"/><Relationship Type="http://schemas.openxmlformats.org/officeDocument/2006/relationships/notesSlide" Target="/ppt/notesSlides/notesSlide28.xml" Id="Rb282cc8833a04d64"/></Relationships>
</file>

<file path=ppt/slides/_rels/slide29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6f14dd0cec84a41"/><Relationship Type="http://schemas.openxmlformats.org/officeDocument/2006/relationships/image" Target="/ppt/media/image29.png" Id="R27e2b4fa84b24801"/><Relationship Type="http://schemas.openxmlformats.org/officeDocument/2006/relationships/notesSlide" Target="/ppt/notesSlides/notesSlide29.xml" Id="R1d1076022b514ae1"/></Relationships>
</file>

<file path=ppt/slides/_rels/slide30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5453d5afb83e43f3"/><Relationship Type="http://schemas.openxmlformats.org/officeDocument/2006/relationships/image" Target="/ppt/media/image30.png" Id="R13cb7a0b97874e05"/><Relationship Type="http://schemas.openxmlformats.org/officeDocument/2006/relationships/notesSlide" Target="/ppt/notesSlides/notesSlide30.xml" Id="Rf0679c3a700444aa"/></Relationships>
</file>

<file path=ppt/slides/_rels/slide31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c30929d805944ea4"/><Relationship Type="http://schemas.openxmlformats.org/officeDocument/2006/relationships/image" Target="/ppt/media/image31.png" Id="R7c4f7c2d10ed463d"/><Relationship Type="http://schemas.openxmlformats.org/officeDocument/2006/relationships/notesSlide" Target="/ppt/notesSlides/notesSlide31.xml" Id="R0ac1a661f7cd4c4c"/></Relationships>
</file>

<file path=ppt/slides/_rels/slide32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e4f3cb14c11341e8"/><Relationship Type="http://schemas.openxmlformats.org/officeDocument/2006/relationships/image" Target="/ppt/media/image32.png" Id="R2c0a6bd6433b415e"/><Relationship Type="http://schemas.openxmlformats.org/officeDocument/2006/relationships/notesSlide" Target="/ppt/notesSlides/notesSlide32.xml" Id="R3299517034304e87"/></Relationships>
</file>

<file path=ppt/slides/_rels/slide33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350e0516ebb44b49"/><Relationship Type="http://schemas.openxmlformats.org/officeDocument/2006/relationships/image" Target="/ppt/media/image33.png" Id="R9e8662821e2d4bc2"/><Relationship Type="http://schemas.openxmlformats.org/officeDocument/2006/relationships/notesSlide" Target="/ppt/notesSlides/notesSlide33.xml" Id="Rfe2d9147c8ac4e64"/></Relationships>
</file>

<file path=ppt/slides/_rels/slide34.xml.rels><?xml version='1.0' encoding='UTF-8' standalone='yes'?>
<Relationships xmlns="http://schemas.openxmlformats.org/package/2006/relationships"><Relationship Type="http://schemas.openxmlformats.org/officeDocument/2006/relationships/slideLayout" Target="/ppt/slideLayouts/slideLayout5.xml" Id="Rad8ac1e3ee4649e5"/><Relationship Type="http://schemas.openxmlformats.org/officeDocument/2006/relationships/image" Target="/ppt/media/image34.png" Id="Ref96b0da3a6c4310"/><Relationship Type="http://schemas.openxmlformats.org/officeDocument/2006/relationships/notesSlide" Target="/ppt/notesSlides/notesSlide34.xml" Id="R649753194d674de4"/></Relationships>
</file>

<file path=ppt/slides/slide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Interactions Dark Matter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3C67F6-B111-49CF-ABC7-52A633BBE0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03450" y="2095500"/>
            <a:ext cx="198510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D.J. Pisano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EFA20B3-12E7-4A2C-8608-5512466E1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26474" y="2622153"/>
            <a:ext cx="1738499" cy="46018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2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2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July 14, 2017</a:t>
            </a:r>
          </a:p>
        </p:txBody>
      </p:sp>
    </p:spTree>
    <p:extLst>
      <p:ext uri="{BB962C8B-B14F-4D97-AF65-F5344CB8AC3E}">
        <p14:creationId xmlns:p14="http://schemas.microsoft.com/office/powerpoint/2010/main" val="1281500642"/>
      </p:ext>
    </p:extLst>
  </p:cSld>
</p:sld>
</file>

<file path=ppt/slides/slide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Groups and Clusters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7a4a53d054a4888"/>
          <ns0:srcRect xmlns:ns0="http://schemas.openxmlformats.org/drawingml/2006/main" l="1299" r="1299" t="16807" b="24370"/>
          <a:stretch xmlns:a="http://schemas.openxmlformats.org/drawingml/2006/main"/>
        </p:blipFill>
        <p:spPr>
          <a:xfrm xmlns:a="http://schemas.openxmlformats.org/drawingml/2006/main">
            <a:off x="2789208" y="2095500"/>
            <a:ext cx="6613584" cy="308633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CB811E-4126-4A73-BE80-AFB0BDB7A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8956" y="4200820"/>
            <a:ext cx="89732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5E2865-37B6-4C88-93EF-206A9719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4" y="4200868"/>
            <a:ext cx="5565827" cy="2925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 are very social and typically reside in small groups or large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C9A6A8-8BA0-4FCA-8F18-6850BFE3B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5" y="4420862"/>
            <a:ext cx="705316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clusters.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987A99-41E0-4F54-839C-E71F3C14FF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8956" y="4683787"/>
            <a:ext cx="89732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BDAC80-6F40-4AE1-937E-1F86738F5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5" y="4683884"/>
            <a:ext cx="4934694" cy="292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 may be separated by only a couple times their size.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1C99288-07C9-4D6A-B6C1-242DD0B7A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8956" y="4946695"/>
            <a:ext cx="89732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2D536B3-4EEE-4DDD-9EA1-1B9B2E9ADA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5" y="4946695"/>
            <a:ext cx="2700578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Large clusters have masses ≥ 10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7D3260-1512-481E-8477-BC535C506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0185" y="4949991"/>
            <a:ext cx="161369" cy="19661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6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6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049699B-4A64-4E98-8B4D-47CBF7655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044" y="4946695"/>
            <a:ext cx="178070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6942A3F-6BFE-46E9-A072-055CBFB7C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65215" y="4946695"/>
            <a:ext cx="2287400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, large enough to bend light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CC78CD-E8D4-4B1B-95E1-C4D65B3AA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41" y="5163870"/>
            <a:ext cx="86623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7B9B58-7103-405B-B9A0-1B6BD0270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919" y="5163870"/>
            <a:ext cx="1799008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gravitational lensing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230D77-6D1E-46EA-A306-DFF25C022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79192" y="5163902"/>
            <a:ext cx="3594886" cy="2925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).  Groups and clusters span about 1 million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00D3B0C-58E8-4F4E-B040-878E31F6C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5" y="5383916"/>
            <a:ext cx="1383131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parsecs (1 Mpc).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1DF591-C257-4831-AB35-C4876461E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98956" y="5646820"/>
            <a:ext cx="89732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AA35AFC-C8FF-4A95-BC3E-0C12033921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4" y="5647245"/>
            <a:ext cx="5072445" cy="2919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3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3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Milky Way resides in the Local Group, a collection of ~ 50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54D7D8C-3558-45AD-AFF6-62720F208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5435" y="5866870"/>
            <a:ext cx="747491" cy="2926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galaxies.</a:t>
            </a:r>
          </a:p>
        </p:txBody>
      </p:sp>
    </p:spTree>
    <p:extLst>
      <p:ext uri="{BB962C8B-B14F-4D97-AF65-F5344CB8AC3E}">
        <p14:creationId xmlns:p14="http://schemas.microsoft.com/office/powerpoint/2010/main" val="918955524"/>
      </p:ext>
    </p:extLst>
  </p:cSld>
</p:sld>
</file>

<file path=ppt/slides/slide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Interacting Galaxies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5a2e91176943f9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F5544E-3A19-4D81-9D98-3260336FF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3267" y="5926875"/>
            <a:ext cx="588856" cy="2167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GalCrash</a:t>
            </a:r>
          </a:p>
        </p:txBody>
      </p:sp>
    </p:spTree>
    <p:extLst>
      <p:ext uri="{BB962C8B-B14F-4D97-AF65-F5344CB8AC3E}">
        <p14:creationId xmlns:p14="http://schemas.microsoft.com/office/powerpoint/2010/main" val="1576752718"/>
      </p:ext>
    </p:extLst>
  </p:cSld>
</p:sld>
</file>

<file path=ppt/slides/slide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Minor Mergers: Making bigger spiral galaxies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627fd78c1c4a0c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1169632"/>
      </p:ext>
    </p:extLst>
  </p:cSld>
</p:sld>
</file>

<file path=ppt/slides/slide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Another simulation of a minor merger: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ac48c302b04865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37000"/>
      </p:ext>
    </p:extLst>
  </p:cSld>
</p:sld>
</file>

<file path=ppt/slides/slide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Major Mergers: Forming Elliptical Galaxies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17b25e495647bc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5114598"/>
      </p:ext>
    </p:extLst>
  </p:cSld>
</p:sld>
</file>

<file path=ppt/slides/slide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Simulating galaxy interactions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266ef38a3b4ec9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1E0E63-FA1A-4303-AD5D-EAD1FA47C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7918" y="2547017"/>
            <a:ext cx="2114479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N-body simulations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541FA4-6F55-4CFF-A96A-061E90234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7918" y="2834300"/>
            <a:ext cx="2060569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provide past/future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772000-50CD-48ED-9118-9B5BF44CF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7918" y="3121597"/>
            <a:ext cx="1955303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evolution and 3-D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9145DC-7B15-4191-B055-7B2E16D7D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7918" y="3406531"/>
            <a:ext cx="1014053" cy="381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76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876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geometry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BACD1E-6832-4232-BBB7-A09D69BC6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1921" y="2182774"/>
            <a:ext cx="2596110" cy="215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0" b="0" i="0">
                <a:solidFill>
                  <a:srgbClr val="007F7F"/>
                </a:solidFill>
                <a:latin typeface="Arial"/>
                <a:ea typeface="Arial"/>
                <a:cs typeface="Arial"/>
              </a:defRPr>
            </a:pPr>
            <a:r>
              <a:rPr sz="1060" b="0" i="0">
                <a:solidFill>
                  <a:srgbClr val="007F7F"/>
                </a:solidFill>
                <a:latin typeface="Arial"/>
                <a:ea typeface="Arial"/>
                <a:cs typeface="Arial"/>
              </a:rPr>
              <a:t>N-body simulation of NGC 4676 “The Mice”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7F623A-BEDF-491E-9219-B3C71916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0723" y="2342437"/>
            <a:ext cx="1537300" cy="1673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824" b="0" i="0">
                <a:solidFill>
                  <a:srgbClr val="007F7F"/>
                </a:solidFill>
                <a:latin typeface="Arial"/>
                <a:ea typeface="Arial"/>
                <a:cs typeface="Arial"/>
              </a:defRPr>
            </a:pPr>
            <a:r>
              <a:rPr sz="824" b="0" i="0">
                <a:solidFill>
                  <a:srgbClr val="007F7F"/>
                </a:solidFill>
                <a:latin typeface="Arial"/>
                <a:ea typeface="Arial"/>
                <a:cs typeface="Arial"/>
              </a:rPr>
              <a:t>Hibbard &amp; Barnes, in preparation</a:t>
            </a:r>
          </a:p>
        </p:txBody>
      </p:sp>
    </p:spTree>
    <p:extLst>
      <p:ext uri="{BB962C8B-B14F-4D97-AF65-F5344CB8AC3E}">
        <p14:creationId xmlns:p14="http://schemas.microsoft.com/office/powerpoint/2010/main" val="2060903715"/>
      </p:ext>
    </p:extLst>
  </p:cSld>
</p:sld>
</file>

<file path=ppt/slides/slide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Formation occurs via mergers (dark matter)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abd10a854d463a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245250"/>
      </p:ext>
    </p:extLst>
  </p:cSld>
</p:sld>
</file>

<file path=ppt/slides/slide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Formation occurs via mergers (dark matter and gas)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2b17767394308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203043"/>
      </p:ext>
    </p:extLst>
  </p:cSld>
</p:sld>
</file>

<file path=ppt/slides/slide1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Formation occurs via mergers (one galaxy)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ca5521a6984545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157799"/>
      </p:ext>
    </p:extLst>
  </p:cSld>
</p:sld>
</file>

<file path=ppt/slides/slide1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Where do interactions occur? Groups of Galaxies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4e1d1b2ad744a8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2727636"/>
      </p:ext>
    </p:extLst>
  </p:cSld>
</p:sld>
</file>

<file path=ppt/slides/slide1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Clusters of Galaxies</a:t>
            </a:r>
          </a:p>
        </p:txBody>
      </p:sp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c979203741d4a1f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294DF1-C0C0-47C8-88D0-BEEFC18EE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61666" y="5456071"/>
            <a:ext cx="1282347" cy="2160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63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63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See the arcs of light?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3748DA-2484-4663-AFD9-36A6DA03D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9249" y="5617764"/>
            <a:ext cx="3706162" cy="2151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9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9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Those are gravitational lensed images of background galaxies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484C53-E81B-4751-8F59-71DAE4B23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81221" y="5779075"/>
            <a:ext cx="3044572" cy="2148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058" b="0" i="0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1058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Their shape is due to the dark matter in the cluster.</a:t>
            </a:r>
          </a:p>
        </p:txBody>
      </p:sp>
    </p:spTree>
    <p:extLst>
      <p:ext uri="{BB962C8B-B14F-4D97-AF65-F5344CB8AC3E}">
        <p14:creationId xmlns:p14="http://schemas.microsoft.com/office/powerpoint/2010/main" val="1687889325"/>
      </p:ext>
    </p:extLst>
  </p:cSld>
</p:sld>
</file>

<file path=ppt/slides/slide1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Galaxy Interactions in Clusters</a:t>
            </a:r>
          </a:p>
        </p:txBody>
      </p:sp>
      <p:pic>
        <p:nvPicPr>
          <p:cNvPr id="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483c7f24f6e45f8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9017287"/>
      </p:ext>
    </p:extLst>
  </p:cSld>
</p:sld>
</file>

<file path=ppt/slides/slide1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The Future: Forming Even Larger Galaxies?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8e969160f44546"/>
          <ns0:srcRect xmlns:ns0="http://schemas.openxmlformats.org/drawingml/2006/main" l="1299" r="1299" t="2614" b="2614"/>
          <a:stretch xmlns:a="http://schemas.openxmlformats.org/drawingml/2006/main"/>
        </p:blipFill>
        <p:spPr>
          <a:xfrm xmlns:a="http://schemas.openxmlformats.org/drawingml/2006/main">
            <a:off x="3393340" y="2095500"/>
            <a:ext cx="5405320" cy="4064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011524"/>
      </p:ext>
    </p:extLst>
  </p:cSld>
</p:sld>
</file>

<file path=ppt/slides/slide1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Starburst Galaxies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4CFE531-9387-47C6-B5E0-4EC8C68F9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3191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C1FC9A-745A-4F72-ABA9-CC130ADEF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2095500"/>
            <a:ext cx="658184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Galaxy interactions can compress gas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30544C-98C3-4129-B1EC-170147B16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2554941"/>
            <a:ext cx="730288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clouds in a galaxy triggering star formation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EBE23C1-1166-4D9A-82E2-ACAAFFCD2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3014405"/>
            <a:ext cx="63867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(particularly in the center of a galaxy).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E76126-C117-4F76-83B1-89FB04E1A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3191" y="356345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2B08A4-66CC-4455-91D1-9A784B911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3563458"/>
            <a:ext cx="736344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can also fuel a black hole in the center of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F9770-AC3B-4FFA-B065-CF1430C18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4026849"/>
            <a:ext cx="1531022" cy="6030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6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6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 galaxy.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70F78B-CB73-400F-9D60-631EE3EF7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3191" y="457204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82C7BD-E247-4435-B903-3B8473E15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4572048"/>
            <a:ext cx="655688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Major mergers may also form elliptical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929A12-9191-45CA-ADEF-3EBD9197F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5361" y="5027708"/>
            <a:ext cx="153826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galaxies.</a:t>
            </a:r>
          </a:p>
        </p:txBody>
      </p:sp>
    </p:spTree>
    <p:extLst>
      <p:ext uri="{BB962C8B-B14F-4D97-AF65-F5344CB8AC3E}">
        <p14:creationId xmlns:p14="http://schemas.microsoft.com/office/powerpoint/2010/main" val="1527791801"/>
      </p:ext>
    </p:extLst>
  </p:cSld>
</p:sld>
</file>

<file path=ppt/slides/slide1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Active Galaxies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0c2b10d4a934478"/>
          <ns0:srcRect xmlns:ns0="http://schemas.openxmlformats.org/drawingml/2006/main" l="47547" r="1299" t="45752" b="5789"/>
          <a:stretch xmlns:a="http://schemas.openxmlformats.org/drawingml/2006/main"/>
        </p:blipFill>
        <p:spPr>
          <a:xfrm xmlns:a="http://schemas.openxmlformats.org/drawingml/2006/main">
            <a:off x="5714079" y="3530962"/>
            <a:ext cx="3590816" cy="2628538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5D4380-60FC-4235-83DC-F296CF7934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7105" y="2095500"/>
            <a:ext cx="119652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DC1AB5E-22BD-4850-BF65-120EB7146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2096987"/>
            <a:ext cx="5012883" cy="4229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Often referred to as Active Galactic Nuclei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1333BD-7B56-4CEB-B104-88298E70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2411618"/>
            <a:ext cx="775660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(AGN)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9965192-546E-42D9-AD06-C71857280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7105" y="2792742"/>
            <a:ext cx="119652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ED4D58-122C-4DF0-B0A5-ECCD2D967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2793336"/>
            <a:ext cx="5590938" cy="4244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Otherwise normal galaxies with an active black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81E081-B407-4D87-B07D-886B0A496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3109658"/>
            <a:ext cx="5527912" cy="4240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hole in their center that is producing jets (often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DA1E942-14EC-4531-8A38-0952C1436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3427871"/>
            <a:ext cx="2265925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seen in radio light).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A9FA1D-901E-4623-BE7B-2153DFCF73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7105" y="3809011"/>
            <a:ext cx="119652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C07FD5D-F35A-4CAF-827D-926DE4B5B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3809098"/>
            <a:ext cx="2440706" cy="4252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May be triggered by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741F0E-8912-4000-83F3-C77C4FE8B7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4187198"/>
            <a:ext cx="1381797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interactions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B5BBA6-5689-4D09-9E58-3906167CA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87105" y="4568262"/>
            <a:ext cx="119652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3DC22F-0206-444E-AD95-D3969815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4569147"/>
            <a:ext cx="2241767" cy="4239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Jets can affect the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C8DC5DF-3710-4144-B7A2-79A3C94D0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1919" y="4949424"/>
            <a:ext cx="2546979" cy="4254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surrounding galaxies.</a:t>
            </a:r>
          </a:p>
        </p:txBody>
      </p:sp>
    </p:spTree>
    <p:extLst>
      <p:ext uri="{BB962C8B-B14F-4D97-AF65-F5344CB8AC3E}">
        <p14:creationId xmlns:p14="http://schemas.microsoft.com/office/powerpoint/2010/main" val="1005943901"/>
      </p:ext>
    </p:extLst>
  </p:cSld>
</p:sld>
</file>

<file path=ppt/slides/slide1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Supermassive Black Holes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478f88886148d3"/>
          <ns0:srcRect xmlns:ns0="http://schemas.openxmlformats.org/drawingml/2006/main" l="51227" r="1299" t="3081" b="2614"/>
          <a:stretch xmlns:a="http://schemas.openxmlformats.org/drawingml/2006/main"/>
        </p:blipFill>
        <p:spPr>
          <a:xfrm xmlns:a="http://schemas.openxmlformats.org/drawingml/2006/main">
            <a:off x="5996130" y="2095500"/>
            <a:ext cx="2647636" cy="40640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622AC6-0B32-4159-BA02-F6FAD915CE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234" y="3024870"/>
            <a:ext cx="78631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53BC8BA-DAF6-4F5C-8D6F-ECC45D6C0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599" y="3024870"/>
            <a:ext cx="1820130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Astronomers use widely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9A63A9-A1DB-47F2-B0C7-0800AD4AF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3184456"/>
            <a:ext cx="2233152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separated radio telescopes to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A60238-8DC1-40A9-A394-28741FDA2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3341741"/>
            <a:ext cx="2179584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trace the motion of objects in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29DA7-17A7-44E4-8353-79D0B7BB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3501366"/>
            <a:ext cx="2060623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center of other galaxies.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0171E9E-F67D-48D4-AE83-13B47FDBBB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234" y="3698538"/>
            <a:ext cx="78631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056B52-FE97-4EAE-803F-2BD111DD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3698538"/>
            <a:ext cx="1955412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measure both the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E99F46-416E-4F4B-B2DE-67E74777C5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3858137"/>
            <a:ext cx="1893860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apparent motion of these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7B679B4-5C31-43B1-9DBE-9C50C66CE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4015387"/>
            <a:ext cx="2002303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objects and their velocities.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AA7EDA-AA1B-4B65-9B1E-2D568DCE6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234" y="4212537"/>
            <a:ext cx="78631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FB9DD3C-FE20-4EEF-B431-DB3757F9E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4212537"/>
            <a:ext cx="2105314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Combined, these data allow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4F433F-DEB8-43CF-AC6A-DD45DBDF3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4372136"/>
            <a:ext cx="2012981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 to measure the mass of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7D239C-9FE9-4235-A3DC-537E2F844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4529422"/>
            <a:ext cx="1040054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black hole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87CB90C-790F-406B-B75C-EEA943573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234" y="4728932"/>
            <a:ext cx="78631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7D0D686-48E6-4F37-9856-C858B1F22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4728932"/>
            <a:ext cx="2184374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also see radio jet coming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19E585-D9FA-4EF5-B686-62075B171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4886194"/>
            <a:ext cx="1886053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from near the black hole.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4DAB2D-52D2-4A31-8A5B-503201E8F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48234" y="5085707"/>
            <a:ext cx="78631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807781-49EF-440F-A4C4-065EEFFA1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5085707"/>
            <a:ext cx="2151095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Supermassive Black holes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6BEE041-7328-4045-9E3E-99315FC5B5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5242968"/>
            <a:ext cx="1940530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are found in all galaxies 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B395DD0-BF42-46BD-AF47-9994EDEAE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5400229"/>
            <a:ext cx="2041899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spheroids (ellipticals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731DB28-6AC8-4316-A97E-AD7A6D2C3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0679" y="5559818"/>
            <a:ext cx="1774557" cy="2628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94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94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early-type spirals)</a:t>
            </a:r>
          </a:p>
        </p:txBody>
      </p:sp>
    </p:spTree>
    <p:extLst>
      <p:ext uri="{BB962C8B-B14F-4D97-AF65-F5344CB8AC3E}">
        <p14:creationId xmlns:p14="http://schemas.microsoft.com/office/powerpoint/2010/main" val="290165731"/>
      </p:ext>
    </p:extLst>
  </p:cSld>
</p:sld>
</file>

<file path=ppt/slides/slide1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1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Black holes: review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944394-D18B-4EAC-A3CE-DF08A651B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6438" y="2095672"/>
            <a:ext cx="4016507" cy="6093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type of galaxy is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5DEF99-817C-45B3-A166-BFB4943BB5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98645" y="2095500"/>
            <a:ext cx="103801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4BC233-179E-45BC-8284-5B99CB4DED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73939" y="2549778"/>
            <a:ext cx="5496481" cy="6091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likely to contain a supermassive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C2CE8B-1481-4F24-B466-C9E96465A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94899" y="3006160"/>
            <a:ext cx="194722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black hole?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B6FB2A-8E25-406D-9993-79CCF8D97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580" y="3857833"/>
            <a:ext cx="285573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FDC307-1CA7-4F28-BD78-31F66DC37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302" y="3857833"/>
            <a:ext cx="1833697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Dwarf irregular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C71E288-B1EE-4914-A031-94EDF2276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714" y="4257737"/>
            <a:ext cx="285439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709AF9-A43C-43BA-BBD1-80F32E29F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71302" y="4257737"/>
            <a:ext cx="1037104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Elliptical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D74FF9-7A2D-4590-96E4-F8FABD0CE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714" y="4654994"/>
            <a:ext cx="1400083" cy="440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7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7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 Irregular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D2241D-98B8-479C-B5A8-F492852EF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21714" y="5052338"/>
            <a:ext cx="4501579" cy="4406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6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6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 A spiral galaxy with a small bulge.</a:t>
            </a:r>
          </a:p>
        </p:txBody>
      </p:sp>
    </p:spTree>
    <p:extLst>
      <p:ext uri="{BB962C8B-B14F-4D97-AF65-F5344CB8AC3E}">
        <p14:creationId xmlns:p14="http://schemas.microsoft.com/office/powerpoint/2010/main" val="858212914"/>
      </p:ext>
    </p:extLst>
  </p:cSld>
</p:sld>
</file>

<file path=ppt/slides/slide1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do we measure the mass of a galaxy?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E76BC4-D096-40A9-819E-EF0DEF5D8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3949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8B94914-0750-4DCE-83E1-523FCB109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2095500"/>
            <a:ext cx="708920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need to know the mass of a galaxy in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FCDA78-34CC-47CB-9BEA-462F68E32B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2554941"/>
            <a:ext cx="676893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order to determine its nature and how it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246D21-808F-4536-BE4D-B2C440A0ED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3014404"/>
            <a:ext cx="132535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formed.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8E713A8-9AD0-4E80-AA3A-F8D3509B7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3949" y="3563454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238EA56-F66B-4951-8C5B-18A4E6AFD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3563454"/>
            <a:ext cx="721382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Different physics are involved in forming a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1B4E7D-2FBE-448D-910B-9B14E21CD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4022934"/>
            <a:ext cx="728193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single star as opposed to a cluster of stars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E64227-6B16-46E9-BB22-62DEEE9D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4479647"/>
            <a:ext cx="6042478" cy="6079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9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9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in contrast to an entire galaxy. 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1F580E8-27AA-441A-A824-E98CD5DAA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3949" y="5027725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BC5C81-56EB-4D69-A00B-2A0600A0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6118" y="5027725"/>
            <a:ext cx="4902867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There are a couple methods.</a:t>
            </a:r>
          </a:p>
        </p:txBody>
      </p:sp>
    </p:spTree>
    <p:extLst>
      <p:ext uri="{BB962C8B-B14F-4D97-AF65-F5344CB8AC3E}">
        <p14:creationId xmlns:p14="http://schemas.microsoft.com/office/powerpoint/2010/main" val="2069296305"/>
      </p:ext>
    </p:extLst>
  </p:cSld>
</p:sld>
</file>

<file path=ppt/slides/slide2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5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do we measure the mass of a galaxy?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003169cded547e7"/>
          <ns0:srcRect xmlns:ns0="http://schemas.openxmlformats.org/drawingml/2006/main" l="26335" r="10678" t="62652" b="5229"/>
          <a:stretch xmlns:a="http://schemas.openxmlformats.org/drawingml/2006/main"/>
        </p:blipFill>
        <p:spPr>
          <a:xfrm xmlns:a="http://schemas.openxmlformats.org/drawingml/2006/main">
            <a:off x="4334618" y="4262521"/>
            <a:ext cx="4766090" cy="1878047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69AB13-63D6-4327-83D8-F77BFDC13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6821" y="2095500"/>
            <a:ext cx="6287670" cy="3922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3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Method 1:Count all the stars and gas in a galaxy and add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2B699E-84AB-4AD8-A2FD-22D1E249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499" y="2388407"/>
            <a:ext cx="2134150" cy="3923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31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1931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up all their masses.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215441-9B93-4EEA-B230-87232BD1F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6821" y="2739328"/>
            <a:ext cx="5877502" cy="3913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Pros:  It is a relatively straight-forward measurement. 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252E5F-2ED2-4DB7-9ED6-EBB23F551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499" y="3032383"/>
            <a:ext cx="5564088" cy="39121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Getting the total gas mass is fairly easy and robust.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873925-AB67-4608-9EF6-3099923E6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6821" y="3382634"/>
            <a:ext cx="6123294" cy="3913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Cons:  It is pretty hard to actually count all the individual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44708F-1A50-487D-877F-0DE487D8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499" y="3675584"/>
            <a:ext cx="6123680" cy="3913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2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2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stars in a galaxy so you have to assume you know what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B51601-BA92-4A61-AE9C-38348393B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71499" y="3969608"/>
            <a:ext cx="3389542" cy="3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types of stars are in the galaxy.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C83D2C3-C180-4F96-A695-F2ACB3A3DC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6062" y="5972861"/>
            <a:ext cx="505355" cy="1866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9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9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Distance </a:t>
            </a:r>
          </a:p>
        </p:txBody>
      </p:sp>
    </p:spTree>
    <p:extLst>
      <p:ext uri="{BB962C8B-B14F-4D97-AF65-F5344CB8AC3E}">
        <p14:creationId xmlns:p14="http://schemas.microsoft.com/office/powerpoint/2010/main" val="2084413799"/>
      </p:ext>
    </p:extLst>
  </p:cSld>
</p:sld>
</file>

<file path=ppt/slides/slide2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0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How do we measure the mass of a galaxy?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A8AAA0B-042A-416D-97CA-9189D293C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7218" y="2095500"/>
            <a:ext cx="739129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Method 2:Use the motions of objects in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4726A7-2DF6-4437-B952-BF389CFAC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9387" y="2554941"/>
            <a:ext cx="511775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FF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FF0000"/>
                </a:solidFill>
                <a:latin typeface="Arial"/>
                <a:ea typeface="Arial"/>
                <a:cs typeface="Arial"/>
              </a:rPr>
              <a:t>galaxy to determine the mass.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0963B2-37F6-4A57-B464-6EAE83B88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7218" y="3104074"/>
            <a:ext cx="729700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Pros:  Simple measurement that gives you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7C5233-B006-4791-A76C-3F6C1218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9387" y="3563467"/>
            <a:ext cx="52118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all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B304E1-9E3D-44BE-A1BE-983118ED4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7114" y="3565047"/>
            <a:ext cx="3607017" cy="606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8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8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 of a galaxy.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D5BC88E-47A1-4CC1-8A3B-24CB2F5EB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7218" y="4112603"/>
            <a:ext cx="7517565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Cons:  Need to have an object emitting light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55AA87-D82E-4A26-8F99-330624337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9387" y="4572022"/>
            <a:ext cx="704788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order to measure mass at that position.</a:t>
            </a:r>
          </a:p>
        </p:txBody>
      </p:sp>
    </p:spTree>
    <p:extLst>
      <p:ext uri="{BB962C8B-B14F-4D97-AF65-F5344CB8AC3E}">
        <p14:creationId xmlns:p14="http://schemas.microsoft.com/office/powerpoint/2010/main" val="1802836439"/>
      </p:ext>
    </p:extLst>
  </p:cSld>
</p:sld>
</file>

<file path=ppt/slides/slide2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of the Solar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EBE33E1-AE17-4FE6-B9FF-DFD5164DFB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6488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30031A-A081-41FB-A858-3C74A57F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657" y="2095500"/>
            <a:ext cx="647153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is the mass of the solar system?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4EC0E20-B864-48A6-B2FC-828F88046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5881" y="2632945"/>
            <a:ext cx="3130238" cy="5356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about 1 solar mass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BBF4775-FAA3-4FFD-AAF6-B88BCC184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6488" y="312642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904CD17-9320-450B-84BE-825ECEF34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657" y="3126428"/>
            <a:ext cx="661852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Where is most of the mass in the solar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630178-BB6D-4BF8-8B16-18070FC70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657" y="3585882"/>
            <a:ext cx="145383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system?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61D707-65AD-4A3F-868E-027F62F23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65881" y="4123262"/>
            <a:ext cx="2144386" cy="5357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63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63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 in the center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56047A-C3E3-443F-8F9C-189F1DF34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6488" y="4616815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AA381B6-BFE7-41F0-A916-78A09694C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656" y="4616815"/>
            <a:ext cx="655984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use the velocity of the planets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00FEDF9-B777-4874-AEFE-88328FFAD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657" y="5076291"/>
            <a:ext cx="719685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versus their position to measure the mass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997D6D-27F6-4DB1-95F5-F46C19E90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58657" y="5531975"/>
            <a:ext cx="3444332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the solar system. </a:t>
            </a:r>
          </a:p>
        </p:txBody>
      </p:sp>
    </p:spTree>
    <p:extLst>
      <p:ext uri="{BB962C8B-B14F-4D97-AF65-F5344CB8AC3E}">
        <p14:creationId xmlns:p14="http://schemas.microsoft.com/office/powerpoint/2010/main" val="2047338457"/>
      </p:ext>
    </p:extLst>
  </p:cSld>
</p:sld>
</file>

<file path=ppt/slides/slide2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of the Solar System</a:t>
            </a:r>
          </a:p>
        </p:txBody>
      </p:sp>
      <p:pic>
        <p:nvPicPr>
          <p:cNvPr id="2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52baf45d724cea"/>
          <ns0:srcRect xmlns:ns0="http://schemas.openxmlformats.org/drawingml/2006/main" l="6494" r="52020" t="32213" b="23716"/>
          <a:stretch xmlns:a="http://schemas.openxmlformats.org/drawingml/2006/main"/>
        </p:blipFill>
        <p:spPr>
          <a:xfrm xmlns:a="http://schemas.openxmlformats.org/drawingml/2006/main">
            <a:off x="2292451" y="2754531"/>
            <a:ext cx="3618735" cy="2970509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D892FF-5DAB-40D2-B6FC-6E3E738CA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278" y="2095500"/>
            <a:ext cx="12298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A562F9-57FF-4547-A14E-091EA9BF2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2095500"/>
            <a:ext cx="1898129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what the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49CBCE-87F6-479A-AD41-73F9C014B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55040" y="2095500"/>
            <a:ext cx="1669341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rotation curve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2F3BFE-2BA8-47DB-931E-44B69DFAB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2407571"/>
            <a:ext cx="3489197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the Solar System looks like.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A6E6E9-34A3-4AA4-A093-C9AB82F64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277" y="2778380"/>
            <a:ext cx="12298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71337-388A-4CF0-B47D-C72D2723D7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791" y="2778380"/>
            <a:ext cx="3218723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the semi-major axis of a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841FFC6-CB04-408E-A5B2-0E83D03FF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3086776"/>
            <a:ext cx="3590191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planet is increased, its velocity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EF8259-07B9-4097-B7D1-8F70E264A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3398790"/>
            <a:ext cx="129636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decreases.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806EF40-E522-4D61-B0F7-EB18D7E1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277" y="3769599"/>
            <a:ext cx="12298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448722-571C-4E90-93BB-C1A57872A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3769599"/>
            <a:ext cx="2515553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curve is called a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9BCB519-5605-4C15-9885-32C5E2312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4077939"/>
            <a:ext cx="283181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Keplerian rotation curve.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267CB1-8587-49FD-A801-E50ED8691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277" y="4448764"/>
            <a:ext cx="12298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8F6E856-5ED7-41CF-AA67-816C065AF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4448764"/>
            <a:ext cx="3610632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implies that all the mass is 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AB2A56-2AAA-430C-B71F-239BBD07F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4760800"/>
            <a:ext cx="3382168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the center of the system.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DEC363-3FF0-4655-88F1-6168737F0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2277" y="5131604"/>
            <a:ext cx="122985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B4D4300-B420-4B64-B17A-06EB41789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5131604"/>
            <a:ext cx="2918326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is the same rotation 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ECA793-5538-478D-A21F-BC150EE2A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5439949"/>
            <a:ext cx="3233250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curve as is seen for objects 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66C881E-3630-427D-8F9C-3AC146F40E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8917" y="5748328"/>
            <a:ext cx="2272126" cy="4111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02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02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around black holes.</a:t>
            </a:r>
          </a:p>
        </p:txBody>
      </p:sp>
    </p:spTree>
    <p:extLst>
      <p:ext uri="{BB962C8B-B14F-4D97-AF65-F5344CB8AC3E}">
        <p14:creationId xmlns:p14="http://schemas.microsoft.com/office/powerpoint/2010/main" val="721541236"/>
      </p:ext>
    </p:extLst>
  </p:cSld>
</p:sld>
</file>

<file path=ppt/slides/slide2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of a merry-go-round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0d5b47d7cc46fb"/>
          <ns0:srcRect xmlns:ns0="http://schemas.openxmlformats.org/drawingml/2006/main" l="12338" r="6205" t="19514" b="41923"/>
          <a:stretch xmlns:a="http://schemas.openxmlformats.org/drawingml/2006/main"/>
        </p:blipFill>
        <p:spPr>
          <a:xfrm xmlns:a="http://schemas.openxmlformats.org/drawingml/2006/main">
            <a:off x="3302022" y="2095500"/>
            <a:ext cx="5953717" cy="217793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06CDFC-163D-48A7-AEA0-49448B8DB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6261" y="4254730"/>
            <a:ext cx="110588" cy="378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8E2582-E6A5-4437-9394-52742122C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1466" y="4255426"/>
            <a:ext cx="5846434" cy="3778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you move from the center to the edge, you go faster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11C08-1084-4748-B3A6-A5CB38FBE2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1581" y="4538251"/>
            <a:ext cx="5864321" cy="3781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faster since each part of the merry-go-round needs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834A03-2E13-4A34-A370-6E1A7BA6F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1581" y="4821285"/>
            <a:ext cx="5035626" cy="3780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to complete a circle in the same amount of time.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300A0D-5C44-4E79-BC00-06E70AAD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6261" y="5159129"/>
            <a:ext cx="110588" cy="378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A8C759-9FC9-496B-97D5-B15B35BCD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1466" y="5159809"/>
            <a:ext cx="5308581" cy="37785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you move to the edge, more of the mass of the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E237C3-E5C0-4962-B6B4-653156FD8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1581" y="5443106"/>
            <a:ext cx="4921634" cy="37736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5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5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merry-go-round is between you and the center.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7CFE67-4A87-4ED4-9C35-124D9727C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6261" y="5780515"/>
            <a:ext cx="110588" cy="378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65F976E-A5BF-40CE-8A22-CAC1DC8D7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1581" y="5780841"/>
            <a:ext cx="3304414" cy="3784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curve implies that mass is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737176F-7CED-44BE-A21B-1BF25B685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8778" y="5780515"/>
            <a:ext cx="1207798" cy="378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5" b="1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5" b="1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increasing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00C0B-29D3-4BF6-A017-20915DE44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890" y="5780515"/>
            <a:ext cx="1286339" cy="37898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6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6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with radius.</a:t>
            </a:r>
          </a:p>
        </p:txBody>
      </p:sp>
    </p:spTree>
    <p:extLst>
      <p:ext uri="{BB962C8B-B14F-4D97-AF65-F5344CB8AC3E}">
        <p14:creationId xmlns:p14="http://schemas.microsoft.com/office/powerpoint/2010/main" val="829685696"/>
      </p:ext>
    </p:extLst>
  </p:cSld>
</p:sld>
</file>

<file path=ppt/slides/slide25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9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of a Galaxy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9eaafe2dd14d87"/>
          <ns0:srcRect xmlns:ns0="http://schemas.openxmlformats.org/drawingml/2006/main" l="50216" r="4329" t="24370" b="12885"/>
          <a:stretch xmlns:a="http://schemas.openxmlformats.org/drawingml/2006/main"/>
        </p:blipFill>
        <p:spPr>
          <a:xfrm xmlns:a="http://schemas.openxmlformats.org/drawingml/2006/main">
            <a:off x="5988226" y="2095500"/>
            <a:ext cx="3810000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335B76-D68F-4C58-AD8F-0BAA7551C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3774" y="2174439"/>
            <a:ext cx="126823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73DC3-0923-4B9D-9C85-7441F1D3C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2174930"/>
            <a:ext cx="3005166" cy="4338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Using the Doppler effect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6FA133-E11E-41A8-8121-0DC36EB31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2498996"/>
            <a:ext cx="2543980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can measure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0D0866-827D-49C8-B39A-AF34DF875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2825260"/>
            <a:ext cx="3096191" cy="43177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2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2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rotation of a spiral galaxy.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E51C6C-07BF-458B-A48F-2DFB58BDC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3774" y="3211610"/>
            <a:ext cx="126823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15A2672-335D-415D-89F8-F626A349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3211648"/>
            <a:ext cx="3010354" cy="43455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One side is blue-shifted, 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0DE7EE-9D8A-4B1F-91E5-ADE76F0A0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3536163"/>
            <a:ext cx="2755398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one side is red-shifted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A8B44A-FAF0-48D6-8589-8100E05CD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3862229"/>
            <a:ext cx="3113439" cy="4321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2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2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respect to the center.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379DB1-674F-436B-97B2-DBE6C5D49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93774" y="4248777"/>
            <a:ext cx="126823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5D93D2-E73F-47FD-9629-985A14125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4248777"/>
            <a:ext cx="1729363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total shift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EBA7A99-D31A-4E4F-AED0-6D13F1884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4573310"/>
            <a:ext cx="2348121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corresponds to the 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4334FAD-9951-489D-995D-505EC348C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4897884"/>
            <a:ext cx="2738798" cy="4345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rotation velocity of the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634D7E5-A772-490B-9BE6-714409BE4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8045" y="5222415"/>
            <a:ext cx="815564" cy="4346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13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13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galaxy</a:t>
            </a:r>
          </a:p>
        </p:txBody>
      </p:sp>
    </p:spTree>
    <p:extLst>
      <p:ext uri="{BB962C8B-B14F-4D97-AF65-F5344CB8AC3E}">
        <p14:creationId xmlns:p14="http://schemas.microsoft.com/office/powerpoint/2010/main" val="355201822"/>
      </p:ext>
    </p:extLst>
  </p:cSld>
</p:sld>
</file>

<file path=ppt/slides/slide26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6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of a Galaxy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99c67e2e2904c23"/>
          <ns0:srcRect xmlns:ns0="http://schemas.openxmlformats.org/drawingml/2006/main" l="9163" r="8947" t="17274" b="49206"/>
          <a:stretch xmlns:a="http://schemas.openxmlformats.org/drawingml/2006/main"/>
        </p:blipFill>
        <p:spPr>
          <a:xfrm xmlns:a="http://schemas.openxmlformats.org/drawingml/2006/main">
            <a:off x="3226712" y="2095500"/>
            <a:ext cx="5869728" cy="1856592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DD8E32-1DD1-4F55-8052-7789E5260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570" y="4152138"/>
            <a:ext cx="947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31DE3E-D6FD-490D-AA16-6E920E24D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64" y="4152138"/>
            <a:ext cx="369891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E6DBF5-C874-4F67-B361-2CF8DCEDF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97871" y="4152138"/>
            <a:ext cx="240997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0233038-4252-49E2-84DD-5F20BAD0B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11716" y="4152319"/>
            <a:ext cx="4896409" cy="3086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spiral galaxies, we see a rotation curve like those above.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CDCD07-C509-4D3B-9833-914F5908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565" y="4408575"/>
            <a:ext cx="947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3D198A7-3CF1-43AC-977F-3A33B3EBC8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58" y="4408709"/>
            <a:ext cx="4768396" cy="3086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center parts look like a merry-go-round (solid body)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2E13C1-96B7-459C-8EF4-CCAC57B7B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564" y="4661981"/>
            <a:ext cx="947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C60351-373E-476F-99E5-57BEA785A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58" y="4661981"/>
            <a:ext cx="2026129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outer parts are flat.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8B0EAC-DDC0-4302-9BC9-030494827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564" y="4915370"/>
            <a:ext cx="947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B4616D-9DCB-4EA6-97C1-378680CF7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58" y="4915662"/>
            <a:ext cx="5022323" cy="30842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height and extent of the curve give you the total mass.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DE9EB0-EAFA-4B31-89EA-A6442A4187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2406" y="5167575"/>
            <a:ext cx="117726" cy="260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3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3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–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B451C2E-B1CC-44AE-8563-BEB2724097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9316" y="5167575"/>
            <a:ext cx="3486761" cy="2606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283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283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higher and longer curves = larger total mass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49139AF-75D1-4166-8231-C2DA9D43A3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560" y="5385983"/>
            <a:ext cx="947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F0635ED-8056-4CAD-A265-87B34AFADF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55" y="5385983"/>
            <a:ext cx="338654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 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17F8221-0073-4638-AFE0-987455DD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66542" y="5385983"/>
            <a:ext cx="11625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galaxy has a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903D31-CC50-4765-B669-4AF8EB67B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1279" y="5385983"/>
            <a:ext cx="1711547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declining, Keplerian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379426-8C38-49D1-9EBD-E4075B82E4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85676" y="5385983"/>
            <a:ext cx="1299974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rotation curve.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AF26157-DD8D-4CB0-A7DB-F7DE883A7E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5563" y="5642423"/>
            <a:ext cx="94725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147885-8D79-48E6-89BD-CA3886FDA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57" y="5642705"/>
            <a:ext cx="5567519" cy="3084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1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1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implies that the mass of a galaxy continues to increase 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4A84607-320E-4EF2-984B-F18B02354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55757" y="5850585"/>
            <a:ext cx="1096712" cy="30891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52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52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with radius.</a:t>
            </a:r>
          </a:p>
        </p:txBody>
      </p:sp>
    </p:spTree>
    <p:extLst>
      <p:ext uri="{BB962C8B-B14F-4D97-AF65-F5344CB8AC3E}">
        <p14:creationId xmlns:p14="http://schemas.microsoft.com/office/powerpoint/2010/main" val="836160554"/>
      </p:ext>
    </p:extLst>
  </p:cSld>
</p:sld>
</file>

<file path=ppt/slides/slide27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3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of the Milky Way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64d44677776490e"/>
          <ns0:srcRect xmlns:ns0="http://schemas.openxmlformats.org/drawingml/2006/main" l="17027" r="18254" t="49673" b="4202"/>
          <a:stretch xmlns:a="http://schemas.openxmlformats.org/drawingml/2006/main"/>
        </p:blipFill>
        <p:spPr>
          <a:xfrm xmlns:a="http://schemas.openxmlformats.org/drawingml/2006/main">
            <a:off x="3722471" y="3489610"/>
            <a:ext cx="4847958" cy="266989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AB5E27-C5CF-4B62-9B1B-AAE10DEA5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304" y="2095500"/>
            <a:ext cx="113339" cy="3884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766D3-F86B-4857-92B0-7C7498021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8225" y="2097343"/>
            <a:ext cx="4743850" cy="3853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89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89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Same rotation curve seen for the Milky Way.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CF7E97-CF35-4462-AEC6-8D140D21A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304" y="2442303"/>
            <a:ext cx="113339" cy="3884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3C5E022-585D-4F57-8379-677C3A306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8225" y="2442929"/>
            <a:ext cx="5927471" cy="3873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mass continue to increase beyond the edge of the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E4742E-93AB-47EF-ABB3-CF83F9CF7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8225" y="2732960"/>
            <a:ext cx="5712220" cy="3873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7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07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disk of stars and gas out to the very edge of the halo.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214D9BE-49F6-409E-A647-7FC242853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96304" y="3079147"/>
            <a:ext cx="113339" cy="3884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1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1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C22380B-C3F9-45A6-830F-D3BC84126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68225" y="3079761"/>
            <a:ext cx="3489926" cy="3873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907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907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What is this missing mass???</a:t>
            </a:r>
          </a:p>
        </p:txBody>
      </p:sp>
    </p:spTree>
    <p:extLst>
      <p:ext uri="{BB962C8B-B14F-4D97-AF65-F5344CB8AC3E}">
        <p14:creationId xmlns:p14="http://schemas.microsoft.com/office/powerpoint/2010/main" val="229723730"/>
      </p:ext>
    </p:extLst>
  </p:cSld>
</p:sld>
</file>

<file path=ppt/slides/slide28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4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Masses of other galaxies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70DA76-59EC-4EA3-B471-6C684AC2D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466" y="209550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7DA497-409C-4C80-BB47-09ED15580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634" y="2095500"/>
            <a:ext cx="697918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While not all galaxies rotate, the motions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A383AB5-75AB-421E-B145-F52514930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635" y="2554941"/>
            <a:ext cx="3697999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of their stars and gas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AC3973-453F-46CD-B3B1-EF1316C29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5305" y="2554941"/>
            <a:ext cx="563093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all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180D2A-9354-4D9A-AA78-22FD15F95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84796" y="2554941"/>
            <a:ext cx="2492331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indicate some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1137F6-73B4-4579-BEE6-458F0D35F9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636" y="3014405"/>
            <a:ext cx="244900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missing mass.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8DFC8E2-F287-49C2-95F0-891CEB383C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467" y="3563458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3010E7-5AE6-408B-A852-D34EE8DEB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636" y="3563458"/>
            <a:ext cx="600510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motions of galaxies in pairs, in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218ECA-C23E-417F-AE57-ED8595384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636" y="4022935"/>
            <a:ext cx="6134716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groups, and in clusters also provide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4917C7D-449D-4B59-B331-C2FD77F68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636" y="4478676"/>
            <a:ext cx="463133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evidence for missing mass.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379CEA-BBC8-4BCB-9E77-B2A8B197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8467" y="5027730"/>
            <a:ext cx="166968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C45CF80-D5E8-431D-BCE1-BC8ADBF70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90450" y="5027730"/>
            <a:ext cx="7133084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300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300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As does gravitational lensing by clusters.  </a:t>
            </a:r>
          </a:p>
        </p:txBody>
      </p:sp>
    </p:spTree>
    <p:extLst>
      <p:ext uri="{BB962C8B-B14F-4D97-AF65-F5344CB8AC3E}">
        <p14:creationId xmlns:p14="http://schemas.microsoft.com/office/powerpoint/2010/main" val="1037424130"/>
      </p:ext>
    </p:extLst>
  </p:cSld>
</p:sld>
</file>

<file path=ppt/slides/slide29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Mass in stars versus Total Mass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e2b4fa84b24801"/>
          <ns0:srcRect xmlns:ns0="http://schemas.openxmlformats.org/drawingml/2006/main" l="50866" r="2670" t="26984" b="12792"/>
          <a:stretch xmlns:a="http://schemas.openxmlformats.org/drawingml/2006/main"/>
        </p:blipFill>
        <p:spPr>
          <a:xfrm xmlns:a="http://schemas.openxmlformats.org/drawingml/2006/main">
            <a:off x="5972181" y="2229250"/>
            <a:ext cx="3924157" cy="393025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E9DF8F-78AB-4820-96DD-4BA848AA8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5661" y="2095500"/>
            <a:ext cx="158886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B9B83CB-D5A7-4E65-B572-B77437171A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2095500"/>
            <a:ext cx="3257023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Most of the missing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69AF4D-2B1F-479C-9877-D522846C26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2490070"/>
            <a:ext cx="2350262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mass is in the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0A149A-F97B-4562-9650-95981A14C5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2880986"/>
            <a:ext cx="1886762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outskirts of 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18A067-7BBF-422D-A962-54E02CD9A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3272037"/>
            <a:ext cx="1463804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78C2DE-6740-4CE5-B94E-F6577E774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5661" y="3751917"/>
            <a:ext cx="158886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015F05-D823-4EB8-80DB-2B24A21633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3751917"/>
            <a:ext cx="2937249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Can only account 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E4F519-7E86-48A8-8AC3-4AE32002C9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4146441"/>
            <a:ext cx="2794102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for about 10% of 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78C1EC-3C5D-44E6-A907-1F2DE4A1C9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4537437"/>
            <a:ext cx="2793702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total mass of 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316D25-A0F9-4A81-9FD6-B19DFF8AA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4928431"/>
            <a:ext cx="2733881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galaxies in stars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F24B8B5-CE34-45E8-818A-546FC2025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02236" y="5322980"/>
            <a:ext cx="1422870" cy="58009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8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8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and gas.</a:t>
            </a:r>
          </a:p>
        </p:txBody>
      </p:sp>
    </p:spTree>
    <p:extLst>
      <p:ext uri="{BB962C8B-B14F-4D97-AF65-F5344CB8AC3E}">
        <p14:creationId xmlns:p14="http://schemas.microsoft.com/office/powerpoint/2010/main" val="1356810432"/>
      </p:ext>
    </p:extLst>
  </p:cSld>
</p:sld>
</file>

<file path=ppt/slides/slide30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2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Dark Matter</a:t>
            </a:r>
          </a:p>
        </p:txBody>
      </p:sp>
      <p:pic>
        <p:nvPicPr>
          <p:cNvPr id="2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3cb7a0b97874e05"/>
          <ns0:srcRect xmlns:ns0="http://schemas.openxmlformats.org/drawingml/2006/main" l="73016" r="1299" t="3641" b="4575"/>
          <a:stretch xmlns:a="http://schemas.openxmlformats.org/drawingml/2006/main"/>
        </p:blipFill>
        <p:spPr>
          <a:xfrm xmlns:a="http://schemas.openxmlformats.org/drawingml/2006/main">
            <a:off x="7241941" y="2095500"/>
            <a:ext cx="1471805" cy="4064000"/>
          </a:xfrm>
          <a:prstGeom xmlns:a="http://schemas.openxmlformats.org/drawingml/2006/main" prst="rect">
            <a:avLst/>
          </a:prstGeom>
        </p:spPr>
      </p:pic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135219-DDE9-4A34-B815-4C19F412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54" y="3043163"/>
            <a:ext cx="86699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99553C9-8A3D-4CA7-8D50-003565492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3043267"/>
            <a:ext cx="2314316" cy="2969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This missing mass is called 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9B50B-7236-4A9F-AEE6-099AA002AC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79146" y="3043163"/>
            <a:ext cx="433511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dark 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86E8EDB-FDFD-4F9E-8FCB-00C2530B2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3243292"/>
            <a:ext cx="545653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1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1">
                <a:solidFill>
                  <a:srgbClr val="000000"/>
                </a:solidFill>
                <a:latin typeface="Arial"/>
                <a:ea typeface="Arial"/>
                <a:cs typeface="Arial"/>
              </a:rPr>
              <a:t>matter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7875E5-7CDF-4424-81A6-57D75317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128" y="3243759"/>
            <a:ext cx="2608520" cy="29633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.  It is matter that does not emit 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417150-5C12-460D-8001-6F56BDA57D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3443642"/>
            <a:ext cx="2479594" cy="2968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light, or at least can’t be seen.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F1095E-7775-487B-A39D-3D9E6E19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55" y="3687054"/>
            <a:ext cx="86699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A6F0925-9A50-4701-90EB-0FE6E8242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170" y="3688843"/>
            <a:ext cx="2629730" cy="2941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48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48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You are a form of dark matter.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892457-4615-43CA-9B62-C802F80A94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55" y="3930656"/>
            <a:ext cx="86700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ACAAB4-C80F-4BE7-8349-94F685CA9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3930656"/>
            <a:ext cx="360234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DC6033-6AF6-42FA-8E35-44693FD24D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24270" y="3930656"/>
            <a:ext cx="308869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1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1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not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2C1A6E-1CA1-42F6-902F-C6F98896D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1435" y="3930876"/>
            <a:ext cx="2519752" cy="29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1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1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 the same as a dark nebula or 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652C31-DCAB-4E83-B628-4DC549ECE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4130785"/>
            <a:ext cx="999761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black holes.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3EAFDB-20A9-41EB-BABA-E93BDF8499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55" y="4374405"/>
            <a:ext cx="86699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E78331-0D0C-48CC-A314-662C25F44F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4374792"/>
            <a:ext cx="2630040" cy="296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First suggested to exist by Fritz 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28D5BE-8454-4FEA-8787-22CF09E97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4574531"/>
            <a:ext cx="1698166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Zwicky in the 1930s!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AB4C0B8-B486-44D8-BB01-D48A68C59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55" y="4818150"/>
            <a:ext cx="86699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F2D9A97-675A-4549-8A40-BD8C468992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4818397"/>
            <a:ext cx="3117080" cy="2967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0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0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Observational evidence first provided 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27C8F9-AFBF-4730-ADB7-43E0B648B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5019127"/>
            <a:ext cx="2295292" cy="2956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in the 1970s by Vera Rubin.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C6D180B-D2BC-4945-9C7B-75513CDCD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8255" y="5261895"/>
            <a:ext cx="86699" cy="29711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•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563F73-9BB2-4774-8E20-8D34B47A1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5262424"/>
            <a:ext cx="3122109" cy="2962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58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58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We still don’t know what it is only that 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CE468F-6C20-45BC-85C4-C4574DF5E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86261" y="5462067"/>
            <a:ext cx="2408296" cy="2970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1462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1462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it is seen almost everywhere.</a:t>
            </a:r>
          </a:p>
        </p:txBody>
      </p:sp>
    </p:spTree>
    <p:extLst>
      <p:ext uri="{BB962C8B-B14F-4D97-AF65-F5344CB8AC3E}">
        <p14:creationId xmlns:p14="http://schemas.microsoft.com/office/powerpoint/2010/main" val="1430583151"/>
      </p:ext>
    </p:extLst>
  </p:cSld>
</p:sld>
</file>

<file path=ppt/slides/slide31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12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Dark matter: review question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B87287-7487-4AF4-9533-15C782B3D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0636" y="2095500"/>
            <a:ext cx="6569964" cy="592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of the following does not provide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BBA925-FB6C-431D-BCEF-5B18C9F33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83129" y="2539769"/>
            <a:ext cx="5664959" cy="592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evidence for the existence of dark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1C62CE-8D91-4EB7-943D-54D793653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205" y="2984037"/>
            <a:ext cx="1283214" cy="59235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915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915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matter?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9CD76F3-1E48-49E2-AE62-1F3016554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1401" y="3737874"/>
            <a:ext cx="340234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A.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617E63-4DB2-4953-B453-C9D868D93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8063" y="3737874"/>
            <a:ext cx="4048989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Rotation Curves of galaxies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93A3B7-79A9-4045-B485-DAD0644C0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1561" y="4214323"/>
            <a:ext cx="340074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B.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7D732B-A2CA-478C-BFC8-0BB6C9760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8063" y="4214323"/>
            <a:ext cx="3550375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 orbits of the planets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7AD0E5-8627-4B70-9CB4-0483A107C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1561" y="4687619"/>
            <a:ext cx="3331204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C. Gravitational lenses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3F45615-8E11-4FEA-A705-7CA20132E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1561" y="5160808"/>
            <a:ext cx="4698690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D. Motions of galaxies in groups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7821CE5-E086-41B5-8F85-788D94443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1561" y="5634104"/>
            <a:ext cx="340074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76F584-AAE5-4A5B-8EE2-743B8A68A6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08063" y="5634104"/>
            <a:ext cx="3752320" cy="5253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586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586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They all provide evidence</a:t>
            </a:r>
          </a:p>
        </p:txBody>
      </p:sp>
    </p:spTree>
    <p:extLst>
      <p:ext uri="{BB962C8B-B14F-4D97-AF65-F5344CB8AC3E}">
        <p14:creationId xmlns:p14="http://schemas.microsoft.com/office/powerpoint/2010/main" val="765300303"/>
      </p:ext>
    </p:extLst>
  </p:cSld>
</p:sld>
</file>

<file path=ppt/slides/slide32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2800" b="1">
                <a:solidFill>
                  <a:srgbClr val="002855"/>
                </a:solidFill>
                <a:latin typeface="Arial"/>
              </a:rPr>
              <a:t>Which of the following could be a rotation curve for the solar system?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c0a6bd6433b415e"/>
          <ns0:srcRect xmlns:ns0="http://schemas.openxmlformats.org/drawingml/2006/main" l="25397" r="24315" t="36228" b="13632"/>
          <a:stretch xmlns:a="http://schemas.openxmlformats.org/drawingml/2006/main"/>
        </p:blipFill>
        <p:spPr>
          <a:xfrm xmlns:a="http://schemas.openxmlformats.org/drawingml/2006/main">
            <a:off x="3566886" y="2095500"/>
            <a:ext cx="5058229" cy="389708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2759233"/>
      </p:ext>
    </p:extLst>
  </p:cSld>
</p:sld>
</file>

<file path=ppt/slides/slide33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8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Rotation curves: review question</a:t>
            </a:r>
          </a:p>
        </p:txBody>
      </p:sp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e8662821e2d4bc2"/>
          <ns0:srcRect xmlns:ns0="http://schemas.openxmlformats.org/drawingml/2006/main" l="25397" r="24315" t="36228" b="13632"/>
          <a:stretch xmlns:a="http://schemas.openxmlformats.org/drawingml/2006/main"/>
        </p:blipFill>
        <p:spPr>
          <a:xfrm xmlns:a="http://schemas.openxmlformats.org/drawingml/2006/main">
            <a:off x="4430813" y="3618744"/>
            <a:ext cx="3297778" cy="2540756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76D5DE-3A4E-4E7A-830E-EC55DED1B6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0595" y="2095500"/>
            <a:ext cx="4750810" cy="5078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Which of the following could be a 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846CB23-A10C-4978-9D33-9C83407CA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91126" y="2476377"/>
            <a:ext cx="4609735" cy="5078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rotation curve for stars around a 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8CCCBB5-2D66-41E6-9C6B-134742D70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4325" y="2857254"/>
            <a:ext cx="3675113" cy="5078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lnSpc>
                <a:spcPct val="100000"/>
              </a:lnSpc>
              <a:buNone/>
              <a:defRPr sz="2499" b="0" i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r>
              <a:rPr sz="2499" b="0" i="0">
                <a:solidFill>
                  <a:srgbClr val="000000"/>
                </a:solidFill>
                <a:latin typeface="Arial"/>
                <a:ea typeface="Arial"/>
                <a:cs typeface="Arial"/>
              </a:rPr>
              <a:t>supermassive black hole?</a:t>
            </a:r>
          </a:p>
        </p:txBody>
      </p:sp>
    </p:spTree>
    <p:extLst>
      <p:ext uri="{BB962C8B-B14F-4D97-AF65-F5344CB8AC3E}">
        <p14:creationId xmlns:p14="http://schemas.microsoft.com/office/powerpoint/2010/main" val="536800215"/>
      </p:ext>
    </p:extLst>
  </p:cSld>
</p:sld>
</file>

<file path=ppt/slides/slide34.xml><?xml version="1.0" encoding="utf-8"?>
<p:sld xmlns:p="http://schemas.openxmlformats.org/presentationml/2006/main" showMasterSp="1">
  <p:cSld>
    <p:spTree>
      <p:nvGrpSpPr>
        <p:cNvPr id="1" name=""/>
        <p:cNvGrpSpPr/>
        <p:nvPr/>
      </p:nvGrpSpPr>
      <p:grpSpPr>
        <a:xfrm xmlns:a="http://schemas.openxmlformats.org/drawingml/2006/main"/>
      </p:grpSpPr>
      <p:sp xmlns:a="http://schemas.openxmlformats.org/drawingml/2006/main">
        <p:nvSpPr>
          <p:cNvPr id="107" name="WVU lesson title">
            <a:extLst>
              <a:ext uri="{FF2B5EF4-FFF2-40B4-BE49-F238E27FC236}">
                <a16:creationId xmlns:a16="http://schemas.microsoft.com/office/drawing/2014/main" id="{33E7DC27-A5F9-47F9-A216-713460D598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71550"/>
            <a:ext cx="10972800" cy="8763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>
            <a:noAutofit/>
          </a:bodyPr>
          <a:lstStyle>
            <a:lvl1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1pPr>
            <a:lvl2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2pPr>
            <a:lvl3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3pPr>
            <a:lvl4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4pPr>
            <a:lvl5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5pPr>
            <a:lvl6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6pPr>
            <a:lvl7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7pPr>
            <a:lvl8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8pPr>
            <a:lvl9pPr>
              <a:defRPr sz="3300" b="1">
                <a:solidFill>
                  <a:srgbClr val="002855"/>
                </a:solidFill>
                <a:latin typeface="Arial"/>
                <a:ea typeface="Arial"/>
                <a:cs typeface="Arial"/>
              </a:defRPr>
            </a:lvl9pPr>
          </a:lstStyle>
          <a:p>
            <a:r>
              <a:rPr lang="en-US" sz="3300" b="1">
                <a:solidFill>
                  <a:srgbClr val="002855"/>
                </a:solidFill>
                <a:latin typeface="Arial"/>
              </a:rPr>
              <a:t>Which of the following rotation curves would be for a galaxy?</a:t>
            </a:r>
          </a:p>
        </p:txBody>
      </p:sp>
      <p:pic>
        <p:nvPicPr>
          <p:cNvPr id="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f96b0da3a6c4310"/>
          <ns0:srcRect xmlns:ns0="http://schemas.openxmlformats.org/drawingml/2006/main" l="25397" r="24315" t="36228" b="13632"/>
          <a:stretch xmlns:a="http://schemas.openxmlformats.org/drawingml/2006/main"/>
        </p:blipFill>
        <p:spPr>
          <a:xfrm xmlns:a="http://schemas.openxmlformats.org/drawingml/2006/main">
            <a:off x="3566886" y="2095500"/>
            <a:ext cx="5058229" cy="3897086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557394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des-ready.pptx" id="{6D5A5D80-B59F-47FE-A006-FBFC2926142F}" vid="{69CEE3E8-36C9-43B0-A0FB-27FA92D72A34}"/>
    </a:ext>
  </a:extLst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Arial"/>
        <a:cs typeface="Arial"/>
      </a:majorFont>
      <a:minorFont>
        <a:latin typeface="Arial"/>
        <a:ea typeface="Arial"/>
        <a:cs typeface="Arial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WVU DSPIRA</dc:creator>
  <lastModifiedBy>WVU DSPIRA</lastModifiedBy>
  <dc:title>Galaxy interactions and dark matter</dc:title>
  <dcterms:created xsi:type="dcterms:W3CDTF">2026-09-26T20:03:12.5720000Z</dcterms:created>
  <dcterms:modified xsi:type="dcterms:W3CDTF">2026-09-26T20:03:12.5720000Z</dcterms:modified>
</coreProperties>
</file>