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DocumentProperties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WvuMaster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12192000"/>
  <p:notesSz cx="7772400" cy="10058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'1.0' encoding='UTF-8' standalone='yes'?>
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WvuMaster" Type="http://schemas.openxmlformats.org/officeDocument/2006/relationships/slideMaster" Target="slideMasters/slide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4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6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7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8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9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d6a590096_0_2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d6a590096_0_2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0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1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d6a590096_0_19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d6a590096_0_19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2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d6a590096_0_14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d6a590096_0_14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d6a590096_0_24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d6a590096_0_24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3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3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5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5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d6a590096_0_43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d6a590096_0_43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4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d6a590096_0_10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d6a590096_0_10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6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6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d6a590096_0_35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d6a590096_0_35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8:notes"/>
          <p:cNvSpPr txBox="1"/>
          <p:nvPr>
            <p:ph idx="1" type="body"/>
          </p:nvPr>
        </p:nvSpPr>
        <p:spPr>
          <a:xfrm>
            <a:off x="777225" y="4777725"/>
            <a:ext cx="6217900" cy="4526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8:notes"/>
          <p:cNvSpPr/>
          <p:nvPr>
            <p:ph idx="2" type="sldImg"/>
          </p:nvPr>
        </p:nvSpPr>
        <p:spPr>
          <a:xfrm>
            <a:off x="1295650" y="754375"/>
            <a:ext cx="518185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d6a590096_0_30:notes"/>
          <p:cNvSpPr/>
          <p:nvPr>
            <p:ph idx="2" type="sldImg"/>
          </p:nvPr>
        </p:nvSpPr>
        <p:spPr>
          <a:xfrm>
            <a:off x="1295650" y="754375"/>
            <a:ext cx="5181900" cy="37719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d6a590096_0_30:notes"/>
          <p:cNvSpPr txBox="1"/>
          <p:nvPr>
            <p:ph idx="1" type="body"/>
          </p:nvPr>
        </p:nvSpPr>
        <p:spPr>
          <a:xfrm>
            <a:off x="777225" y="4777725"/>
            <a:ext cx="6217800" cy="45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jpg"/><Relationship Id="rId4" Type="http://schemas.openxmlformats.org/officeDocument/2006/relationships/image" Target="../media/image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Galactic Rotation</a:t>
            </a:r>
          </a:p>
        </p:txBody>
      </p:sp>
      <p:pic>
        <p:nvPicPr>
          <p:cNvPr id="113" name="Google Shape;11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1538" y="2095500"/>
            <a:ext cx="4301110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7"/>
          <p:cNvSpPr txBox="1"/>
          <p:nvPr/>
        </p:nvSpPr>
        <p:spPr>
          <a:xfrm>
            <a:off x="3030610" y="2234425"/>
            <a:ext cx="6130780" cy="296308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6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Galactic Coordinates Review</a:t>
            </a:r>
          </a:p>
        </p:txBody>
      </p:sp>
      <p:sp>
        <p:nvSpPr>
          <p:cNvPr id="121" name="Google Shape;121;p28"/>
          <p:cNvSpPr txBox="1"/>
          <p:nvPr/>
        </p:nvSpPr>
        <p:spPr>
          <a:xfrm>
            <a:off x="2900121" y="2311104"/>
            <a:ext cx="6391757" cy="308921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6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1206" y="2095500"/>
            <a:ext cx="4482778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Quadrant I</a:t>
            </a:r>
          </a:p>
        </p:txBody>
      </p:sp>
      <p:sp>
        <p:nvSpPr>
          <p:cNvPr id="127" name="Google Shape;127;p29"/>
          <p:cNvSpPr txBox="1"/>
          <p:nvPr/>
        </p:nvSpPr>
        <p:spPr>
          <a:xfrm>
            <a:off x="3663026" y="2256739"/>
            <a:ext cx="4865948" cy="6770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2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9"/>
          <p:cNvSpPr txBox="1"/>
          <p:nvPr/>
        </p:nvSpPr>
        <p:spPr>
          <a:xfrm>
            <a:off x="3663026" y="3044011"/>
            <a:ext cx="4865948" cy="2351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56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2139" y="2095500"/>
            <a:ext cx="4301128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9"/>
          <p:cNvSpPr txBox="1"/>
          <p:nvPr/>
        </p:nvSpPr>
        <p:spPr>
          <a:xfrm>
            <a:off x="7836321" y="2508543"/>
            <a:ext cx="311085" cy="304327"/>
          </a:xfrm>
          <a:prstGeom prst="rect">
            <a:avLst/>
          </a:prstGeom>
          <a:noFill/>
          <a:ln>
            <a:noFill/>
          </a:ln>
        </p:spPr>
        <p:txBody>
          <a:bodyPr anchorCtr="0" anchor="t" bIns="24138" lIns="48275" spcFirstLastPara="1" rIns="48275" wrap="square" tIns="24138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373">
                <a:latin typeface="Arial"/>
              </a:defRPr>
            </a:pPr>
            <a:r>
              <a:rPr b="0" lang="en-US" sz="1373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IV</a:t>
            </a:r>
            <a:endParaRPr b="0" sz="772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9"/>
          <p:cNvSpPr txBox="1"/>
          <p:nvPr/>
        </p:nvSpPr>
        <p:spPr>
          <a:xfrm>
            <a:off x="7836514" y="5173334"/>
            <a:ext cx="324989" cy="304327"/>
          </a:xfrm>
          <a:prstGeom prst="rect">
            <a:avLst/>
          </a:prstGeom>
          <a:noFill/>
          <a:ln>
            <a:noFill/>
          </a:ln>
        </p:spPr>
        <p:txBody>
          <a:bodyPr anchorCtr="0" anchor="t" bIns="24138" lIns="48275" spcFirstLastPara="1" rIns="48275" wrap="square" tIns="24138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373">
                <a:latin typeface="Arial"/>
              </a:defRPr>
            </a:pPr>
            <a:r>
              <a:rPr b="0" lang="en-US" sz="1373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III</a:t>
            </a:r>
            <a:endParaRPr b="0" sz="772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9"/>
          <p:cNvSpPr txBox="1"/>
          <p:nvPr/>
        </p:nvSpPr>
        <p:spPr>
          <a:xfrm>
            <a:off x="4071241" y="5173334"/>
            <a:ext cx="248907" cy="304327"/>
          </a:xfrm>
          <a:prstGeom prst="rect">
            <a:avLst/>
          </a:prstGeom>
          <a:noFill/>
          <a:ln>
            <a:noFill/>
          </a:ln>
        </p:spPr>
        <p:txBody>
          <a:bodyPr anchorCtr="0" anchor="t" bIns="24138" lIns="48275" spcFirstLastPara="1" rIns="48275" wrap="square" tIns="24138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373">
                <a:latin typeface="Arial"/>
              </a:defRPr>
            </a:pPr>
            <a:r>
              <a:rPr b="0" lang="en-US" sz="1373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II</a:t>
            </a:r>
            <a:endParaRPr b="0" sz="772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Galactic rotation</a:t>
            </a:r>
          </a:p>
        </p:txBody>
      </p:sp>
      <p:sp>
        <p:nvSpPr>
          <p:cNvPr id="138" name="Google Shape;138;p30"/>
          <p:cNvSpPr txBox="1"/>
          <p:nvPr/>
        </p:nvSpPr>
        <p:spPr>
          <a:xfrm>
            <a:off x="3475423" y="2095500"/>
            <a:ext cx="5239907" cy="72904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52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30"/>
          <p:cNvSpPr txBox="1"/>
          <p:nvPr/>
        </p:nvSpPr>
        <p:spPr>
          <a:xfrm>
            <a:off x="3475423" y="2943276"/>
            <a:ext cx="5239907" cy="25325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56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4929" y="2171606"/>
            <a:ext cx="5822141" cy="3878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0"/>
          <p:cNvSpPr/>
          <p:nvPr/>
        </p:nvSpPr>
        <p:spPr>
          <a:xfrm>
            <a:off x="6513026" y="5776057"/>
            <a:ext cx="2430207" cy="383443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30"/>
          <p:cNvSpPr/>
          <p:nvPr/>
        </p:nvSpPr>
        <p:spPr>
          <a:xfrm>
            <a:off x="4822465" y="2171606"/>
            <a:ext cx="2430207" cy="383443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Galactic rotation</a:t>
            </a:r>
          </a:p>
        </p:txBody>
      </p:sp>
      <p:sp>
        <p:nvSpPr>
          <p:cNvPr id="147" name="Google Shape;147;p31"/>
          <p:cNvSpPr txBox="1"/>
          <p:nvPr/>
        </p:nvSpPr>
        <p:spPr>
          <a:xfrm>
            <a:off x="3475527" y="2095500"/>
            <a:ext cx="5239907" cy="72904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52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1"/>
          <p:cNvSpPr txBox="1"/>
          <p:nvPr/>
        </p:nvSpPr>
        <p:spPr>
          <a:xfrm>
            <a:off x="3475527" y="2943276"/>
            <a:ext cx="5239907" cy="25325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56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5033" y="2171606"/>
            <a:ext cx="5822141" cy="387872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1"/>
          <p:cNvSpPr/>
          <p:nvPr/>
        </p:nvSpPr>
        <p:spPr>
          <a:xfrm>
            <a:off x="6513130" y="5776057"/>
            <a:ext cx="2430207" cy="383443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1"/>
          <p:cNvSpPr/>
          <p:nvPr/>
        </p:nvSpPr>
        <p:spPr>
          <a:xfrm>
            <a:off x="4822569" y="2171606"/>
            <a:ext cx="2430207" cy="383443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1"/>
          <p:cNvSpPr txBox="1"/>
          <p:nvPr/>
        </p:nvSpPr>
        <p:spPr>
          <a:xfrm>
            <a:off x="5481326" y="3136037"/>
            <a:ext cx="1253469" cy="220418"/>
          </a:xfrm>
          <a:prstGeom prst="rect">
            <a:avLst/>
          </a:prstGeom>
          <a:noFill/>
          <a:ln>
            <a:noFill/>
          </a:ln>
        </p:spPr>
        <p:txBody>
          <a:bodyPr anchorCtr="0" anchor="t" bIns="25993" lIns="51985" spcFirstLastPara="1" rIns="51985" wrap="square" tIns="25993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832">
                <a:latin typeface="Arial"/>
              </a:defRPr>
            </a:pPr>
            <a:r>
              <a:rPr b="0" lang="en-US" sz="832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Positive Latitudes</a:t>
            </a:r>
            <a:endParaRPr b="0" sz="832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31"/>
          <p:cNvSpPr txBox="1"/>
          <p:nvPr/>
        </p:nvSpPr>
        <p:spPr>
          <a:xfrm>
            <a:off x="5481326" y="4984009"/>
            <a:ext cx="1317307" cy="220418"/>
          </a:xfrm>
          <a:prstGeom prst="rect">
            <a:avLst/>
          </a:prstGeom>
          <a:noFill/>
          <a:ln>
            <a:noFill/>
          </a:ln>
        </p:spPr>
        <p:txBody>
          <a:bodyPr anchorCtr="0" anchor="t" bIns="25993" lIns="51985" spcFirstLastPara="1" rIns="51985" wrap="square" tIns="25993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832">
                <a:latin typeface="Arial"/>
              </a:defRPr>
            </a:pPr>
            <a:r>
              <a:rPr b="0" lang="en-US" sz="832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Negative Latitudes</a:t>
            </a:r>
            <a:endParaRPr b="0" sz="832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1"/>
          <p:cNvSpPr txBox="1"/>
          <p:nvPr/>
        </p:nvSpPr>
        <p:spPr>
          <a:xfrm>
            <a:off x="5615032" y="4033511"/>
            <a:ext cx="1103127" cy="206070"/>
          </a:xfrm>
          <a:prstGeom prst="rect">
            <a:avLst/>
          </a:prstGeom>
          <a:noFill/>
          <a:ln>
            <a:noFill/>
          </a:ln>
        </p:spPr>
        <p:txBody>
          <a:bodyPr anchorCtr="0" anchor="t" bIns="25993" lIns="51985" spcFirstLastPara="1" rIns="51985" wrap="square" tIns="25993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53">
                <a:latin typeface="Arial"/>
              </a:defRPr>
            </a:pPr>
            <a:r>
              <a:rPr b="0" lang="en-US" sz="753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 deg. Longitude</a:t>
            </a:r>
            <a:endParaRPr b="0" sz="832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1"/>
          <p:cNvSpPr txBox="1"/>
          <p:nvPr/>
        </p:nvSpPr>
        <p:spPr>
          <a:xfrm>
            <a:off x="8125921" y="3927876"/>
            <a:ext cx="697226" cy="354539"/>
          </a:xfrm>
          <a:prstGeom prst="rect">
            <a:avLst/>
          </a:prstGeom>
          <a:noFill/>
          <a:ln>
            <a:noFill/>
          </a:ln>
        </p:spPr>
        <p:txBody>
          <a:bodyPr anchorCtr="0" anchor="t" bIns="25993" lIns="51985" spcFirstLastPara="1" rIns="51985" wrap="square" tIns="25993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53">
                <a:latin typeface="Arial"/>
              </a:defRPr>
            </a:pPr>
            <a:r>
              <a:rPr b="0" lang="en-US" sz="753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180 deg.</a:t>
            </a:r>
            <a:endParaRPr b="0" sz="832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53">
                <a:latin typeface="Arial"/>
              </a:defRPr>
            </a:pPr>
            <a:r>
              <a:rPr b="0" lang="en-US" sz="753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Longitude</a:t>
            </a:r>
            <a:endParaRPr b="0" sz="832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31"/>
          <p:cNvSpPr txBox="1"/>
          <p:nvPr/>
        </p:nvSpPr>
        <p:spPr>
          <a:xfrm>
            <a:off x="3184825" y="3897101"/>
            <a:ext cx="697226" cy="354539"/>
          </a:xfrm>
          <a:prstGeom prst="rect">
            <a:avLst/>
          </a:prstGeom>
          <a:noFill/>
          <a:ln>
            <a:noFill/>
          </a:ln>
        </p:spPr>
        <p:txBody>
          <a:bodyPr anchorCtr="0" anchor="t" bIns="25993" lIns="51985" spcFirstLastPara="1" rIns="51985" wrap="square" tIns="25993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53">
                <a:latin typeface="Arial"/>
              </a:defRPr>
            </a:pPr>
            <a:r>
              <a:rPr b="0" lang="en-US" sz="753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180 deg.</a:t>
            </a:r>
            <a:endParaRPr b="0" sz="832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53">
                <a:latin typeface="Arial"/>
              </a:defRPr>
            </a:pPr>
            <a:r>
              <a:rPr b="0" lang="en-US" sz="753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Longitude</a:t>
            </a:r>
            <a:endParaRPr b="0" sz="832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Galactic rotation</a:t>
            </a:r>
          </a:p>
        </p:txBody>
      </p:sp>
      <p:sp>
        <p:nvSpPr>
          <p:cNvPr id="161" name="Google Shape;161;p32"/>
          <p:cNvSpPr txBox="1"/>
          <p:nvPr/>
        </p:nvSpPr>
        <p:spPr>
          <a:xfrm>
            <a:off x="3498687" y="2252017"/>
            <a:ext cx="4717775" cy="656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52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32"/>
          <p:cNvSpPr txBox="1"/>
          <p:nvPr/>
        </p:nvSpPr>
        <p:spPr>
          <a:xfrm>
            <a:off x="3498687" y="3015315"/>
            <a:ext cx="4717775" cy="22801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56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6923" y="2095500"/>
            <a:ext cx="6098153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2"/>
          <p:cNvSpPr txBox="1"/>
          <p:nvPr/>
        </p:nvSpPr>
        <p:spPr>
          <a:xfrm>
            <a:off x="7251820" y="3568927"/>
            <a:ext cx="1128567" cy="198454"/>
          </a:xfrm>
          <a:prstGeom prst="rect">
            <a:avLst/>
          </a:prstGeom>
          <a:noFill/>
          <a:ln>
            <a:noFill/>
          </a:ln>
        </p:spPr>
        <p:txBody>
          <a:bodyPr anchorCtr="0" anchor="t" bIns="23403" lIns="46805" spcFirstLastPara="1" rIns="46805" wrap="square" tIns="23403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49">
                <a:latin typeface="Arial"/>
              </a:defRPr>
            </a:pPr>
            <a:r>
              <a:rPr b="0" lang="en-US" sz="749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Positive Latitudes</a:t>
            </a:r>
            <a:endParaRPr b="0" sz="749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2"/>
          <p:cNvSpPr txBox="1"/>
          <p:nvPr/>
        </p:nvSpPr>
        <p:spPr>
          <a:xfrm>
            <a:off x="5431928" y="4841841"/>
            <a:ext cx="1186043" cy="198454"/>
          </a:xfrm>
          <a:prstGeom prst="rect">
            <a:avLst/>
          </a:prstGeom>
          <a:noFill/>
          <a:ln>
            <a:noFill/>
          </a:ln>
        </p:spPr>
        <p:txBody>
          <a:bodyPr anchorCtr="0" anchor="t" bIns="23403" lIns="46805" spcFirstLastPara="1" rIns="46805" wrap="square" tIns="23403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49">
                <a:latin typeface="Arial"/>
              </a:defRPr>
            </a:pPr>
            <a:r>
              <a:rPr b="0" lang="en-US" sz="749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Negative Latitudes</a:t>
            </a:r>
            <a:endParaRPr b="0" sz="749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2"/>
          <p:cNvSpPr txBox="1"/>
          <p:nvPr/>
        </p:nvSpPr>
        <p:spPr>
          <a:xfrm>
            <a:off x="6709335" y="4329792"/>
            <a:ext cx="1666452" cy="185536"/>
          </a:xfrm>
          <a:prstGeom prst="rect">
            <a:avLst/>
          </a:prstGeom>
          <a:noFill/>
          <a:ln>
            <a:noFill/>
          </a:ln>
        </p:spPr>
        <p:txBody>
          <a:bodyPr anchorCtr="0" anchor="t" bIns="23403" lIns="46805" spcFirstLastPara="1" rIns="46805" wrap="square" tIns="23403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678">
                <a:latin typeface="Arial"/>
              </a:defRPr>
            </a:pPr>
            <a:r>
              <a:rPr b="0" lang="en-US" sz="678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 deg. Longitude, 0deg. Latitude</a:t>
            </a:r>
            <a:endParaRPr b="0" sz="749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Relevant Motions</a:t>
            </a:r>
          </a:p>
        </p:txBody>
      </p:sp>
      <p:sp>
        <p:nvSpPr>
          <p:cNvPr id="172" name="Google Shape;172;p33"/>
          <p:cNvSpPr txBox="1"/>
          <p:nvPr/>
        </p:nvSpPr>
        <p:spPr>
          <a:xfrm>
            <a:off x="1891684" y="2095500"/>
            <a:ext cx="8408633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24000" lvl="0" marL="4320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●"/>
              <a:defRPr sz="2373">
                <a:latin typeface="Arial"/>
              </a:defRPr>
            </a:pPr>
            <a:r>
              <a:rPr b="0" lang="en-US" sz="237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we learned in the first lecture, everything is in motion!</a:t>
            </a:r>
            <a:endParaRPr b="0" sz="2373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●"/>
              <a:defRPr sz="2373">
                <a:latin typeface="Arial"/>
              </a:defRPr>
            </a:pPr>
            <a:r>
              <a:rPr b="0" lang="en-US" sz="237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magnitude of the velocity shifts we measure depend on:</a:t>
            </a:r>
            <a:endParaRPr b="0" sz="2373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0040" lvl="1" marL="9144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○"/>
              <a:defRPr sz="2373">
                <a:latin typeface="Arial"/>
              </a:defRPr>
            </a:pPr>
            <a:r>
              <a:rPr b="0" lang="en-US" sz="237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direction of that motion with respect to the source’s location</a:t>
            </a:r>
            <a:endParaRPr b="0" sz="2373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0040" lvl="1" marL="9144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○"/>
              <a:defRPr sz="2373">
                <a:latin typeface="Arial"/>
              </a:defRPr>
            </a:pPr>
            <a:r>
              <a:rPr b="0" lang="en-US" sz="237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maximum magnitude of the relative velocity</a:t>
            </a:r>
            <a:endParaRPr sz="2373"/>
          </a:p>
          <a:p>
            <a:pPr indent="-320040" lvl="1" marL="9144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○"/>
              <a:defRPr sz="2373">
                <a:latin typeface="Arial"/>
              </a:defRPr>
            </a:pPr>
            <a:r>
              <a:rPr b="0" lang="en-US" sz="237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(so you can imagine there are lots of sines and cosines involved)</a:t>
            </a:r>
            <a:endParaRPr b="0" sz="2373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Relevant Motions</a:t>
            </a:r>
          </a:p>
        </p:txBody>
      </p:sp>
      <p:sp>
        <p:nvSpPr>
          <p:cNvPr id="178" name="Google Shape;178;p34"/>
          <p:cNvSpPr txBox="1"/>
          <p:nvPr/>
        </p:nvSpPr>
        <p:spPr>
          <a:xfrm>
            <a:off x="2562292" y="2095500"/>
            <a:ext cx="6767693" cy="3270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24000" lvl="0" marL="4320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●"/>
              <a:defRPr sz="1910">
                <a:latin typeface="Arial"/>
              </a:defRPr>
            </a:pP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only care about </a:t>
            </a:r>
            <a:r>
              <a:rPr b="1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radial</a:t>
            </a: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motions!</a:t>
            </a:r>
            <a:endParaRPr b="0" sz="191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●"/>
              <a:defRPr sz="1910">
                <a:latin typeface="Arial"/>
              </a:defRPr>
            </a:pP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θ is the angle between the motion of velocity </a:t>
            </a:r>
            <a:r>
              <a:rPr b="0" i="1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the source, we are interested in</a:t>
            </a:r>
            <a:endParaRPr b="0" sz="191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●"/>
              <a:defRPr sz="1910">
                <a:latin typeface="Arial"/>
              </a:defRPr>
            </a:pPr>
            <a:r>
              <a:rPr b="0" i="1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baseline="-2500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rad</a:t>
            </a: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b="0" i="1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cos θ</a:t>
            </a:r>
            <a:endParaRPr b="0" sz="191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●"/>
              <a:defRPr sz="1910">
                <a:latin typeface="Arial"/>
              </a:defRPr>
            </a:pP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tangential component (which we cannot measure) is</a:t>
            </a:r>
            <a:endParaRPr b="0" sz="191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4000" lvl="0" marL="4320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●"/>
              <a:defRPr sz="1910">
                <a:latin typeface="Arial"/>
              </a:defRPr>
            </a:pPr>
            <a:r>
              <a:rPr b="0" i="1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baseline="-2500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</a:t>
            </a: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b="0" i="1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sin θ</a:t>
            </a:r>
            <a:endParaRPr b="0" sz="191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31999" marR="0" rtl="0" algn="l">
              <a:spcBef>
                <a:spcPts val="0"/>
              </a:spcBef>
              <a:spcAft>
                <a:spcPts val="0"/>
              </a:spcAft>
              <a:buNone/>
              <a:defRPr sz="1910">
                <a:latin typeface="Arial"/>
              </a:defRPr>
            </a:pP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[but of course we actually</a:t>
            </a:r>
            <a:r>
              <a:rPr lang="en-US" sz="1910"/>
              <a:t> </a:t>
            </a: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have </a:t>
            </a:r>
            <a:endParaRPr b="0" sz="191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31999" marR="0" rtl="0" algn="l">
              <a:spcBef>
                <a:spcPts val="0"/>
              </a:spcBef>
              <a:spcAft>
                <a:spcPts val="0"/>
              </a:spcAft>
              <a:buNone/>
              <a:defRPr sz="1910">
                <a:latin typeface="Arial"/>
              </a:defRPr>
            </a:pP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two angles, the other one</a:t>
            </a:r>
            <a:endParaRPr b="0" sz="191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31999" marR="0" rtl="0" algn="l">
              <a:spcBef>
                <a:spcPts val="0"/>
              </a:spcBef>
              <a:spcAft>
                <a:spcPts val="0"/>
              </a:spcAft>
              <a:buNone/>
              <a:defRPr sz="1910">
                <a:latin typeface="Arial"/>
              </a:defRPr>
            </a:pPr>
            <a:r>
              <a:rPr lang="en-US" sz="1910"/>
              <a:t>going into the screen</a:t>
            </a: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….]</a:t>
            </a:r>
            <a:endParaRPr b="0" sz="191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31999" marR="0" rtl="0" algn="l">
              <a:spcBef>
                <a:spcPts val="0"/>
              </a:spcBef>
              <a:spcAft>
                <a:spcPts val="0"/>
              </a:spcAft>
              <a:buNone/>
              <a:defRPr sz="1910">
                <a:latin typeface="Arial"/>
              </a:defRPr>
            </a:pP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191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p34"/>
          <p:cNvCxnSpPr/>
          <p:nvPr/>
        </p:nvCxnSpPr>
        <p:spPr>
          <a:xfrm>
            <a:off x="6688600" y="5823787"/>
            <a:ext cx="2114719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" name="Google Shape;180;p34"/>
          <p:cNvCxnSpPr/>
          <p:nvPr/>
        </p:nvCxnSpPr>
        <p:spPr>
          <a:xfrm flipH="1" rot="10800000">
            <a:off x="6688600" y="4868753"/>
            <a:ext cx="2114719" cy="955035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1" name="Google Shape;181;p34"/>
          <p:cNvSpPr txBox="1"/>
          <p:nvPr/>
        </p:nvSpPr>
        <p:spPr>
          <a:xfrm>
            <a:off x="7029683" y="5482704"/>
            <a:ext cx="625499" cy="405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31999" marR="0" rtl="0" algn="l">
              <a:spcBef>
                <a:spcPts val="0"/>
              </a:spcBef>
              <a:spcAft>
                <a:spcPts val="0"/>
              </a:spcAft>
              <a:buNone/>
              <a:defRPr sz="1910">
                <a:latin typeface="Arial"/>
              </a:defRPr>
            </a:pPr>
            <a:r>
              <a:rPr b="0" lang="en-US" sz="191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θ</a:t>
            </a:r>
            <a:endParaRPr b="0" sz="191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4"/>
          <p:cNvSpPr txBox="1"/>
          <p:nvPr/>
        </p:nvSpPr>
        <p:spPr>
          <a:xfrm>
            <a:off x="8462235" y="4527669"/>
            <a:ext cx="275821" cy="377878"/>
          </a:xfrm>
          <a:prstGeom prst="rect">
            <a:avLst/>
          </a:prstGeom>
          <a:noFill/>
          <a:ln>
            <a:noFill/>
          </a:ln>
        </p:spPr>
        <p:txBody>
          <a:bodyPr anchorCtr="0" anchor="t" bIns="33571" lIns="67142" spcFirstLastPara="1" rIns="67142" wrap="square" tIns="33571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671">
                <a:latin typeface="Arial"/>
              </a:defRPr>
            </a:pPr>
            <a:r>
              <a:rPr b="0" i="1" lang="en-US" sz="1671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endParaRPr b="0" sz="1074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4"/>
          <p:cNvSpPr/>
          <p:nvPr/>
        </p:nvSpPr>
        <p:spPr>
          <a:xfrm>
            <a:off x="8839039" y="5690845"/>
            <a:ext cx="272867" cy="272867"/>
          </a:xfrm>
          <a:custGeom>
            <a:pathLst>
              <a:path extrusionOk="0" h="21600" w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FFFF00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34"/>
          <p:cNvSpPr/>
          <p:nvPr/>
        </p:nvSpPr>
        <p:spPr>
          <a:xfrm>
            <a:off x="6388876" y="5672851"/>
            <a:ext cx="272867" cy="272867"/>
          </a:xfrm>
          <a:prstGeom prst="smileyFace">
            <a:avLst>
              <a:gd fmla="val 18520" name="adj"/>
            </a:avLst>
          </a:prstGeom>
          <a:solidFill>
            <a:srgbClr val="729FC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34"/>
          <p:cNvSpPr txBox="1"/>
          <p:nvPr/>
        </p:nvSpPr>
        <p:spPr>
          <a:xfrm>
            <a:off x="7629132" y="5825936"/>
            <a:ext cx="855664" cy="333564"/>
          </a:xfrm>
          <a:prstGeom prst="rect">
            <a:avLst/>
          </a:prstGeom>
          <a:noFill/>
          <a:ln>
            <a:noFill/>
          </a:ln>
        </p:spPr>
        <p:txBody>
          <a:bodyPr anchorCtr="0" anchor="t" bIns="33571" lIns="67142" spcFirstLastPara="1" rIns="67142" wrap="square" tIns="33571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32">
                <a:latin typeface="Arial"/>
              </a:defRPr>
            </a:pPr>
            <a:r>
              <a:rPr b="0" i="1" lang="en-US" sz="1432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lang="en-US" sz="1432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cos θ</a:t>
            </a:r>
            <a:endParaRPr b="0" sz="1074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6" name="Google Shape;186;p34"/>
          <p:cNvCxnSpPr/>
          <p:nvPr/>
        </p:nvCxnSpPr>
        <p:spPr>
          <a:xfrm>
            <a:off x="8803319" y="4868753"/>
            <a:ext cx="0" cy="955035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7" name="Google Shape;187;p34"/>
          <p:cNvSpPr txBox="1"/>
          <p:nvPr/>
        </p:nvSpPr>
        <p:spPr>
          <a:xfrm>
            <a:off x="8837696" y="5074209"/>
            <a:ext cx="792013" cy="333564"/>
          </a:xfrm>
          <a:prstGeom prst="rect">
            <a:avLst/>
          </a:prstGeom>
          <a:noFill/>
          <a:ln>
            <a:noFill/>
          </a:ln>
        </p:spPr>
        <p:txBody>
          <a:bodyPr anchorCtr="0" anchor="t" bIns="33571" lIns="67142" spcFirstLastPara="1" rIns="67142" wrap="square" tIns="33571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32">
                <a:latin typeface="Arial"/>
              </a:defRPr>
            </a:pPr>
            <a:r>
              <a:rPr b="0" i="1" lang="en-US" sz="1432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0" lang="en-US" sz="1432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sin θ</a:t>
            </a:r>
            <a:endParaRPr b="0" sz="1074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Relevant Motions</a:t>
            </a:r>
          </a:p>
        </p:txBody>
      </p:sp>
      <p:sp>
        <p:nvSpPr>
          <p:cNvPr id="193" name="Google Shape;193;p35"/>
          <p:cNvSpPr txBox="1"/>
          <p:nvPr/>
        </p:nvSpPr>
        <p:spPr>
          <a:xfrm>
            <a:off x="1891684" y="2095500"/>
            <a:ext cx="8408633" cy="4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24000" lvl="0" marL="4320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●"/>
              <a:defRPr sz="2373">
                <a:latin typeface="Arial"/>
              </a:defRPr>
            </a:pPr>
            <a:r>
              <a:rPr b="0" lang="en-US" sz="237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1) Earth rotation</a:t>
            </a:r>
            <a:endParaRPr b="0" sz="2373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999" lvl="1" marL="8640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−"/>
              <a:defRPr sz="2373">
                <a:latin typeface="Arial"/>
              </a:defRPr>
            </a:pPr>
            <a:r>
              <a:rPr lang="en-US" sz="2076"/>
              <a:t>r = 6371km</a:t>
            </a:r>
            <a:endParaRPr sz="2076"/>
          </a:p>
          <a:p>
            <a:pPr indent="-361950" lvl="2" marL="13716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■"/>
              <a:defRPr sz="2373">
                <a:latin typeface="Arial"/>
              </a:defRPr>
            </a:pPr>
            <a:r>
              <a:rPr lang="en-US" sz="2076"/>
              <a:t>&lt;|0.5|</a:t>
            </a:r>
            <a:r>
              <a:rPr b="0" i="0" lang="en-US" sz="207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km/s</a:t>
            </a:r>
            <a:endParaRPr b="0" i="0" sz="207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999" lvl="0" marL="431999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●"/>
              <a:defRPr sz="2373">
                <a:latin typeface="Arial"/>
              </a:defRPr>
            </a:pPr>
            <a:r>
              <a:rPr b="0" lang="en-US" sz="237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2) Earth revolution around Sun</a:t>
            </a:r>
            <a:endParaRPr b="0" sz="2373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849" lvl="1" marL="8640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−"/>
              <a:defRPr sz="2373">
                <a:latin typeface="Arial"/>
              </a:defRPr>
            </a:pPr>
            <a:r>
              <a:rPr lang="en-US" sz="2373"/>
              <a:t>r = 1AU = 1.5e8km</a:t>
            </a:r>
            <a:endParaRPr sz="2373"/>
          </a:p>
          <a:p>
            <a:pPr indent="-431800" lvl="2" marL="1371600" marR="0" rtl="0" algn="l">
              <a:buSzPct val="100000"/>
              <a:spcBef>
                <a:spcPts val="0"/>
              </a:spcBef>
              <a:spcAft>
                <a:spcPts val="0"/>
              </a:spcAft>
              <a:buChar char="■"/>
              <a:defRPr sz="2373">
                <a:latin typeface="Arial"/>
              </a:defRPr>
            </a:pPr>
            <a:r>
              <a:rPr lang="en-US" sz="2076"/>
              <a:t>&lt;|</a:t>
            </a:r>
            <a:r>
              <a:rPr b="0" i="0" lang="en-US" sz="207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30| km/s</a:t>
            </a:r>
            <a:endParaRPr b="0" i="0" sz="207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999" lvl="0" marL="431999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●"/>
              <a:defRPr sz="2373">
                <a:latin typeface="Arial"/>
              </a:defRPr>
            </a:pPr>
            <a:r>
              <a:rPr b="0" lang="en-US" sz="237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3) Sun non-circular motion</a:t>
            </a:r>
            <a:endParaRPr b="0" sz="2373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849" lvl="1" marL="8640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−"/>
              <a:defRPr sz="2373">
                <a:latin typeface="Arial"/>
              </a:defRPr>
            </a:pPr>
            <a:r>
              <a:rPr lang="en-US" sz="2373"/>
              <a:t>Found from observations of nearby stars/gas</a:t>
            </a:r>
            <a:endParaRPr sz="2373"/>
          </a:p>
          <a:p>
            <a:pPr indent="-431800" lvl="2" marL="1371600" marR="0" rtl="0" algn="l">
              <a:buSzPct val="100000"/>
              <a:spcBef>
                <a:spcPts val="0"/>
              </a:spcBef>
              <a:spcAft>
                <a:spcPts val="0"/>
              </a:spcAft>
              <a:buChar char="■"/>
              <a:defRPr sz="2373">
                <a:latin typeface="Arial"/>
              </a:defRPr>
            </a:pPr>
            <a:r>
              <a:rPr b="0" i="0" lang="en-US" sz="207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~|</a:t>
            </a:r>
            <a:r>
              <a:rPr lang="en-US" sz="2076"/>
              <a:t>2</a:t>
            </a:r>
            <a:r>
              <a:rPr b="0" i="0" lang="en-US" sz="207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en-US" sz="2076"/>
              <a:t>|</a:t>
            </a:r>
            <a:r>
              <a:rPr b="0" i="0" lang="en-US" sz="207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km/s</a:t>
            </a:r>
            <a:endParaRPr b="0" i="0" sz="207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999" lvl="0" marL="431999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●"/>
              <a:defRPr sz="2373">
                <a:latin typeface="Arial"/>
              </a:defRPr>
            </a:pPr>
            <a:r>
              <a:rPr b="0" lang="en-US" sz="237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4) Sun (circular) motion around Galactic center </a:t>
            </a:r>
            <a:r>
              <a:rPr b="1" lang="en-US" sz="237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relative to circular motion of source</a:t>
            </a:r>
            <a:endParaRPr sz="2373"/>
          </a:p>
          <a:p>
            <a:pPr indent="-320039" lvl="2" marL="1371600" marR="0" rtl="0" algn="l">
              <a:buSzPct val="100000"/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Noto Sans Symbols"/>
              <a:buChar char="■"/>
              <a:defRPr sz="2373">
                <a:latin typeface="Arial"/>
              </a:defRPr>
            </a:pPr>
            <a:r>
              <a:rPr b="0" lang="en-US" sz="237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generally &lt;|100| km/s</a:t>
            </a:r>
            <a:endParaRPr b="0" sz="2373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But First, Definitions: Blue and Red Shifts</a:t>
            </a:r>
          </a:p>
        </p:txBody>
      </p:sp>
      <p:sp>
        <p:nvSpPr>
          <p:cNvPr id="199" name="Google Shape;199;p36"/>
          <p:cNvSpPr txBox="1"/>
          <p:nvPr/>
        </p:nvSpPr>
        <p:spPr>
          <a:xfrm>
            <a:off x="1560150" y="2095500"/>
            <a:ext cx="9071700" cy="193548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240">
                <a:latin typeface="Arial"/>
              </a:defRPr>
            </a:pPr>
            <a:r>
              <a:rPr lang="en-US" sz="2240"/>
              <a:t>Blue-shifted means the object is moving toward the observer.  We define this as having a negative radial velocity.</a:t>
            </a:r>
            <a:endParaRPr sz="224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240">
                <a:latin typeface="Arial"/>
              </a:defRPr>
            </a:pPr>
            <a:r>
              <a:t/>
            </a:r>
            <a:endParaRPr sz="224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240">
                <a:latin typeface="Arial"/>
              </a:defRPr>
            </a:pPr>
            <a:r>
              <a:rPr lang="en-US" sz="2240"/>
              <a:t>Redshifted means the object is moving away from the observer.  We define this as having a positive radial velocity.</a:t>
            </a:r>
            <a:endParaRPr sz="224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1. Earth Rotation</a:t>
            </a:r>
          </a:p>
        </p:txBody>
      </p:sp>
      <p:pic>
        <p:nvPicPr>
          <p:cNvPr id="204" name="Google Shape;20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8683" y="2450771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7"/>
          <p:cNvSpPr/>
          <p:nvPr/>
        </p:nvSpPr>
        <p:spPr>
          <a:xfrm>
            <a:off x="9483248" y="3378585"/>
            <a:ext cx="822960" cy="731538"/>
          </a:xfrm>
          <a:custGeom>
            <a:pathLst>
              <a:path extrusionOk="0" h="21600" w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FFFF00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37"/>
          <p:cNvSpPr/>
          <p:nvPr/>
        </p:nvSpPr>
        <p:spPr>
          <a:xfrm>
            <a:off x="1467013" y="2774176"/>
            <a:ext cx="2903756" cy="2662997"/>
          </a:xfrm>
          <a:custGeom>
            <a:pathLst>
              <a:path extrusionOk="0" h="6414" w="6174">
                <a:moveTo>
                  <a:pt x="1645" y="1444"/>
                </a:moveTo>
                <a:lnTo>
                  <a:pt x="1611" y="1616"/>
                </a:lnTo>
                <a:lnTo>
                  <a:pt x="1586" y="1789"/>
                </a:lnTo>
                <a:lnTo>
                  <a:pt x="1569" y="1964"/>
                </a:lnTo>
                <a:lnTo>
                  <a:pt x="1561" y="2139"/>
                </a:lnTo>
                <a:lnTo>
                  <a:pt x="1561" y="2314"/>
                </a:lnTo>
                <a:lnTo>
                  <a:pt x="1570" y="2489"/>
                </a:lnTo>
                <a:lnTo>
                  <a:pt x="1587" y="2664"/>
                </a:lnTo>
                <a:lnTo>
                  <a:pt x="1613" y="2837"/>
                </a:lnTo>
                <a:lnTo>
                  <a:pt x="1647" y="3009"/>
                </a:lnTo>
                <a:lnTo>
                  <a:pt x="1689" y="3179"/>
                </a:lnTo>
                <a:lnTo>
                  <a:pt x="1739" y="3346"/>
                </a:lnTo>
                <a:lnTo>
                  <a:pt x="1798" y="3511"/>
                </a:lnTo>
                <a:lnTo>
                  <a:pt x="1864" y="3672"/>
                </a:lnTo>
                <a:lnTo>
                  <a:pt x="1938" y="3830"/>
                </a:lnTo>
                <a:lnTo>
                  <a:pt x="2020" y="3983"/>
                </a:lnTo>
                <a:lnTo>
                  <a:pt x="2108" y="4132"/>
                </a:lnTo>
                <a:lnTo>
                  <a:pt x="2204" y="4277"/>
                </a:lnTo>
                <a:lnTo>
                  <a:pt x="2307" y="4416"/>
                </a:lnTo>
                <a:lnTo>
                  <a:pt x="2417" y="4549"/>
                </a:lnTo>
                <a:lnTo>
                  <a:pt x="2533" y="4677"/>
                </a:lnTo>
                <a:lnTo>
                  <a:pt x="2654" y="4798"/>
                </a:lnTo>
                <a:lnTo>
                  <a:pt x="2782" y="4913"/>
                </a:lnTo>
                <a:lnTo>
                  <a:pt x="2915" y="5021"/>
                </a:lnTo>
                <a:lnTo>
                  <a:pt x="3053" y="5122"/>
                </a:lnTo>
                <a:lnTo>
                  <a:pt x="3195" y="5216"/>
                </a:lnTo>
                <a:lnTo>
                  <a:pt x="3343" y="5302"/>
                </a:lnTo>
                <a:lnTo>
                  <a:pt x="3494" y="5380"/>
                </a:lnTo>
                <a:lnTo>
                  <a:pt x="3648" y="5450"/>
                </a:lnTo>
                <a:lnTo>
                  <a:pt x="3806" y="5512"/>
                </a:lnTo>
                <a:lnTo>
                  <a:pt x="3967" y="5566"/>
                </a:lnTo>
                <a:lnTo>
                  <a:pt x="4130" y="5611"/>
                </a:lnTo>
                <a:lnTo>
                  <a:pt x="4295" y="5648"/>
                </a:lnTo>
                <a:lnTo>
                  <a:pt x="4461" y="5676"/>
                </a:lnTo>
                <a:lnTo>
                  <a:pt x="4629" y="5695"/>
                </a:lnTo>
                <a:lnTo>
                  <a:pt x="4797" y="5706"/>
                </a:lnTo>
                <a:lnTo>
                  <a:pt x="4966" y="5708"/>
                </a:lnTo>
                <a:lnTo>
                  <a:pt x="5135" y="5700"/>
                </a:lnTo>
                <a:lnTo>
                  <a:pt x="5303" y="5684"/>
                </a:lnTo>
                <a:lnTo>
                  <a:pt x="5470" y="5660"/>
                </a:lnTo>
                <a:lnTo>
                  <a:pt x="5636" y="5626"/>
                </a:lnTo>
                <a:lnTo>
                  <a:pt x="5799" y="5584"/>
                </a:lnTo>
                <a:lnTo>
                  <a:pt x="5961" y="5534"/>
                </a:lnTo>
                <a:lnTo>
                  <a:pt x="6173" y="6204"/>
                </a:lnTo>
                <a:lnTo>
                  <a:pt x="6077" y="6235"/>
                </a:lnTo>
                <a:lnTo>
                  <a:pt x="5981" y="6264"/>
                </a:lnTo>
                <a:lnTo>
                  <a:pt x="5884" y="6290"/>
                </a:lnTo>
                <a:lnTo>
                  <a:pt x="5786" y="6314"/>
                </a:lnTo>
                <a:lnTo>
                  <a:pt x="5688" y="6335"/>
                </a:lnTo>
                <a:lnTo>
                  <a:pt x="5589" y="6354"/>
                </a:lnTo>
                <a:lnTo>
                  <a:pt x="5490" y="6370"/>
                </a:lnTo>
                <a:lnTo>
                  <a:pt x="5391" y="6384"/>
                </a:lnTo>
                <a:lnTo>
                  <a:pt x="5291" y="6395"/>
                </a:lnTo>
                <a:lnTo>
                  <a:pt x="5191" y="6403"/>
                </a:lnTo>
                <a:lnTo>
                  <a:pt x="5091" y="6409"/>
                </a:lnTo>
                <a:lnTo>
                  <a:pt x="4991" y="6412"/>
                </a:lnTo>
                <a:lnTo>
                  <a:pt x="4891" y="6413"/>
                </a:lnTo>
                <a:lnTo>
                  <a:pt x="4790" y="6411"/>
                </a:lnTo>
                <a:lnTo>
                  <a:pt x="4690" y="6407"/>
                </a:lnTo>
                <a:lnTo>
                  <a:pt x="4590" y="6399"/>
                </a:lnTo>
                <a:lnTo>
                  <a:pt x="4490" y="6390"/>
                </a:lnTo>
                <a:lnTo>
                  <a:pt x="4391" y="6378"/>
                </a:lnTo>
                <a:lnTo>
                  <a:pt x="4292" y="6363"/>
                </a:lnTo>
                <a:lnTo>
                  <a:pt x="4193" y="6345"/>
                </a:lnTo>
                <a:lnTo>
                  <a:pt x="4094" y="6326"/>
                </a:lnTo>
                <a:lnTo>
                  <a:pt x="3996" y="6303"/>
                </a:lnTo>
                <a:lnTo>
                  <a:pt x="3899" y="6278"/>
                </a:lnTo>
                <a:lnTo>
                  <a:pt x="3802" y="6251"/>
                </a:lnTo>
                <a:lnTo>
                  <a:pt x="3706" y="6221"/>
                </a:lnTo>
                <a:lnTo>
                  <a:pt x="3611" y="6188"/>
                </a:lnTo>
                <a:lnTo>
                  <a:pt x="3516" y="6153"/>
                </a:lnTo>
                <a:lnTo>
                  <a:pt x="3423" y="6116"/>
                </a:lnTo>
                <a:lnTo>
                  <a:pt x="3330" y="6076"/>
                </a:lnTo>
                <a:lnTo>
                  <a:pt x="3238" y="6034"/>
                </a:lnTo>
                <a:lnTo>
                  <a:pt x="3148" y="5990"/>
                </a:lnTo>
                <a:lnTo>
                  <a:pt x="3058" y="5943"/>
                </a:lnTo>
                <a:lnTo>
                  <a:pt x="2970" y="5894"/>
                </a:lnTo>
                <a:lnTo>
                  <a:pt x="2882" y="5842"/>
                </a:lnTo>
                <a:lnTo>
                  <a:pt x="2796" y="5789"/>
                </a:lnTo>
                <a:lnTo>
                  <a:pt x="2712" y="5733"/>
                </a:lnTo>
                <a:lnTo>
                  <a:pt x="2628" y="5675"/>
                </a:lnTo>
                <a:lnTo>
                  <a:pt x="2547" y="5615"/>
                </a:lnTo>
                <a:lnTo>
                  <a:pt x="2466" y="5553"/>
                </a:lnTo>
                <a:lnTo>
                  <a:pt x="2387" y="5488"/>
                </a:lnTo>
                <a:lnTo>
                  <a:pt x="2310" y="5422"/>
                </a:lnTo>
                <a:lnTo>
                  <a:pt x="2234" y="5354"/>
                </a:lnTo>
                <a:lnTo>
                  <a:pt x="2160" y="5284"/>
                </a:lnTo>
                <a:lnTo>
                  <a:pt x="2088" y="5212"/>
                </a:lnTo>
                <a:lnTo>
                  <a:pt x="2017" y="5138"/>
                </a:lnTo>
                <a:lnTo>
                  <a:pt x="1948" y="5062"/>
                </a:lnTo>
                <a:lnTo>
                  <a:pt x="1881" y="4984"/>
                </a:lnTo>
                <a:lnTo>
                  <a:pt x="1816" y="4905"/>
                </a:lnTo>
                <a:lnTo>
                  <a:pt x="1753" y="4824"/>
                </a:lnTo>
                <a:lnTo>
                  <a:pt x="1691" y="4742"/>
                </a:lnTo>
                <a:lnTo>
                  <a:pt x="1632" y="4658"/>
                </a:lnTo>
                <a:lnTo>
                  <a:pt x="1575" y="4572"/>
                </a:lnTo>
                <a:lnTo>
                  <a:pt x="1520" y="4485"/>
                </a:lnTo>
                <a:lnTo>
                  <a:pt x="1467" y="4397"/>
                </a:lnTo>
                <a:lnTo>
                  <a:pt x="1416" y="4307"/>
                </a:lnTo>
                <a:lnTo>
                  <a:pt x="1367" y="4216"/>
                </a:lnTo>
                <a:lnTo>
                  <a:pt x="1320" y="4124"/>
                </a:lnTo>
                <a:lnTo>
                  <a:pt x="1276" y="4030"/>
                </a:lnTo>
                <a:lnTo>
                  <a:pt x="1234" y="3936"/>
                </a:lnTo>
                <a:lnTo>
                  <a:pt x="1194" y="3840"/>
                </a:lnTo>
                <a:lnTo>
                  <a:pt x="1156" y="3744"/>
                </a:lnTo>
                <a:lnTo>
                  <a:pt x="1121" y="3646"/>
                </a:lnTo>
                <a:lnTo>
                  <a:pt x="1088" y="3548"/>
                </a:lnTo>
                <a:lnTo>
                  <a:pt x="1058" y="3448"/>
                </a:lnTo>
                <a:lnTo>
                  <a:pt x="1029" y="3348"/>
                </a:lnTo>
                <a:lnTo>
                  <a:pt x="1004" y="3248"/>
                </a:lnTo>
                <a:lnTo>
                  <a:pt x="980" y="3146"/>
                </a:lnTo>
                <a:lnTo>
                  <a:pt x="959" y="3044"/>
                </a:lnTo>
                <a:lnTo>
                  <a:pt x="941" y="2942"/>
                </a:lnTo>
                <a:lnTo>
                  <a:pt x="925" y="2839"/>
                </a:lnTo>
                <a:lnTo>
                  <a:pt x="911" y="2736"/>
                </a:lnTo>
                <a:lnTo>
                  <a:pt x="900" y="2632"/>
                </a:lnTo>
                <a:lnTo>
                  <a:pt x="892" y="2528"/>
                </a:lnTo>
                <a:lnTo>
                  <a:pt x="886" y="2424"/>
                </a:lnTo>
                <a:lnTo>
                  <a:pt x="882" y="2320"/>
                </a:lnTo>
                <a:lnTo>
                  <a:pt x="881" y="2216"/>
                </a:lnTo>
                <a:lnTo>
                  <a:pt x="882" y="2112"/>
                </a:lnTo>
                <a:lnTo>
                  <a:pt x="886" y="2008"/>
                </a:lnTo>
                <a:lnTo>
                  <a:pt x="893" y="1904"/>
                </a:lnTo>
                <a:lnTo>
                  <a:pt x="901" y="1800"/>
                </a:lnTo>
                <a:lnTo>
                  <a:pt x="913" y="1696"/>
                </a:lnTo>
                <a:lnTo>
                  <a:pt x="927" y="1593"/>
                </a:lnTo>
                <a:lnTo>
                  <a:pt x="943" y="1490"/>
                </a:lnTo>
                <a:lnTo>
                  <a:pt x="962" y="1388"/>
                </a:lnTo>
                <a:lnTo>
                  <a:pt x="983" y="1286"/>
                </a:lnTo>
                <a:lnTo>
                  <a:pt x="0" y="1053"/>
                </a:lnTo>
                <a:lnTo>
                  <a:pt x="1614" y="0"/>
                </a:lnTo>
                <a:lnTo>
                  <a:pt x="2627" y="1678"/>
                </a:lnTo>
                <a:lnTo>
                  <a:pt x="1645" y="1444"/>
                </a:lnTo>
              </a:path>
            </a:pathLst>
          </a:custGeom>
          <a:solidFill>
            <a:srgbClr val="000000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</p:sp>
      <p:cxnSp>
        <p:nvCxnSpPr>
          <p:cNvPr id="208" name="Google Shape;208;p37"/>
          <p:cNvCxnSpPr/>
          <p:nvPr/>
        </p:nvCxnSpPr>
        <p:spPr>
          <a:xfrm>
            <a:off x="4728368" y="3790065"/>
            <a:ext cx="246888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09" name="Google Shape;209;p37"/>
          <p:cNvCxnSpPr/>
          <p:nvPr/>
        </p:nvCxnSpPr>
        <p:spPr>
          <a:xfrm>
            <a:off x="4454048" y="3058545"/>
            <a:ext cx="2743200" cy="36576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10" name="Google Shape;210;p37"/>
          <p:cNvCxnSpPr/>
          <p:nvPr/>
        </p:nvCxnSpPr>
        <p:spPr>
          <a:xfrm flipH="1" rot="10800000">
            <a:off x="4362608" y="4155825"/>
            <a:ext cx="2834640" cy="457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11" name="Google Shape;211;p37"/>
          <p:cNvSpPr txBox="1"/>
          <p:nvPr/>
        </p:nvSpPr>
        <p:spPr>
          <a:xfrm>
            <a:off x="4347288" y="2095500"/>
            <a:ext cx="6301500" cy="7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240">
                <a:latin typeface="Arial"/>
              </a:defRPr>
            </a:pPr>
            <a:r>
              <a:rPr lang="en-US" sz="2240"/>
              <a:t>Blueshifted</a:t>
            </a:r>
            <a:endParaRPr sz="2240"/>
          </a:p>
        </p:txBody>
      </p:sp>
      <p:sp>
        <p:nvSpPr>
          <p:cNvPr id="212" name="Google Shape;212;p37"/>
          <p:cNvSpPr txBox="1"/>
          <p:nvPr/>
        </p:nvSpPr>
        <p:spPr>
          <a:xfrm>
            <a:off x="4423488" y="4762500"/>
            <a:ext cx="6301500" cy="7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240">
                <a:latin typeface="Arial"/>
              </a:defRPr>
            </a:pPr>
            <a:r>
              <a:rPr lang="en-US" sz="2240"/>
              <a:t>Redshifted</a:t>
            </a:r>
            <a:endParaRPr sz="224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2. Earth Revolution</a:t>
            </a:r>
          </a:p>
        </p:txBody>
      </p:sp>
      <p:sp>
        <p:nvSpPr>
          <p:cNvPr id="218" name="Google Shape;218;p38"/>
          <p:cNvSpPr txBox="1"/>
          <p:nvPr/>
        </p:nvSpPr>
        <p:spPr>
          <a:xfrm>
            <a:off x="1729671" y="2248709"/>
            <a:ext cx="8091634" cy="39107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56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8"/>
          <p:cNvSpPr txBox="1"/>
          <p:nvPr/>
        </p:nvSpPr>
        <p:spPr>
          <a:xfrm>
            <a:off x="1729992" y="2248709"/>
            <a:ext cx="8091634" cy="39107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56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8"/>
          <p:cNvSpPr/>
          <p:nvPr/>
        </p:nvSpPr>
        <p:spPr>
          <a:xfrm>
            <a:off x="9355055" y="3239974"/>
            <a:ext cx="734056" cy="652510"/>
          </a:xfrm>
          <a:custGeom>
            <a:pathLst>
              <a:path extrusionOk="0" h="21600" w="21600">
                <a:moveTo>
                  <a:pt x="10797" y="0"/>
                </a:moveTo>
                <a:lnTo>
                  <a:pt x="8278" y="8256"/>
                </a:lnTo>
                <a:lnTo>
                  <a:pt x="0" y="8256"/>
                </a:lnTo>
                <a:lnTo>
                  <a:pt x="6722" y="13405"/>
                </a:lnTo>
                <a:lnTo>
                  <a:pt x="4198" y="21600"/>
                </a:lnTo>
                <a:lnTo>
                  <a:pt x="10797" y="16580"/>
                </a:lnTo>
                <a:lnTo>
                  <a:pt x="17401" y="21600"/>
                </a:lnTo>
                <a:lnTo>
                  <a:pt x="14878" y="13405"/>
                </a:lnTo>
                <a:lnTo>
                  <a:pt x="21600" y="8256"/>
                </a:lnTo>
                <a:lnTo>
                  <a:pt x="13321" y="8256"/>
                </a:lnTo>
                <a:lnTo>
                  <a:pt x="10797" y="0"/>
                </a:lnTo>
                <a:close/>
              </a:path>
            </a:pathLst>
          </a:custGeom>
          <a:solidFill>
            <a:srgbClr val="FFFF00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38"/>
          <p:cNvSpPr/>
          <p:nvPr/>
        </p:nvSpPr>
        <p:spPr>
          <a:xfrm>
            <a:off x="3156360" y="2628261"/>
            <a:ext cx="1957482" cy="1957482"/>
          </a:xfrm>
          <a:prstGeom prst="ellipse">
            <a:avLst/>
          </a:prstGeom>
          <a:noFill/>
          <a:ln cap="flat" cmpd="sng" w="38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8"/>
          <p:cNvSpPr/>
          <p:nvPr/>
        </p:nvSpPr>
        <p:spPr>
          <a:xfrm>
            <a:off x="2272770" y="2759060"/>
            <a:ext cx="2590064" cy="2317116"/>
          </a:xfrm>
          <a:custGeom>
            <a:pathLst>
              <a:path extrusionOk="0" h="6414" w="6174">
                <a:moveTo>
                  <a:pt x="1645" y="1444"/>
                </a:moveTo>
                <a:lnTo>
                  <a:pt x="1611" y="1616"/>
                </a:lnTo>
                <a:lnTo>
                  <a:pt x="1586" y="1789"/>
                </a:lnTo>
                <a:lnTo>
                  <a:pt x="1569" y="1964"/>
                </a:lnTo>
                <a:lnTo>
                  <a:pt x="1561" y="2139"/>
                </a:lnTo>
                <a:lnTo>
                  <a:pt x="1561" y="2314"/>
                </a:lnTo>
                <a:lnTo>
                  <a:pt x="1570" y="2489"/>
                </a:lnTo>
                <a:lnTo>
                  <a:pt x="1587" y="2664"/>
                </a:lnTo>
                <a:lnTo>
                  <a:pt x="1613" y="2837"/>
                </a:lnTo>
                <a:lnTo>
                  <a:pt x="1647" y="3009"/>
                </a:lnTo>
                <a:lnTo>
                  <a:pt x="1689" y="3179"/>
                </a:lnTo>
                <a:lnTo>
                  <a:pt x="1739" y="3346"/>
                </a:lnTo>
                <a:lnTo>
                  <a:pt x="1798" y="3511"/>
                </a:lnTo>
                <a:lnTo>
                  <a:pt x="1864" y="3672"/>
                </a:lnTo>
                <a:lnTo>
                  <a:pt x="1938" y="3830"/>
                </a:lnTo>
                <a:lnTo>
                  <a:pt x="2020" y="3983"/>
                </a:lnTo>
                <a:lnTo>
                  <a:pt x="2108" y="4132"/>
                </a:lnTo>
                <a:lnTo>
                  <a:pt x="2204" y="4277"/>
                </a:lnTo>
                <a:lnTo>
                  <a:pt x="2307" y="4416"/>
                </a:lnTo>
                <a:lnTo>
                  <a:pt x="2417" y="4549"/>
                </a:lnTo>
                <a:lnTo>
                  <a:pt x="2533" y="4677"/>
                </a:lnTo>
                <a:lnTo>
                  <a:pt x="2654" y="4798"/>
                </a:lnTo>
                <a:lnTo>
                  <a:pt x="2782" y="4913"/>
                </a:lnTo>
                <a:lnTo>
                  <a:pt x="2915" y="5021"/>
                </a:lnTo>
                <a:lnTo>
                  <a:pt x="3053" y="5122"/>
                </a:lnTo>
                <a:lnTo>
                  <a:pt x="3195" y="5216"/>
                </a:lnTo>
                <a:lnTo>
                  <a:pt x="3343" y="5302"/>
                </a:lnTo>
                <a:lnTo>
                  <a:pt x="3494" y="5380"/>
                </a:lnTo>
                <a:lnTo>
                  <a:pt x="3648" y="5450"/>
                </a:lnTo>
                <a:lnTo>
                  <a:pt x="3806" y="5512"/>
                </a:lnTo>
                <a:lnTo>
                  <a:pt x="3967" y="5566"/>
                </a:lnTo>
                <a:lnTo>
                  <a:pt x="4130" y="5611"/>
                </a:lnTo>
                <a:lnTo>
                  <a:pt x="4295" y="5648"/>
                </a:lnTo>
                <a:lnTo>
                  <a:pt x="4461" y="5676"/>
                </a:lnTo>
                <a:lnTo>
                  <a:pt x="4629" y="5695"/>
                </a:lnTo>
                <a:lnTo>
                  <a:pt x="4797" y="5706"/>
                </a:lnTo>
                <a:lnTo>
                  <a:pt x="4966" y="5708"/>
                </a:lnTo>
                <a:lnTo>
                  <a:pt x="5135" y="5700"/>
                </a:lnTo>
                <a:lnTo>
                  <a:pt x="5303" y="5684"/>
                </a:lnTo>
                <a:lnTo>
                  <a:pt x="5470" y="5660"/>
                </a:lnTo>
                <a:lnTo>
                  <a:pt x="5636" y="5626"/>
                </a:lnTo>
                <a:lnTo>
                  <a:pt x="5799" y="5584"/>
                </a:lnTo>
                <a:lnTo>
                  <a:pt x="5961" y="5534"/>
                </a:lnTo>
                <a:lnTo>
                  <a:pt x="6173" y="6204"/>
                </a:lnTo>
                <a:lnTo>
                  <a:pt x="6077" y="6235"/>
                </a:lnTo>
                <a:lnTo>
                  <a:pt x="5981" y="6264"/>
                </a:lnTo>
                <a:lnTo>
                  <a:pt x="5884" y="6290"/>
                </a:lnTo>
                <a:lnTo>
                  <a:pt x="5786" y="6314"/>
                </a:lnTo>
                <a:lnTo>
                  <a:pt x="5688" y="6335"/>
                </a:lnTo>
                <a:lnTo>
                  <a:pt x="5589" y="6354"/>
                </a:lnTo>
                <a:lnTo>
                  <a:pt x="5490" y="6370"/>
                </a:lnTo>
                <a:lnTo>
                  <a:pt x="5391" y="6384"/>
                </a:lnTo>
                <a:lnTo>
                  <a:pt x="5291" y="6395"/>
                </a:lnTo>
                <a:lnTo>
                  <a:pt x="5191" y="6403"/>
                </a:lnTo>
                <a:lnTo>
                  <a:pt x="5091" y="6409"/>
                </a:lnTo>
                <a:lnTo>
                  <a:pt x="4991" y="6412"/>
                </a:lnTo>
                <a:lnTo>
                  <a:pt x="4891" y="6413"/>
                </a:lnTo>
                <a:lnTo>
                  <a:pt x="4790" y="6411"/>
                </a:lnTo>
                <a:lnTo>
                  <a:pt x="4690" y="6407"/>
                </a:lnTo>
                <a:lnTo>
                  <a:pt x="4590" y="6399"/>
                </a:lnTo>
                <a:lnTo>
                  <a:pt x="4490" y="6390"/>
                </a:lnTo>
                <a:lnTo>
                  <a:pt x="4391" y="6378"/>
                </a:lnTo>
                <a:lnTo>
                  <a:pt x="4292" y="6363"/>
                </a:lnTo>
                <a:lnTo>
                  <a:pt x="4193" y="6345"/>
                </a:lnTo>
                <a:lnTo>
                  <a:pt x="4094" y="6326"/>
                </a:lnTo>
                <a:lnTo>
                  <a:pt x="3996" y="6303"/>
                </a:lnTo>
                <a:lnTo>
                  <a:pt x="3899" y="6278"/>
                </a:lnTo>
                <a:lnTo>
                  <a:pt x="3802" y="6251"/>
                </a:lnTo>
                <a:lnTo>
                  <a:pt x="3706" y="6221"/>
                </a:lnTo>
                <a:lnTo>
                  <a:pt x="3611" y="6188"/>
                </a:lnTo>
                <a:lnTo>
                  <a:pt x="3516" y="6153"/>
                </a:lnTo>
                <a:lnTo>
                  <a:pt x="3423" y="6116"/>
                </a:lnTo>
                <a:lnTo>
                  <a:pt x="3330" y="6076"/>
                </a:lnTo>
                <a:lnTo>
                  <a:pt x="3238" y="6034"/>
                </a:lnTo>
                <a:lnTo>
                  <a:pt x="3148" y="5990"/>
                </a:lnTo>
                <a:lnTo>
                  <a:pt x="3058" y="5943"/>
                </a:lnTo>
                <a:lnTo>
                  <a:pt x="2970" y="5894"/>
                </a:lnTo>
                <a:lnTo>
                  <a:pt x="2882" y="5842"/>
                </a:lnTo>
                <a:lnTo>
                  <a:pt x="2796" y="5789"/>
                </a:lnTo>
                <a:lnTo>
                  <a:pt x="2712" y="5733"/>
                </a:lnTo>
                <a:lnTo>
                  <a:pt x="2628" y="5675"/>
                </a:lnTo>
                <a:lnTo>
                  <a:pt x="2547" y="5615"/>
                </a:lnTo>
                <a:lnTo>
                  <a:pt x="2466" y="5553"/>
                </a:lnTo>
                <a:lnTo>
                  <a:pt x="2387" y="5488"/>
                </a:lnTo>
                <a:lnTo>
                  <a:pt x="2310" y="5422"/>
                </a:lnTo>
                <a:lnTo>
                  <a:pt x="2234" y="5354"/>
                </a:lnTo>
                <a:lnTo>
                  <a:pt x="2160" y="5284"/>
                </a:lnTo>
                <a:lnTo>
                  <a:pt x="2088" y="5212"/>
                </a:lnTo>
                <a:lnTo>
                  <a:pt x="2017" y="5138"/>
                </a:lnTo>
                <a:lnTo>
                  <a:pt x="1948" y="5062"/>
                </a:lnTo>
                <a:lnTo>
                  <a:pt x="1881" y="4984"/>
                </a:lnTo>
                <a:lnTo>
                  <a:pt x="1816" y="4905"/>
                </a:lnTo>
                <a:lnTo>
                  <a:pt x="1753" y="4824"/>
                </a:lnTo>
                <a:lnTo>
                  <a:pt x="1691" y="4742"/>
                </a:lnTo>
                <a:lnTo>
                  <a:pt x="1632" y="4658"/>
                </a:lnTo>
                <a:lnTo>
                  <a:pt x="1575" y="4572"/>
                </a:lnTo>
                <a:lnTo>
                  <a:pt x="1520" y="4485"/>
                </a:lnTo>
                <a:lnTo>
                  <a:pt x="1467" y="4397"/>
                </a:lnTo>
                <a:lnTo>
                  <a:pt x="1416" y="4307"/>
                </a:lnTo>
                <a:lnTo>
                  <a:pt x="1367" y="4216"/>
                </a:lnTo>
                <a:lnTo>
                  <a:pt x="1320" y="4124"/>
                </a:lnTo>
                <a:lnTo>
                  <a:pt x="1276" y="4030"/>
                </a:lnTo>
                <a:lnTo>
                  <a:pt x="1234" y="3936"/>
                </a:lnTo>
                <a:lnTo>
                  <a:pt x="1194" y="3840"/>
                </a:lnTo>
                <a:lnTo>
                  <a:pt x="1156" y="3744"/>
                </a:lnTo>
                <a:lnTo>
                  <a:pt x="1121" y="3646"/>
                </a:lnTo>
                <a:lnTo>
                  <a:pt x="1088" y="3548"/>
                </a:lnTo>
                <a:lnTo>
                  <a:pt x="1058" y="3448"/>
                </a:lnTo>
                <a:lnTo>
                  <a:pt x="1029" y="3348"/>
                </a:lnTo>
                <a:lnTo>
                  <a:pt x="1004" y="3248"/>
                </a:lnTo>
                <a:lnTo>
                  <a:pt x="980" y="3146"/>
                </a:lnTo>
                <a:lnTo>
                  <a:pt x="959" y="3044"/>
                </a:lnTo>
                <a:lnTo>
                  <a:pt x="941" y="2942"/>
                </a:lnTo>
                <a:lnTo>
                  <a:pt x="925" y="2839"/>
                </a:lnTo>
                <a:lnTo>
                  <a:pt x="911" y="2736"/>
                </a:lnTo>
                <a:lnTo>
                  <a:pt x="900" y="2632"/>
                </a:lnTo>
                <a:lnTo>
                  <a:pt x="892" y="2528"/>
                </a:lnTo>
                <a:lnTo>
                  <a:pt x="886" y="2424"/>
                </a:lnTo>
                <a:lnTo>
                  <a:pt x="882" y="2320"/>
                </a:lnTo>
                <a:lnTo>
                  <a:pt x="881" y="2216"/>
                </a:lnTo>
                <a:lnTo>
                  <a:pt x="882" y="2112"/>
                </a:lnTo>
                <a:lnTo>
                  <a:pt x="886" y="2008"/>
                </a:lnTo>
                <a:lnTo>
                  <a:pt x="893" y="1904"/>
                </a:lnTo>
                <a:lnTo>
                  <a:pt x="901" y="1800"/>
                </a:lnTo>
                <a:lnTo>
                  <a:pt x="913" y="1696"/>
                </a:lnTo>
                <a:lnTo>
                  <a:pt x="927" y="1593"/>
                </a:lnTo>
                <a:lnTo>
                  <a:pt x="943" y="1490"/>
                </a:lnTo>
                <a:lnTo>
                  <a:pt x="962" y="1388"/>
                </a:lnTo>
                <a:lnTo>
                  <a:pt x="983" y="1286"/>
                </a:lnTo>
                <a:lnTo>
                  <a:pt x="0" y="1053"/>
                </a:lnTo>
                <a:lnTo>
                  <a:pt x="1614" y="0"/>
                </a:lnTo>
                <a:lnTo>
                  <a:pt x="2627" y="1678"/>
                </a:lnTo>
                <a:lnTo>
                  <a:pt x="1645" y="1444"/>
                </a:lnTo>
              </a:path>
            </a:pathLst>
          </a:custGeom>
          <a:solidFill>
            <a:srgbClr val="000000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</p:sp>
      <p:cxnSp>
        <p:nvCxnSpPr>
          <p:cNvPr id="223" name="Google Shape;223;p38"/>
          <p:cNvCxnSpPr/>
          <p:nvPr/>
        </p:nvCxnSpPr>
        <p:spPr>
          <a:xfrm>
            <a:off x="5113842" y="3607002"/>
            <a:ext cx="2202168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24" name="Google Shape;224;p38"/>
          <p:cNvCxnSpPr/>
          <p:nvPr/>
        </p:nvCxnSpPr>
        <p:spPr>
          <a:xfrm>
            <a:off x="4869157" y="2954508"/>
            <a:ext cx="2446853" cy="326247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25" name="Google Shape;225;p38"/>
          <p:cNvCxnSpPr/>
          <p:nvPr/>
        </p:nvCxnSpPr>
        <p:spPr>
          <a:xfrm flipH="1" rot="10800000">
            <a:off x="4787596" y="3933249"/>
            <a:ext cx="2528415" cy="407809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6" name="Google Shape;226;p38"/>
          <p:cNvSpPr/>
          <p:nvPr/>
        </p:nvSpPr>
        <p:spPr>
          <a:xfrm>
            <a:off x="4003768" y="3508100"/>
            <a:ext cx="244685" cy="244685"/>
          </a:xfrm>
          <a:custGeom>
            <a:pathLst>
              <a:path extrusionOk="0" h="764" w="764">
                <a:moveTo>
                  <a:pt x="0" y="381"/>
                </a:moveTo>
                <a:lnTo>
                  <a:pt x="90" y="417"/>
                </a:lnTo>
                <a:lnTo>
                  <a:pt x="12" y="480"/>
                </a:lnTo>
                <a:lnTo>
                  <a:pt x="109" y="491"/>
                </a:lnTo>
                <a:lnTo>
                  <a:pt x="51" y="572"/>
                </a:lnTo>
                <a:lnTo>
                  <a:pt x="147" y="557"/>
                </a:lnTo>
                <a:lnTo>
                  <a:pt x="111" y="651"/>
                </a:lnTo>
                <a:lnTo>
                  <a:pt x="200" y="612"/>
                </a:lnTo>
                <a:lnTo>
                  <a:pt x="190" y="711"/>
                </a:lnTo>
                <a:lnTo>
                  <a:pt x="266" y="651"/>
                </a:lnTo>
                <a:lnTo>
                  <a:pt x="282" y="750"/>
                </a:lnTo>
                <a:lnTo>
                  <a:pt x="340" y="671"/>
                </a:lnTo>
                <a:lnTo>
                  <a:pt x="381" y="763"/>
                </a:lnTo>
                <a:lnTo>
                  <a:pt x="417" y="672"/>
                </a:lnTo>
                <a:lnTo>
                  <a:pt x="480" y="750"/>
                </a:lnTo>
                <a:lnTo>
                  <a:pt x="491" y="653"/>
                </a:lnTo>
                <a:lnTo>
                  <a:pt x="572" y="711"/>
                </a:lnTo>
                <a:lnTo>
                  <a:pt x="557" y="615"/>
                </a:lnTo>
                <a:lnTo>
                  <a:pt x="651" y="651"/>
                </a:lnTo>
                <a:lnTo>
                  <a:pt x="612" y="562"/>
                </a:lnTo>
                <a:lnTo>
                  <a:pt x="711" y="572"/>
                </a:lnTo>
                <a:lnTo>
                  <a:pt x="651" y="496"/>
                </a:lnTo>
                <a:lnTo>
                  <a:pt x="750" y="480"/>
                </a:lnTo>
                <a:lnTo>
                  <a:pt x="671" y="422"/>
                </a:lnTo>
                <a:lnTo>
                  <a:pt x="763" y="381"/>
                </a:lnTo>
                <a:lnTo>
                  <a:pt x="672" y="345"/>
                </a:lnTo>
                <a:lnTo>
                  <a:pt x="750" y="282"/>
                </a:lnTo>
                <a:lnTo>
                  <a:pt x="653" y="271"/>
                </a:lnTo>
                <a:lnTo>
                  <a:pt x="711" y="190"/>
                </a:lnTo>
                <a:lnTo>
                  <a:pt x="615" y="205"/>
                </a:lnTo>
                <a:lnTo>
                  <a:pt x="651" y="111"/>
                </a:lnTo>
                <a:lnTo>
                  <a:pt x="562" y="150"/>
                </a:lnTo>
                <a:lnTo>
                  <a:pt x="572" y="51"/>
                </a:lnTo>
                <a:lnTo>
                  <a:pt x="496" y="111"/>
                </a:lnTo>
                <a:lnTo>
                  <a:pt x="480" y="12"/>
                </a:lnTo>
                <a:lnTo>
                  <a:pt x="422" y="91"/>
                </a:lnTo>
                <a:lnTo>
                  <a:pt x="381" y="0"/>
                </a:lnTo>
                <a:lnTo>
                  <a:pt x="345" y="90"/>
                </a:lnTo>
                <a:lnTo>
                  <a:pt x="282" y="12"/>
                </a:lnTo>
                <a:lnTo>
                  <a:pt x="271" y="109"/>
                </a:lnTo>
                <a:lnTo>
                  <a:pt x="190" y="51"/>
                </a:lnTo>
                <a:lnTo>
                  <a:pt x="205" y="147"/>
                </a:lnTo>
                <a:lnTo>
                  <a:pt x="111" y="111"/>
                </a:lnTo>
                <a:lnTo>
                  <a:pt x="150" y="200"/>
                </a:lnTo>
                <a:lnTo>
                  <a:pt x="51" y="190"/>
                </a:lnTo>
                <a:lnTo>
                  <a:pt x="111" y="266"/>
                </a:lnTo>
                <a:lnTo>
                  <a:pt x="12" y="282"/>
                </a:lnTo>
                <a:lnTo>
                  <a:pt x="91" y="340"/>
                </a:lnTo>
                <a:lnTo>
                  <a:pt x="0" y="381"/>
                </a:lnTo>
              </a:path>
            </a:pathLst>
          </a:cu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38"/>
          <p:cNvSpPr txBox="1"/>
          <p:nvPr/>
        </p:nvSpPr>
        <p:spPr>
          <a:xfrm>
            <a:off x="4773609" y="2095500"/>
            <a:ext cx="5620751" cy="655866"/>
          </a:xfrm>
          <a:prstGeom prst="rect">
            <a:avLst/>
          </a:prstGeom>
          <a:noFill/>
          <a:ln>
            <a:noFill/>
          </a:ln>
        </p:spPr>
        <p:txBody>
          <a:bodyPr anchorCtr="0" anchor="t" bIns="81548" lIns="81548" spcFirstLastPara="1" rIns="81548" wrap="square" tIns="81548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998">
                <a:latin typeface="Arial"/>
              </a:defRPr>
            </a:pPr>
            <a:r>
              <a:rPr lang="en-US" sz="1998"/>
              <a:t>Blueshifted</a:t>
            </a:r>
            <a:endParaRPr sz="1998"/>
          </a:p>
        </p:txBody>
      </p:sp>
      <p:sp>
        <p:nvSpPr>
          <p:cNvPr id="228" name="Google Shape;228;p38"/>
          <p:cNvSpPr txBox="1"/>
          <p:nvPr/>
        </p:nvSpPr>
        <p:spPr>
          <a:xfrm>
            <a:off x="4841578" y="4474385"/>
            <a:ext cx="5620751" cy="655866"/>
          </a:xfrm>
          <a:prstGeom prst="rect">
            <a:avLst/>
          </a:prstGeom>
          <a:noFill/>
          <a:ln>
            <a:noFill/>
          </a:ln>
        </p:spPr>
        <p:txBody>
          <a:bodyPr anchorCtr="0" anchor="t" bIns="81548" lIns="81548" spcFirstLastPara="1" rIns="81548" wrap="square" tIns="81548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998">
                <a:latin typeface="Arial"/>
              </a:defRPr>
            </a:pPr>
            <a:r>
              <a:rPr lang="en-US" sz="1998"/>
              <a:t>Redshifted</a:t>
            </a:r>
            <a:endParaRPr sz="1998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Heliocentric Reference Frame</a:t>
            </a:r>
          </a:p>
        </p:txBody>
      </p:sp>
      <p:sp>
        <p:nvSpPr>
          <p:cNvPr id="234" name="Google Shape;234;p39"/>
          <p:cNvSpPr txBox="1"/>
          <p:nvPr/>
        </p:nvSpPr>
        <p:spPr>
          <a:xfrm>
            <a:off x="1833985" y="2095500"/>
            <a:ext cx="8524031" cy="40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rPr lang="en-US" sz="2105"/>
              <a:t>Correction for earth rotation and revolution puts us into the Heliocentric velocity frame.</a:t>
            </a:r>
            <a:endParaRPr sz="2105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t/>
            </a:r>
            <a:endParaRPr sz="2105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rPr lang="en-US" sz="2105"/>
              <a:t>Measurements in this velocity frame are what one would measure from the center of the Sun.</a:t>
            </a:r>
            <a:endParaRPr sz="2105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t/>
            </a:r>
            <a:endParaRPr sz="2105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rPr lang="en-US" sz="2105"/>
              <a:t>A related reference frame is “barycentric,” which instead uses the center of mass of the Solar System (essentially the same as Heliocentric).</a:t>
            </a:r>
            <a:endParaRPr sz="2105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t/>
            </a:r>
            <a:endParaRPr sz="2105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rPr lang="en-US" sz="2105"/>
              <a:t>These are frequently used for extragalactic observations, but we need to go one step further.</a:t>
            </a:r>
            <a:endParaRPr sz="2105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3. Sun Motion wrt Local Material</a:t>
            </a:r>
          </a:p>
        </p:txBody>
      </p:sp>
      <p:pic>
        <p:nvPicPr>
          <p:cNvPr id="240" name="Google Shape;240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51221" y="2095500"/>
            <a:ext cx="6689558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Local Standard of Rest (LSR)</a:t>
            </a:r>
          </a:p>
        </p:txBody>
      </p:sp>
      <p:sp>
        <p:nvSpPr>
          <p:cNvPr id="246" name="Google Shape;246;p41"/>
          <p:cNvSpPr txBox="1"/>
          <p:nvPr/>
        </p:nvSpPr>
        <p:spPr>
          <a:xfrm>
            <a:off x="1560150" y="2095500"/>
            <a:ext cx="9071700" cy="2959608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240">
                <a:latin typeface="Arial"/>
              </a:defRPr>
            </a:pPr>
            <a:r>
              <a:rPr lang="en-US" sz="2240"/>
              <a:t>We correct for these three effects so our measurements are in the local standard of rest (LSR) frame.</a:t>
            </a:r>
            <a:endParaRPr sz="224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240">
                <a:latin typeface="Arial"/>
              </a:defRPr>
            </a:pPr>
            <a:r>
              <a:t/>
            </a:r>
            <a:endParaRPr sz="224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240">
                <a:latin typeface="Arial"/>
              </a:defRPr>
            </a:pPr>
            <a:r>
              <a:rPr lang="en-US" sz="2240"/>
              <a:t>The LSR is the mean motion of the Sun about the Galactic center with respect to nearby material (stars and gas).</a:t>
            </a:r>
            <a:endParaRPr sz="224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240">
                <a:latin typeface="Arial"/>
              </a:defRPr>
            </a:pPr>
            <a:r>
              <a:t/>
            </a:r>
            <a:endParaRPr sz="224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240">
                <a:latin typeface="Arial"/>
              </a:defRPr>
            </a:pPr>
            <a:r>
              <a:rPr lang="en-US" sz="2240"/>
              <a:t>The goal of the LSR is to ensure that our measurements are comparable to those made at other times.</a:t>
            </a:r>
            <a:endParaRPr sz="224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Local Standard of Rest (LSR)</a:t>
            </a:r>
          </a:p>
        </p:txBody>
      </p:sp>
      <p:sp>
        <p:nvSpPr>
          <p:cNvPr id="252" name="Google Shape;252;p42"/>
          <p:cNvSpPr txBox="1"/>
          <p:nvPr/>
        </p:nvSpPr>
        <p:spPr>
          <a:xfrm>
            <a:off x="1833985" y="2095500"/>
            <a:ext cx="8524031" cy="40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rPr lang="en-US" sz="2105"/>
              <a:t>The LSR frame therefore depends on:</a:t>
            </a:r>
            <a:endParaRPr sz="2105"/>
          </a:p>
          <a:p>
            <a:pPr indent="-406400" lvl="0" marL="457200" rtl="0">
              <a:buSzPct val="100000"/>
              <a:spcBef>
                <a:spcPts val="0"/>
              </a:spcBef>
              <a:spcAft>
                <a:spcPts val="0"/>
              </a:spcAft>
              <a:buAutoNum type="arabicParenR"/>
              <a:defRPr sz="2105">
                <a:latin typeface="Arial"/>
              </a:defRPr>
            </a:pPr>
            <a:r>
              <a:rPr lang="en-US" sz="2105"/>
              <a:t>The direction you are pointing your telescope</a:t>
            </a:r>
            <a:endParaRPr sz="2105"/>
          </a:p>
          <a:p>
            <a:pPr indent="-406400" lvl="0" marL="457200" rtl="0">
              <a:buSzPct val="100000"/>
              <a:spcBef>
                <a:spcPts val="0"/>
              </a:spcBef>
              <a:spcAft>
                <a:spcPts val="0"/>
              </a:spcAft>
              <a:buAutoNum type="arabicParenR"/>
              <a:defRPr sz="2105">
                <a:latin typeface="Arial"/>
              </a:defRPr>
            </a:pPr>
            <a:r>
              <a:rPr lang="en-US" sz="2105"/>
              <a:t>Your latitude on Earth</a:t>
            </a:r>
            <a:endParaRPr sz="2105"/>
          </a:p>
          <a:p>
            <a:pPr indent="-406400" lvl="0" marL="457200" rtl="0">
              <a:buSzPct val="100000"/>
              <a:spcBef>
                <a:spcPts val="0"/>
              </a:spcBef>
              <a:spcAft>
                <a:spcPts val="0"/>
              </a:spcAft>
              <a:buAutoNum type="arabicParenR"/>
              <a:defRPr sz="2105">
                <a:latin typeface="Arial"/>
              </a:defRPr>
            </a:pPr>
            <a:r>
              <a:rPr lang="en-US" sz="2105"/>
              <a:t>The time of day</a:t>
            </a:r>
            <a:endParaRPr sz="2105"/>
          </a:p>
          <a:p>
            <a:pPr indent="0" lvl="0" marL="914400" rt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rPr lang="en-US" sz="2105"/>
              <a:t>These three combine to correct for the Earth’s rotation</a:t>
            </a:r>
            <a:endParaRPr sz="2105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rPr lang="en-US" sz="2105"/>
              <a:t>4) The time of year</a:t>
            </a:r>
            <a:endParaRPr sz="2105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rPr lang="en-US" sz="2105"/>
              <a:t>		This allows us to correct for the Earth’s revolution</a:t>
            </a:r>
            <a:endParaRPr sz="2105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t/>
            </a:r>
            <a:endParaRPr sz="2105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rPr lang="en-US" sz="2105"/>
              <a:t>We can use the direction and the components of Solar rotation to correct to the LSR frame</a:t>
            </a:r>
            <a:endParaRPr sz="2105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t/>
            </a:r>
            <a:endParaRPr sz="2105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105">
                <a:latin typeface="Arial"/>
              </a:defRPr>
            </a:pPr>
            <a:r>
              <a:rPr lang="en-US" sz="2105"/>
              <a:t>http://www.gb.nrao.edu/GBT/setups/radvelcalc.html</a:t>
            </a:r>
            <a:endParaRPr sz="2105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2800" b="1">
                <a:solidFill>
                  <a:srgbClr val="002855"/>
                </a:solidFill>
                <a:latin typeface="Arial"/>
              </a:rPr>
              <a:t>4) LSR wrt Source Motion THIS IS WHAT WE MEASURE IN THE LSR FRAME</a:t>
            </a:r>
          </a:p>
        </p:txBody>
      </p:sp>
      <p:pic>
        <p:nvPicPr>
          <p:cNvPr id="258" name="Google Shape;25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60012" y="2446559"/>
            <a:ext cx="3734527" cy="3528808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43"/>
          <p:cNvSpPr txBox="1"/>
          <p:nvPr/>
        </p:nvSpPr>
        <p:spPr>
          <a:xfrm>
            <a:off x="2665657" y="2629871"/>
            <a:ext cx="1965680" cy="504640"/>
          </a:xfrm>
          <a:prstGeom prst="rect">
            <a:avLst/>
          </a:prstGeom>
          <a:noFill/>
          <a:ln>
            <a:noFill/>
          </a:ln>
        </p:spPr>
        <p:txBody>
          <a:bodyPr anchorCtr="0" anchor="t" bIns="36218" lIns="72436" spcFirstLastPara="1" rIns="72436" wrap="square" tIns="36218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2318">
                <a:latin typeface="Arial"/>
              </a:defRPr>
            </a:pPr>
            <a:r>
              <a:rPr b="0" lang="en-US" sz="2318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Quadrant I</a:t>
            </a:r>
            <a:endParaRPr b="0" sz="1159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43"/>
          <p:cNvSpPr txBox="1"/>
          <p:nvPr/>
        </p:nvSpPr>
        <p:spPr>
          <a:xfrm>
            <a:off x="8909378" y="2562071"/>
            <a:ext cx="466731" cy="456590"/>
          </a:xfrm>
          <a:prstGeom prst="rect">
            <a:avLst/>
          </a:prstGeom>
          <a:noFill/>
          <a:ln>
            <a:noFill/>
          </a:ln>
        </p:spPr>
        <p:txBody>
          <a:bodyPr anchorCtr="0" anchor="t" bIns="36218" lIns="72436" spcFirstLastPara="1" rIns="72436" wrap="square" tIns="36218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2060">
                <a:latin typeface="Arial"/>
              </a:defRPr>
            </a:pPr>
            <a:r>
              <a:rPr b="0" lang="en-US" sz="206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IV</a:t>
            </a:r>
            <a:endParaRPr b="0" sz="1159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3"/>
          <p:cNvSpPr txBox="1"/>
          <p:nvPr/>
        </p:nvSpPr>
        <p:spPr>
          <a:xfrm>
            <a:off x="9038605" y="5702910"/>
            <a:ext cx="487738" cy="456590"/>
          </a:xfrm>
          <a:prstGeom prst="rect">
            <a:avLst/>
          </a:prstGeom>
          <a:noFill/>
          <a:ln>
            <a:noFill/>
          </a:ln>
        </p:spPr>
        <p:txBody>
          <a:bodyPr anchorCtr="0" anchor="t" bIns="36218" lIns="72436" spcFirstLastPara="1" rIns="72436" wrap="square" tIns="36218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2060">
                <a:latin typeface="Arial"/>
              </a:defRPr>
            </a:pPr>
            <a:r>
              <a:rPr b="0" lang="en-US" sz="206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III</a:t>
            </a:r>
            <a:endParaRPr b="0" sz="1159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43"/>
          <p:cNvSpPr txBox="1"/>
          <p:nvPr/>
        </p:nvSpPr>
        <p:spPr>
          <a:xfrm>
            <a:off x="3388862" y="5702910"/>
            <a:ext cx="373530" cy="456590"/>
          </a:xfrm>
          <a:prstGeom prst="rect">
            <a:avLst/>
          </a:prstGeom>
          <a:noFill/>
          <a:ln>
            <a:noFill/>
          </a:ln>
        </p:spPr>
        <p:txBody>
          <a:bodyPr anchorCtr="0" anchor="t" bIns="36218" lIns="72436" spcFirstLastPara="1" rIns="72436" wrap="square" tIns="36218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2060">
                <a:latin typeface="Arial"/>
              </a:defRPr>
            </a:pPr>
            <a:r>
              <a:rPr b="0" lang="en-US" sz="206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II</a:t>
            </a:r>
            <a:endParaRPr b="0" sz="1159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3"/>
          <p:cNvSpPr/>
          <p:nvPr/>
        </p:nvSpPr>
        <p:spPr>
          <a:xfrm rot="-5632199">
            <a:off x="4362951" y="2095500"/>
            <a:ext cx="4212166" cy="4016273"/>
          </a:xfrm>
          <a:custGeom>
            <a:pathLst>
              <a:path extrusionOk="0" h="12175" w="11645">
                <a:moveTo>
                  <a:pt x="9813" y="3457"/>
                </a:moveTo>
                <a:lnTo>
                  <a:pt x="9751" y="3345"/>
                </a:lnTo>
                <a:lnTo>
                  <a:pt x="9687" y="3233"/>
                </a:lnTo>
                <a:lnTo>
                  <a:pt x="9620" y="3122"/>
                </a:lnTo>
                <a:lnTo>
                  <a:pt x="9551" y="3014"/>
                </a:lnTo>
                <a:lnTo>
                  <a:pt x="9478" y="2908"/>
                </a:lnTo>
                <a:lnTo>
                  <a:pt x="9404" y="2804"/>
                </a:lnTo>
                <a:lnTo>
                  <a:pt x="9328" y="2702"/>
                </a:lnTo>
                <a:lnTo>
                  <a:pt x="9249" y="2602"/>
                </a:lnTo>
                <a:lnTo>
                  <a:pt x="9167" y="2503"/>
                </a:lnTo>
                <a:lnTo>
                  <a:pt x="9085" y="2408"/>
                </a:lnTo>
                <a:lnTo>
                  <a:pt x="8999" y="2314"/>
                </a:lnTo>
                <a:lnTo>
                  <a:pt x="8912" y="2223"/>
                </a:lnTo>
                <a:lnTo>
                  <a:pt x="8822" y="2134"/>
                </a:lnTo>
                <a:lnTo>
                  <a:pt x="8731" y="2048"/>
                </a:lnTo>
                <a:lnTo>
                  <a:pt x="8637" y="1963"/>
                </a:lnTo>
                <a:lnTo>
                  <a:pt x="8542" y="1882"/>
                </a:lnTo>
                <a:lnTo>
                  <a:pt x="8444" y="1804"/>
                </a:lnTo>
                <a:lnTo>
                  <a:pt x="8346" y="1727"/>
                </a:lnTo>
                <a:lnTo>
                  <a:pt x="8245" y="1654"/>
                </a:lnTo>
                <a:lnTo>
                  <a:pt x="8143" y="1583"/>
                </a:lnTo>
                <a:lnTo>
                  <a:pt x="8039" y="1514"/>
                </a:lnTo>
                <a:lnTo>
                  <a:pt x="7933" y="1450"/>
                </a:lnTo>
                <a:lnTo>
                  <a:pt x="7827" y="1387"/>
                </a:lnTo>
                <a:lnTo>
                  <a:pt x="7719" y="1328"/>
                </a:lnTo>
                <a:lnTo>
                  <a:pt x="7610" y="1270"/>
                </a:lnTo>
                <a:lnTo>
                  <a:pt x="7499" y="1217"/>
                </a:lnTo>
                <a:lnTo>
                  <a:pt x="7387" y="1166"/>
                </a:lnTo>
                <a:lnTo>
                  <a:pt x="7274" y="1118"/>
                </a:lnTo>
                <a:lnTo>
                  <a:pt x="7160" y="1074"/>
                </a:lnTo>
                <a:lnTo>
                  <a:pt x="7046" y="1032"/>
                </a:lnTo>
                <a:lnTo>
                  <a:pt x="6930" y="994"/>
                </a:lnTo>
                <a:lnTo>
                  <a:pt x="6814" y="959"/>
                </a:lnTo>
                <a:lnTo>
                  <a:pt x="6696" y="926"/>
                </a:lnTo>
                <a:lnTo>
                  <a:pt x="6578" y="898"/>
                </a:lnTo>
                <a:lnTo>
                  <a:pt x="6459" y="871"/>
                </a:lnTo>
                <a:lnTo>
                  <a:pt x="6340" y="849"/>
                </a:lnTo>
                <a:lnTo>
                  <a:pt x="6221" y="829"/>
                </a:lnTo>
                <a:lnTo>
                  <a:pt x="6101" y="813"/>
                </a:lnTo>
                <a:lnTo>
                  <a:pt x="5980" y="801"/>
                </a:lnTo>
                <a:lnTo>
                  <a:pt x="5860" y="790"/>
                </a:lnTo>
                <a:lnTo>
                  <a:pt x="5739" y="784"/>
                </a:lnTo>
                <a:lnTo>
                  <a:pt x="5619" y="781"/>
                </a:lnTo>
                <a:lnTo>
                  <a:pt x="5498" y="781"/>
                </a:lnTo>
                <a:lnTo>
                  <a:pt x="5377" y="784"/>
                </a:lnTo>
                <a:lnTo>
                  <a:pt x="5257" y="791"/>
                </a:lnTo>
                <a:lnTo>
                  <a:pt x="5136" y="800"/>
                </a:lnTo>
                <a:lnTo>
                  <a:pt x="5016" y="813"/>
                </a:lnTo>
                <a:lnTo>
                  <a:pt x="4897" y="830"/>
                </a:lnTo>
                <a:lnTo>
                  <a:pt x="4777" y="849"/>
                </a:lnTo>
                <a:lnTo>
                  <a:pt x="4658" y="872"/>
                </a:lnTo>
                <a:lnTo>
                  <a:pt x="4539" y="898"/>
                </a:lnTo>
                <a:lnTo>
                  <a:pt x="4422" y="927"/>
                </a:lnTo>
                <a:lnTo>
                  <a:pt x="4305" y="960"/>
                </a:lnTo>
                <a:lnTo>
                  <a:pt x="4189" y="995"/>
                </a:lnTo>
                <a:lnTo>
                  <a:pt x="4074" y="1033"/>
                </a:lnTo>
                <a:lnTo>
                  <a:pt x="3960" y="1075"/>
                </a:lnTo>
                <a:lnTo>
                  <a:pt x="3847" y="1119"/>
                </a:lnTo>
                <a:lnTo>
                  <a:pt x="3735" y="1167"/>
                </a:lnTo>
                <a:lnTo>
                  <a:pt x="3623" y="1218"/>
                </a:lnTo>
                <a:lnTo>
                  <a:pt x="3513" y="1271"/>
                </a:lnTo>
                <a:lnTo>
                  <a:pt x="3405" y="1328"/>
                </a:lnTo>
                <a:lnTo>
                  <a:pt x="3298" y="1388"/>
                </a:lnTo>
                <a:lnTo>
                  <a:pt x="3192" y="1451"/>
                </a:lnTo>
                <a:lnTo>
                  <a:pt x="3088" y="1516"/>
                </a:lnTo>
                <a:lnTo>
                  <a:pt x="2984" y="1584"/>
                </a:lnTo>
                <a:lnTo>
                  <a:pt x="2884" y="1655"/>
                </a:lnTo>
                <a:lnTo>
                  <a:pt x="2783" y="1729"/>
                </a:lnTo>
                <a:lnTo>
                  <a:pt x="2686" y="1805"/>
                </a:lnTo>
                <a:lnTo>
                  <a:pt x="2590" y="1884"/>
                </a:lnTo>
                <a:lnTo>
                  <a:pt x="2496" y="1966"/>
                </a:lnTo>
                <a:lnTo>
                  <a:pt x="2403" y="2049"/>
                </a:lnTo>
                <a:lnTo>
                  <a:pt x="2313" y="2136"/>
                </a:lnTo>
                <a:lnTo>
                  <a:pt x="2225" y="2225"/>
                </a:lnTo>
                <a:lnTo>
                  <a:pt x="2139" y="2316"/>
                </a:lnTo>
                <a:lnTo>
                  <a:pt x="2055" y="2409"/>
                </a:lnTo>
                <a:lnTo>
                  <a:pt x="1972" y="2506"/>
                </a:lnTo>
                <a:lnTo>
                  <a:pt x="1892" y="2604"/>
                </a:lnTo>
                <a:lnTo>
                  <a:pt x="1815" y="2704"/>
                </a:lnTo>
                <a:lnTo>
                  <a:pt x="1740" y="2806"/>
                </a:lnTo>
                <a:lnTo>
                  <a:pt x="1668" y="2911"/>
                </a:lnTo>
                <a:lnTo>
                  <a:pt x="1597" y="3017"/>
                </a:lnTo>
                <a:lnTo>
                  <a:pt x="1529" y="3125"/>
                </a:lnTo>
                <a:lnTo>
                  <a:pt x="1463" y="3235"/>
                </a:lnTo>
                <a:lnTo>
                  <a:pt x="1401" y="3347"/>
                </a:lnTo>
                <a:lnTo>
                  <a:pt x="1340" y="3461"/>
                </a:lnTo>
                <a:lnTo>
                  <a:pt x="1283" y="3575"/>
                </a:lnTo>
                <a:lnTo>
                  <a:pt x="1227" y="3691"/>
                </a:lnTo>
                <a:lnTo>
                  <a:pt x="1175" y="3809"/>
                </a:lnTo>
                <a:lnTo>
                  <a:pt x="1125" y="3929"/>
                </a:lnTo>
                <a:lnTo>
                  <a:pt x="1078" y="4050"/>
                </a:lnTo>
                <a:lnTo>
                  <a:pt x="1034" y="4172"/>
                </a:lnTo>
                <a:lnTo>
                  <a:pt x="993" y="4295"/>
                </a:lnTo>
                <a:lnTo>
                  <a:pt x="955" y="4419"/>
                </a:lnTo>
                <a:lnTo>
                  <a:pt x="919" y="4545"/>
                </a:lnTo>
                <a:lnTo>
                  <a:pt x="886" y="4671"/>
                </a:lnTo>
                <a:lnTo>
                  <a:pt x="856" y="4798"/>
                </a:lnTo>
                <a:lnTo>
                  <a:pt x="829" y="4925"/>
                </a:lnTo>
                <a:lnTo>
                  <a:pt x="805" y="5054"/>
                </a:lnTo>
                <a:lnTo>
                  <a:pt x="784" y="5183"/>
                </a:lnTo>
                <a:lnTo>
                  <a:pt x="766" y="5313"/>
                </a:lnTo>
                <a:lnTo>
                  <a:pt x="751" y="5443"/>
                </a:lnTo>
                <a:lnTo>
                  <a:pt x="738" y="5574"/>
                </a:lnTo>
                <a:lnTo>
                  <a:pt x="729" y="5705"/>
                </a:lnTo>
                <a:lnTo>
                  <a:pt x="722" y="5836"/>
                </a:lnTo>
                <a:lnTo>
                  <a:pt x="719" y="5968"/>
                </a:lnTo>
                <a:lnTo>
                  <a:pt x="719" y="6099"/>
                </a:lnTo>
                <a:lnTo>
                  <a:pt x="722" y="6230"/>
                </a:lnTo>
                <a:lnTo>
                  <a:pt x="727" y="6362"/>
                </a:lnTo>
                <a:lnTo>
                  <a:pt x="735" y="6493"/>
                </a:lnTo>
                <a:lnTo>
                  <a:pt x="747" y="6624"/>
                </a:lnTo>
                <a:lnTo>
                  <a:pt x="762" y="6755"/>
                </a:lnTo>
                <a:lnTo>
                  <a:pt x="779" y="6885"/>
                </a:lnTo>
                <a:lnTo>
                  <a:pt x="800" y="7015"/>
                </a:lnTo>
                <a:lnTo>
                  <a:pt x="823" y="7143"/>
                </a:lnTo>
                <a:lnTo>
                  <a:pt x="849" y="7272"/>
                </a:lnTo>
                <a:lnTo>
                  <a:pt x="879" y="7400"/>
                </a:lnTo>
                <a:lnTo>
                  <a:pt x="912" y="7527"/>
                </a:lnTo>
                <a:lnTo>
                  <a:pt x="946" y="7653"/>
                </a:lnTo>
                <a:lnTo>
                  <a:pt x="984" y="7777"/>
                </a:lnTo>
                <a:lnTo>
                  <a:pt x="1025" y="7902"/>
                </a:lnTo>
                <a:lnTo>
                  <a:pt x="1068" y="8025"/>
                </a:lnTo>
                <a:lnTo>
                  <a:pt x="1115" y="8147"/>
                </a:lnTo>
                <a:lnTo>
                  <a:pt x="1164" y="8267"/>
                </a:lnTo>
                <a:lnTo>
                  <a:pt x="1215" y="8386"/>
                </a:lnTo>
                <a:lnTo>
                  <a:pt x="1270" y="8504"/>
                </a:lnTo>
                <a:lnTo>
                  <a:pt x="1327" y="8620"/>
                </a:lnTo>
                <a:lnTo>
                  <a:pt x="1387" y="8735"/>
                </a:lnTo>
                <a:lnTo>
                  <a:pt x="1449" y="8848"/>
                </a:lnTo>
                <a:lnTo>
                  <a:pt x="1514" y="8959"/>
                </a:lnTo>
                <a:lnTo>
                  <a:pt x="1581" y="9069"/>
                </a:lnTo>
                <a:lnTo>
                  <a:pt x="1652" y="9177"/>
                </a:lnTo>
                <a:lnTo>
                  <a:pt x="1724" y="9283"/>
                </a:lnTo>
                <a:lnTo>
                  <a:pt x="1798" y="9387"/>
                </a:lnTo>
                <a:lnTo>
                  <a:pt x="1875" y="9489"/>
                </a:lnTo>
                <a:lnTo>
                  <a:pt x="1954" y="9588"/>
                </a:lnTo>
                <a:lnTo>
                  <a:pt x="2036" y="9686"/>
                </a:lnTo>
                <a:lnTo>
                  <a:pt x="2119" y="9782"/>
                </a:lnTo>
                <a:lnTo>
                  <a:pt x="2205" y="9875"/>
                </a:lnTo>
                <a:lnTo>
                  <a:pt x="2293" y="9966"/>
                </a:lnTo>
                <a:lnTo>
                  <a:pt x="2382" y="10054"/>
                </a:lnTo>
                <a:lnTo>
                  <a:pt x="2474" y="10140"/>
                </a:lnTo>
                <a:lnTo>
                  <a:pt x="2568" y="10224"/>
                </a:lnTo>
                <a:lnTo>
                  <a:pt x="2664" y="10305"/>
                </a:lnTo>
                <a:lnTo>
                  <a:pt x="2762" y="10383"/>
                </a:lnTo>
                <a:lnTo>
                  <a:pt x="2861" y="10459"/>
                </a:lnTo>
                <a:lnTo>
                  <a:pt x="2962" y="10532"/>
                </a:lnTo>
                <a:lnTo>
                  <a:pt x="3064" y="10603"/>
                </a:lnTo>
                <a:lnTo>
                  <a:pt x="3168" y="10671"/>
                </a:lnTo>
                <a:lnTo>
                  <a:pt x="3273" y="10735"/>
                </a:lnTo>
                <a:lnTo>
                  <a:pt x="3381" y="10797"/>
                </a:lnTo>
                <a:lnTo>
                  <a:pt x="3489" y="10856"/>
                </a:lnTo>
                <a:lnTo>
                  <a:pt x="3598" y="10912"/>
                </a:lnTo>
                <a:lnTo>
                  <a:pt x="3709" y="10965"/>
                </a:lnTo>
                <a:lnTo>
                  <a:pt x="3821" y="11016"/>
                </a:lnTo>
                <a:lnTo>
                  <a:pt x="3934" y="11062"/>
                </a:lnTo>
                <a:lnTo>
                  <a:pt x="4048" y="11107"/>
                </a:lnTo>
                <a:lnTo>
                  <a:pt x="4163" y="11148"/>
                </a:lnTo>
                <a:lnTo>
                  <a:pt x="4279" y="11186"/>
                </a:lnTo>
                <a:lnTo>
                  <a:pt x="4396" y="11221"/>
                </a:lnTo>
                <a:lnTo>
                  <a:pt x="4513" y="11252"/>
                </a:lnTo>
                <a:lnTo>
                  <a:pt x="4631" y="11281"/>
                </a:lnTo>
                <a:lnTo>
                  <a:pt x="4750" y="11306"/>
                </a:lnTo>
                <a:lnTo>
                  <a:pt x="4869" y="11329"/>
                </a:lnTo>
                <a:lnTo>
                  <a:pt x="4989" y="11347"/>
                </a:lnTo>
                <a:lnTo>
                  <a:pt x="5109" y="11363"/>
                </a:lnTo>
                <a:lnTo>
                  <a:pt x="5229" y="11376"/>
                </a:lnTo>
                <a:lnTo>
                  <a:pt x="5350" y="11384"/>
                </a:lnTo>
                <a:lnTo>
                  <a:pt x="5471" y="11391"/>
                </a:lnTo>
                <a:lnTo>
                  <a:pt x="5591" y="11393"/>
                </a:lnTo>
                <a:lnTo>
                  <a:pt x="5712" y="11392"/>
                </a:lnTo>
                <a:lnTo>
                  <a:pt x="5832" y="11389"/>
                </a:lnTo>
                <a:lnTo>
                  <a:pt x="5953" y="11382"/>
                </a:lnTo>
                <a:lnTo>
                  <a:pt x="6006" y="12161"/>
                </a:lnTo>
                <a:lnTo>
                  <a:pt x="5867" y="12169"/>
                </a:lnTo>
                <a:lnTo>
                  <a:pt x="5729" y="12174"/>
                </a:lnTo>
                <a:lnTo>
                  <a:pt x="5591" y="12174"/>
                </a:lnTo>
                <a:lnTo>
                  <a:pt x="5452" y="12171"/>
                </a:lnTo>
                <a:lnTo>
                  <a:pt x="5314" y="12164"/>
                </a:lnTo>
                <a:lnTo>
                  <a:pt x="5176" y="12154"/>
                </a:lnTo>
                <a:lnTo>
                  <a:pt x="5037" y="12140"/>
                </a:lnTo>
                <a:lnTo>
                  <a:pt x="4900" y="12122"/>
                </a:lnTo>
                <a:lnTo>
                  <a:pt x="4762" y="12100"/>
                </a:lnTo>
                <a:lnTo>
                  <a:pt x="4626" y="12074"/>
                </a:lnTo>
                <a:lnTo>
                  <a:pt x="4490" y="12045"/>
                </a:lnTo>
                <a:lnTo>
                  <a:pt x="4354" y="12013"/>
                </a:lnTo>
                <a:lnTo>
                  <a:pt x="4219" y="11976"/>
                </a:lnTo>
                <a:lnTo>
                  <a:pt x="4085" y="11937"/>
                </a:lnTo>
                <a:lnTo>
                  <a:pt x="3952" y="11893"/>
                </a:lnTo>
                <a:lnTo>
                  <a:pt x="3821" y="11846"/>
                </a:lnTo>
                <a:lnTo>
                  <a:pt x="3690" y="11795"/>
                </a:lnTo>
                <a:lnTo>
                  <a:pt x="3560" y="11741"/>
                </a:lnTo>
                <a:lnTo>
                  <a:pt x="3432" y="11683"/>
                </a:lnTo>
                <a:lnTo>
                  <a:pt x="3304" y="11622"/>
                </a:lnTo>
                <a:lnTo>
                  <a:pt x="3179" y="11558"/>
                </a:lnTo>
                <a:lnTo>
                  <a:pt x="3054" y="11490"/>
                </a:lnTo>
                <a:lnTo>
                  <a:pt x="2932" y="11420"/>
                </a:lnTo>
                <a:lnTo>
                  <a:pt x="2811" y="11345"/>
                </a:lnTo>
                <a:lnTo>
                  <a:pt x="2691" y="11268"/>
                </a:lnTo>
                <a:lnTo>
                  <a:pt x="2573" y="11187"/>
                </a:lnTo>
                <a:lnTo>
                  <a:pt x="2458" y="11103"/>
                </a:lnTo>
                <a:lnTo>
                  <a:pt x="2344" y="11016"/>
                </a:lnTo>
                <a:lnTo>
                  <a:pt x="2233" y="10926"/>
                </a:lnTo>
                <a:lnTo>
                  <a:pt x="2122" y="10832"/>
                </a:lnTo>
                <a:lnTo>
                  <a:pt x="2016" y="10737"/>
                </a:lnTo>
                <a:lnTo>
                  <a:pt x="1910" y="10638"/>
                </a:lnTo>
                <a:lnTo>
                  <a:pt x="1807" y="10536"/>
                </a:lnTo>
                <a:lnTo>
                  <a:pt x="1705" y="10432"/>
                </a:lnTo>
                <a:lnTo>
                  <a:pt x="1608" y="10325"/>
                </a:lnTo>
                <a:lnTo>
                  <a:pt x="1511" y="10216"/>
                </a:lnTo>
                <a:lnTo>
                  <a:pt x="1418" y="10103"/>
                </a:lnTo>
                <a:lnTo>
                  <a:pt x="1328" y="9989"/>
                </a:lnTo>
                <a:lnTo>
                  <a:pt x="1239" y="9873"/>
                </a:lnTo>
                <a:lnTo>
                  <a:pt x="1153" y="9753"/>
                </a:lnTo>
                <a:lnTo>
                  <a:pt x="1070" y="9631"/>
                </a:lnTo>
                <a:lnTo>
                  <a:pt x="990" y="9507"/>
                </a:lnTo>
                <a:lnTo>
                  <a:pt x="913" y="9382"/>
                </a:lnTo>
                <a:lnTo>
                  <a:pt x="839" y="9255"/>
                </a:lnTo>
                <a:lnTo>
                  <a:pt x="767" y="9125"/>
                </a:lnTo>
                <a:lnTo>
                  <a:pt x="699" y="8993"/>
                </a:lnTo>
                <a:lnTo>
                  <a:pt x="633" y="8860"/>
                </a:lnTo>
                <a:lnTo>
                  <a:pt x="571" y="8725"/>
                </a:lnTo>
                <a:lnTo>
                  <a:pt x="511" y="8588"/>
                </a:lnTo>
                <a:lnTo>
                  <a:pt x="455" y="8449"/>
                </a:lnTo>
                <a:lnTo>
                  <a:pt x="402" y="8310"/>
                </a:lnTo>
                <a:lnTo>
                  <a:pt x="352" y="8169"/>
                </a:lnTo>
                <a:lnTo>
                  <a:pt x="305" y="8027"/>
                </a:lnTo>
                <a:lnTo>
                  <a:pt x="262" y="7883"/>
                </a:lnTo>
                <a:lnTo>
                  <a:pt x="221" y="7738"/>
                </a:lnTo>
                <a:lnTo>
                  <a:pt x="184" y="7593"/>
                </a:lnTo>
                <a:lnTo>
                  <a:pt x="151" y="7447"/>
                </a:lnTo>
                <a:lnTo>
                  <a:pt x="120" y="7299"/>
                </a:lnTo>
                <a:lnTo>
                  <a:pt x="93" y="7151"/>
                </a:lnTo>
                <a:lnTo>
                  <a:pt x="70" y="7002"/>
                </a:lnTo>
                <a:lnTo>
                  <a:pt x="50" y="6852"/>
                </a:lnTo>
                <a:lnTo>
                  <a:pt x="33" y="6703"/>
                </a:lnTo>
                <a:lnTo>
                  <a:pt x="20" y="6553"/>
                </a:lnTo>
                <a:lnTo>
                  <a:pt x="11" y="6402"/>
                </a:lnTo>
                <a:lnTo>
                  <a:pt x="3" y="6252"/>
                </a:lnTo>
                <a:lnTo>
                  <a:pt x="0" y="6101"/>
                </a:lnTo>
                <a:lnTo>
                  <a:pt x="1" y="5951"/>
                </a:lnTo>
                <a:lnTo>
                  <a:pt x="5" y="5800"/>
                </a:lnTo>
                <a:lnTo>
                  <a:pt x="12" y="5649"/>
                </a:lnTo>
                <a:lnTo>
                  <a:pt x="23" y="5499"/>
                </a:lnTo>
                <a:lnTo>
                  <a:pt x="36" y="5348"/>
                </a:lnTo>
                <a:lnTo>
                  <a:pt x="54" y="5200"/>
                </a:lnTo>
                <a:lnTo>
                  <a:pt x="75" y="5051"/>
                </a:lnTo>
                <a:lnTo>
                  <a:pt x="100" y="4903"/>
                </a:lnTo>
                <a:lnTo>
                  <a:pt x="128" y="4754"/>
                </a:lnTo>
                <a:lnTo>
                  <a:pt x="158" y="4608"/>
                </a:lnTo>
                <a:lnTo>
                  <a:pt x="193" y="4462"/>
                </a:lnTo>
                <a:lnTo>
                  <a:pt x="230" y="4318"/>
                </a:lnTo>
                <a:lnTo>
                  <a:pt x="271" y="4174"/>
                </a:lnTo>
                <a:lnTo>
                  <a:pt x="315" y="4031"/>
                </a:lnTo>
                <a:lnTo>
                  <a:pt x="363" y="3890"/>
                </a:lnTo>
                <a:lnTo>
                  <a:pt x="413" y="3750"/>
                </a:lnTo>
                <a:lnTo>
                  <a:pt x="467" y="3612"/>
                </a:lnTo>
                <a:lnTo>
                  <a:pt x="524" y="3474"/>
                </a:lnTo>
                <a:lnTo>
                  <a:pt x="584" y="3339"/>
                </a:lnTo>
                <a:lnTo>
                  <a:pt x="647" y="3206"/>
                </a:lnTo>
                <a:lnTo>
                  <a:pt x="713" y="3074"/>
                </a:lnTo>
                <a:lnTo>
                  <a:pt x="783" y="2943"/>
                </a:lnTo>
                <a:lnTo>
                  <a:pt x="855" y="2815"/>
                </a:lnTo>
                <a:lnTo>
                  <a:pt x="930" y="2689"/>
                </a:lnTo>
                <a:lnTo>
                  <a:pt x="1008" y="2565"/>
                </a:lnTo>
                <a:lnTo>
                  <a:pt x="1089" y="2443"/>
                </a:lnTo>
                <a:lnTo>
                  <a:pt x="1173" y="2324"/>
                </a:lnTo>
                <a:lnTo>
                  <a:pt x="1259" y="2206"/>
                </a:lnTo>
                <a:lnTo>
                  <a:pt x="1348" y="2092"/>
                </a:lnTo>
                <a:lnTo>
                  <a:pt x="1439" y="1979"/>
                </a:lnTo>
                <a:lnTo>
                  <a:pt x="1533" y="1869"/>
                </a:lnTo>
                <a:lnTo>
                  <a:pt x="1630" y="1761"/>
                </a:lnTo>
                <a:lnTo>
                  <a:pt x="1728" y="1657"/>
                </a:lnTo>
                <a:lnTo>
                  <a:pt x="1830" y="1554"/>
                </a:lnTo>
                <a:lnTo>
                  <a:pt x="1934" y="1456"/>
                </a:lnTo>
                <a:lnTo>
                  <a:pt x="2040" y="1359"/>
                </a:lnTo>
                <a:lnTo>
                  <a:pt x="2148" y="1266"/>
                </a:lnTo>
                <a:lnTo>
                  <a:pt x="2258" y="1175"/>
                </a:lnTo>
                <a:lnTo>
                  <a:pt x="2370" y="1087"/>
                </a:lnTo>
                <a:lnTo>
                  <a:pt x="2484" y="1003"/>
                </a:lnTo>
                <a:lnTo>
                  <a:pt x="2601" y="921"/>
                </a:lnTo>
                <a:lnTo>
                  <a:pt x="2719" y="844"/>
                </a:lnTo>
                <a:lnTo>
                  <a:pt x="2838" y="769"/>
                </a:lnTo>
                <a:lnTo>
                  <a:pt x="2959" y="697"/>
                </a:lnTo>
                <a:lnTo>
                  <a:pt x="3083" y="628"/>
                </a:lnTo>
                <a:lnTo>
                  <a:pt x="3207" y="563"/>
                </a:lnTo>
                <a:lnTo>
                  <a:pt x="3333" y="501"/>
                </a:lnTo>
                <a:lnTo>
                  <a:pt x="3460" y="443"/>
                </a:lnTo>
                <a:lnTo>
                  <a:pt x="3589" y="389"/>
                </a:lnTo>
                <a:lnTo>
                  <a:pt x="3719" y="337"/>
                </a:lnTo>
                <a:lnTo>
                  <a:pt x="3850" y="290"/>
                </a:lnTo>
                <a:lnTo>
                  <a:pt x="3982" y="245"/>
                </a:lnTo>
                <a:lnTo>
                  <a:pt x="4116" y="204"/>
                </a:lnTo>
                <a:lnTo>
                  <a:pt x="4249" y="168"/>
                </a:lnTo>
                <a:lnTo>
                  <a:pt x="4385" y="135"/>
                </a:lnTo>
                <a:lnTo>
                  <a:pt x="4520" y="105"/>
                </a:lnTo>
                <a:lnTo>
                  <a:pt x="4656" y="78"/>
                </a:lnTo>
                <a:lnTo>
                  <a:pt x="4793" y="56"/>
                </a:lnTo>
                <a:lnTo>
                  <a:pt x="4931" y="37"/>
                </a:lnTo>
                <a:lnTo>
                  <a:pt x="5068" y="22"/>
                </a:lnTo>
                <a:lnTo>
                  <a:pt x="5207" y="11"/>
                </a:lnTo>
                <a:lnTo>
                  <a:pt x="5345" y="4"/>
                </a:lnTo>
                <a:lnTo>
                  <a:pt x="5484" y="0"/>
                </a:lnTo>
                <a:lnTo>
                  <a:pt x="5622" y="0"/>
                </a:lnTo>
                <a:lnTo>
                  <a:pt x="5761" y="3"/>
                </a:lnTo>
                <a:lnTo>
                  <a:pt x="5899" y="11"/>
                </a:lnTo>
                <a:lnTo>
                  <a:pt x="6038" y="22"/>
                </a:lnTo>
                <a:lnTo>
                  <a:pt x="6175" y="38"/>
                </a:lnTo>
                <a:lnTo>
                  <a:pt x="6313" y="56"/>
                </a:lnTo>
                <a:lnTo>
                  <a:pt x="6450" y="78"/>
                </a:lnTo>
                <a:lnTo>
                  <a:pt x="6586" y="104"/>
                </a:lnTo>
                <a:lnTo>
                  <a:pt x="6723" y="133"/>
                </a:lnTo>
                <a:lnTo>
                  <a:pt x="6858" y="167"/>
                </a:lnTo>
                <a:lnTo>
                  <a:pt x="6993" y="204"/>
                </a:lnTo>
                <a:lnTo>
                  <a:pt x="7126" y="245"/>
                </a:lnTo>
                <a:lnTo>
                  <a:pt x="7259" y="288"/>
                </a:lnTo>
                <a:lnTo>
                  <a:pt x="7391" y="336"/>
                </a:lnTo>
                <a:lnTo>
                  <a:pt x="7522" y="387"/>
                </a:lnTo>
                <a:lnTo>
                  <a:pt x="7652" y="442"/>
                </a:lnTo>
                <a:lnTo>
                  <a:pt x="7780" y="500"/>
                </a:lnTo>
                <a:lnTo>
                  <a:pt x="7906" y="562"/>
                </a:lnTo>
                <a:lnTo>
                  <a:pt x="8032" y="626"/>
                </a:lnTo>
                <a:lnTo>
                  <a:pt x="8156" y="696"/>
                </a:lnTo>
                <a:lnTo>
                  <a:pt x="8278" y="767"/>
                </a:lnTo>
                <a:lnTo>
                  <a:pt x="8399" y="841"/>
                </a:lnTo>
                <a:lnTo>
                  <a:pt x="8518" y="920"/>
                </a:lnTo>
                <a:lnTo>
                  <a:pt x="8636" y="1001"/>
                </a:lnTo>
                <a:lnTo>
                  <a:pt x="8751" y="1086"/>
                </a:lnTo>
                <a:lnTo>
                  <a:pt x="8864" y="1173"/>
                </a:lnTo>
                <a:lnTo>
                  <a:pt x="8975" y="1263"/>
                </a:lnTo>
                <a:lnTo>
                  <a:pt x="9085" y="1356"/>
                </a:lnTo>
                <a:lnTo>
                  <a:pt x="9192" y="1453"/>
                </a:lnTo>
                <a:lnTo>
                  <a:pt x="9297" y="1553"/>
                </a:lnTo>
                <a:lnTo>
                  <a:pt x="9400" y="1655"/>
                </a:lnTo>
                <a:lnTo>
                  <a:pt x="9501" y="1760"/>
                </a:lnTo>
                <a:lnTo>
                  <a:pt x="9598" y="1867"/>
                </a:lnTo>
                <a:lnTo>
                  <a:pt x="9694" y="1976"/>
                </a:lnTo>
                <a:lnTo>
                  <a:pt x="9787" y="2089"/>
                </a:lnTo>
                <a:lnTo>
                  <a:pt x="9878" y="2204"/>
                </a:lnTo>
                <a:lnTo>
                  <a:pt x="9965" y="2322"/>
                </a:lnTo>
                <a:lnTo>
                  <a:pt x="10050" y="2441"/>
                </a:lnTo>
                <a:lnTo>
                  <a:pt x="10132" y="2562"/>
                </a:lnTo>
                <a:lnTo>
                  <a:pt x="10213" y="2687"/>
                </a:lnTo>
                <a:lnTo>
                  <a:pt x="10290" y="2812"/>
                </a:lnTo>
                <a:lnTo>
                  <a:pt x="10364" y="2940"/>
                </a:lnTo>
                <a:lnTo>
                  <a:pt x="10434" y="3071"/>
                </a:lnTo>
                <a:lnTo>
                  <a:pt x="11644" y="2317"/>
                </a:lnTo>
                <a:lnTo>
                  <a:pt x="11006" y="4925"/>
                </a:lnTo>
                <a:lnTo>
                  <a:pt x="8603" y="4211"/>
                </a:lnTo>
                <a:lnTo>
                  <a:pt x="9813" y="3457"/>
                </a:lnTo>
              </a:path>
            </a:pathLst>
          </a:custGeom>
          <a:solidFill>
            <a:srgbClr val="729FCF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Galactic rotation</a:t>
            </a:r>
          </a:p>
        </p:txBody>
      </p:sp>
      <p:sp>
        <p:nvSpPr>
          <p:cNvPr id="268" name="Google Shape;268;p44"/>
          <p:cNvSpPr txBox="1"/>
          <p:nvPr/>
        </p:nvSpPr>
        <p:spPr>
          <a:xfrm>
            <a:off x="3590661" y="2208506"/>
            <a:ext cx="5066980" cy="70357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752" strike="noStrike">
              <a:solidFill>
                <a:srgbClr val="000000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34990" y="2095500"/>
            <a:ext cx="2996473" cy="202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47594" y="4212657"/>
            <a:ext cx="2932128" cy="1946843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44"/>
          <p:cNvSpPr txBox="1"/>
          <p:nvPr/>
        </p:nvSpPr>
        <p:spPr>
          <a:xfrm>
            <a:off x="3534359" y="3278043"/>
            <a:ext cx="770935" cy="216562"/>
          </a:xfrm>
          <a:prstGeom prst="rect">
            <a:avLst/>
          </a:prstGeom>
          <a:noFill/>
          <a:ln>
            <a:noFill/>
          </a:ln>
        </p:spPr>
        <p:txBody>
          <a:bodyPr anchorCtr="0" anchor="t" bIns="25135" lIns="50270" spcFirstLastPara="1" rIns="50270" wrap="square" tIns="2513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889">
                <a:latin typeface="Arial"/>
              </a:defRPr>
            </a:pPr>
            <a:r>
              <a:rPr b="0" lang="en-US" sz="889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Milky Way</a:t>
            </a:r>
            <a:endParaRPr b="0" sz="804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44"/>
          <p:cNvSpPr txBox="1"/>
          <p:nvPr/>
        </p:nvSpPr>
        <p:spPr>
          <a:xfrm>
            <a:off x="3590661" y="4798198"/>
            <a:ext cx="922348" cy="216562"/>
          </a:xfrm>
          <a:prstGeom prst="rect">
            <a:avLst/>
          </a:prstGeom>
          <a:noFill/>
          <a:ln>
            <a:noFill/>
          </a:ln>
        </p:spPr>
        <p:txBody>
          <a:bodyPr anchorCtr="0" anchor="t" bIns="25135" lIns="50270" spcFirstLastPara="1" rIns="50270" wrap="square" tIns="2513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889">
                <a:latin typeface="Arial"/>
              </a:defRPr>
            </a:pPr>
            <a:r>
              <a:rPr b="0" lang="en-US" sz="889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galaxy</a:t>
            </a:r>
            <a:endParaRPr b="0" sz="804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Radial Velocity Measurements</a:t>
            </a:r>
          </a:p>
        </p:txBody>
      </p:sp>
      <p:sp>
        <p:nvSpPr>
          <p:cNvPr id="278" name="Google Shape;278;p45"/>
          <p:cNvSpPr txBox="1"/>
          <p:nvPr/>
        </p:nvSpPr>
        <p:spPr>
          <a:xfrm>
            <a:off x="1891713" y="2095500"/>
            <a:ext cx="8408573" cy="40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076">
                <a:latin typeface="Arial"/>
              </a:defRPr>
            </a:pPr>
            <a:r>
              <a:rPr lang="en-US" sz="2076"/>
              <a:t>Although the rotation curve is flat, the radial velocity (in the LSR frame) depends on the </a:t>
            </a:r>
            <a:r>
              <a:rPr b="1" lang="en-US" sz="2076"/>
              <a:t>radial velocity</a:t>
            </a:r>
            <a:r>
              <a:rPr lang="en-US" sz="2076"/>
              <a:t> of the source wrt to the radial velocity of the Sun.</a:t>
            </a:r>
            <a:endParaRPr sz="2076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076">
                <a:latin typeface="Arial"/>
              </a:defRPr>
            </a:pPr>
            <a:r>
              <a:t/>
            </a:r>
            <a:endParaRPr sz="2076"/>
          </a:p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  <a:defRPr sz="2076">
                <a:latin typeface="Arial"/>
              </a:defRPr>
            </a:pPr>
            <a:r>
              <a:rPr lang="en-US" sz="2076"/>
              <a:t>V</a:t>
            </a:r>
            <a:r>
              <a:rPr baseline="-25000" lang="en-US" sz="2076"/>
              <a:t>rad</a:t>
            </a:r>
            <a:r>
              <a:rPr lang="en-US" sz="2076"/>
              <a:t>= (ω-ω</a:t>
            </a:r>
            <a:r>
              <a:rPr baseline="-25000" lang="en-US" sz="2076"/>
              <a:t>0</a:t>
            </a:r>
            <a:r>
              <a:rPr lang="en-US" sz="2076"/>
              <a:t>) R</a:t>
            </a:r>
            <a:r>
              <a:rPr baseline="-25000" lang="en-US" sz="2076"/>
              <a:t>0</a:t>
            </a:r>
            <a:r>
              <a:rPr lang="en-US" sz="2076"/>
              <a:t> sin l,</a:t>
            </a:r>
            <a:endParaRPr sz="2076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076">
                <a:latin typeface="Arial"/>
              </a:defRPr>
            </a:pPr>
            <a:r>
              <a:t/>
            </a:r>
            <a:endParaRPr sz="2076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076">
                <a:latin typeface="Arial"/>
              </a:defRPr>
            </a:pPr>
            <a:r>
              <a:rPr lang="en-US" sz="2076"/>
              <a:t>where ω is the angular velocity defined as v/R, R is the distance from the center of the Galaxy, l is the Galactic longitude, and the “0” subscripts denote Solar quantities.  </a:t>
            </a:r>
            <a:r>
              <a:rPr lang="en-US" sz="2076">
                <a:solidFill>
                  <a:schemeClr val="dk1"/>
                </a:solidFill>
              </a:rPr>
              <a:t>R</a:t>
            </a:r>
            <a:r>
              <a:rPr baseline="-25000" lang="en-US" sz="2076">
                <a:solidFill>
                  <a:schemeClr val="dk1"/>
                </a:solidFill>
              </a:rPr>
              <a:t>0</a:t>
            </a:r>
            <a:r>
              <a:rPr lang="en-US" sz="2076">
                <a:solidFill>
                  <a:schemeClr val="dk1"/>
                </a:solidFill>
              </a:rPr>
              <a:t> = 8.3kpc and ω</a:t>
            </a:r>
            <a:r>
              <a:rPr baseline="-25000" lang="en-US" sz="2076">
                <a:solidFill>
                  <a:schemeClr val="dk1"/>
                </a:solidFill>
              </a:rPr>
              <a:t>0</a:t>
            </a:r>
            <a:r>
              <a:rPr lang="en-US" sz="2076">
                <a:solidFill>
                  <a:schemeClr val="dk1"/>
                </a:solidFill>
              </a:rPr>
              <a:t> = 29 (km/s)/kpc.</a:t>
            </a:r>
            <a:endParaRPr sz="2076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076">
                <a:latin typeface="Arial"/>
              </a:defRPr>
            </a:pPr>
            <a:r>
              <a:t/>
            </a:r>
            <a:endParaRPr sz="2076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076">
                <a:latin typeface="Arial"/>
              </a:defRPr>
            </a:pPr>
            <a:r>
              <a:rPr lang="en-US" sz="2076">
                <a:solidFill>
                  <a:schemeClr val="dk1"/>
                </a:solidFill>
              </a:rPr>
              <a:t>-&gt; We can use the measured radial velocity to determine R, the distance from the Galactic center to the source.</a:t>
            </a:r>
            <a:endParaRPr sz="2076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076">
                <a:latin typeface="Arial"/>
              </a:defRPr>
            </a:pPr>
            <a:r>
              <a:t/>
            </a:r>
            <a:endParaRPr sz="2076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076">
                <a:latin typeface="Arial"/>
              </a:defRPr>
            </a:pPr>
            <a:r>
              <a:t/>
            </a:r>
            <a:endParaRPr sz="2076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076">
                <a:latin typeface="Arial"/>
              </a:defRPr>
            </a:pPr>
            <a:r>
              <a:t/>
            </a:r>
            <a:endParaRPr sz="2076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2076">
                <a:latin typeface="Arial"/>
              </a:defRPr>
            </a:pPr>
            <a:r>
              <a:t/>
            </a:r>
            <a:endParaRPr sz="2076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 showMasterSp="1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Galactic rotation</a:t>
            </a:r>
          </a:p>
        </p:txBody>
      </p:sp>
      <p:sp>
        <p:nvSpPr>
          <p:cNvPr id="283" name="Google Shape;283;p46"/>
          <p:cNvSpPr txBox="1"/>
          <p:nvPr/>
        </p:nvSpPr>
        <p:spPr>
          <a:xfrm>
            <a:off x="3607047" y="2111254"/>
            <a:ext cx="5089392" cy="706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752" strike="noStrike">
              <a:solidFill>
                <a:srgbClr val="000000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7519" y="2095500"/>
            <a:ext cx="2262042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6"/>
          <p:cNvSpPr txBox="1"/>
          <p:nvPr/>
        </p:nvSpPr>
        <p:spPr>
          <a:xfrm>
            <a:off x="3495561" y="4711390"/>
            <a:ext cx="1546469" cy="884822"/>
          </a:xfrm>
          <a:prstGeom prst="rect">
            <a:avLst/>
          </a:prstGeom>
          <a:noFill/>
          <a:ln>
            <a:noFill/>
          </a:ln>
        </p:spPr>
        <p:txBody>
          <a:bodyPr anchorCtr="0" anchor="t" bIns="25246" lIns="50492" spcFirstLastPara="1" rIns="50492" wrap="square" tIns="25246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893">
                <a:latin typeface="Arial"/>
              </a:defRPr>
            </a:pPr>
            <a:r>
              <a:rPr b="0" lang="en-US" sz="89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Radial (solid) and</a:t>
            </a:r>
            <a:endParaRPr b="0" sz="808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893">
                <a:latin typeface="Arial"/>
              </a:defRPr>
            </a:pPr>
            <a:r>
              <a:rPr b="0" lang="en-US" sz="89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transverse (dashed)</a:t>
            </a:r>
            <a:endParaRPr b="0" sz="808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893">
                <a:latin typeface="Arial"/>
              </a:defRPr>
            </a:pPr>
            <a:r>
              <a:rPr b="0" lang="en-US" sz="89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velocities as a</a:t>
            </a:r>
            <a:endParaRPr b="0" sz="808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893">
                <a:latin typeface="Arial"/>
              </a:defRPr>
            </a:pPr>
            <a:r>
              <a:rPr b="0" lang="en-US" sz="89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function of </a:t>
            </a:r>
            <a:r>
              <a:rPr b="0" i="1" lang="en-US" sz="89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l.</a:t>
            </a:r>
            <a:endParaRPr b="0" sz="808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893">
                <a:latin typeface="Arial"/>
              </a:defRPr>
            </a:pPr>
            <a:r>
              <a:rPr b="0" lang="en-US" sz="89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Dependence is sin (2</a:t>
            </a:r>
            <a:r>
              <a:rPr b="0" i="1" lang="en-US" sz="89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b="0" lang="en-US" sz="893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sz="808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Galactic rotation</a:t>
            </a:r>
          </a:p>
        </p:txBody>
      </p:sp>
      <p:pic>
        <p:nvPicPr>
          <p:cNvPr id="290" name="Google Shape;290;p47"/>
          <p:cNvPicPr preferRelativeResize="0"/>
          <p:nvPr/>
        </p:nvPicPr>
        <p:blipFill>
          <a:blip r:embed="rId3">
            <a:alphaModFix/>
          </a:blip>
          <a:srcRect l="4700" r="4050" t="5733" b="2600"/>
          <a:stretch>
            <a:fillRect/>
          </a:stretch>
        </p:blipFill>
        <p:spPr>
          <a:xfrm>
            <a:off x="2454015" y="2095500"/>
            <a:ext cx="5394036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7"/>
          <p:cNvSpPr txBox="1"/>
          <p:nvPr/>
        </p:nvSpPr>
        <p:spPr>
          <a:xfrm>
            <a:off x="5887137" y="2202796"/>
            <a:ext cx="3850847" cy="449342"/>
          </a:xfrm>
          <a:prstGeom prst="rect">
            <a:avLst/>
          </a:prstGeom>
          <a:noFill/>
          <a:ln>
            <a:noFill/>
          </a:ln>
        </p:spPr>
        <p:txBody>
          <a:bodyPr anchorCtr="0" anchor="t" bIns="55870" lIns="55870" spcFirstLastPara="1" rIns="55870" wrap="square" tIns="5587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1369">
                <a:latin typeface="Arial"/>
              </a:defRPr>
            </a:pPr>
            <a:r>
              <a:rPr lang="en-US" sz="1369">
                <a:solidFill>
                  <a:srgbClr val="FF0000"/>
                </a:solidFill>
              </a:rPr>
              <a:t>First Quadrant</a:t>
            </a:r>
            <a:endParaRPr sz="1369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Galactic rotation</a:t>
            </a:r>
          </a:p>
        </p:txBody>
      </p:sp>
      <p:sp>
        <p:nvSpPr>
          <p:cNvPr id="296" name="Google Shape;296;p48"/>
          <p:cNvSpPr txBox="1"/>
          <p:nvPr/>
        </p:nvSpPr>
        <p:spPr>
          <a:xfrm>
            <a:off x="3085041" y="2095500"/>
            <a:ext cx="6021918" cy="836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752" strike="noStrike">
              <a:solidFill>
                <a:srgbClr val="000000"/>
              </a:solidFill>
              <a:latin typeface="Arial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p48"/>
          <p:cNvPicPr preferRelativeResize="0"/>
          <p:nvPr/>
        </p:nvPicPr>
        <p:blipFill rotWithShape="1">
          <a:blip r:embed="rId3">
            <a:alphaModFix/>
          </a:blip>
          <a:srcRect b="0" l="292" r="0" t="0"/>
          <a:stretch/>
        </p:blipFill>
        <p:spPr>
          <a:xfrm>
            <a:off x="3102133" y="3282725"/>
            <a:ext cx="6004348" cy="287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Longitude-Velocity Diagram</a:t>
            </a:r>
          </a:p>
        </p:txBody>
      </p:sp>
      <p:sp>
        <p:nvSpPr>
          <p:cNvPr id="303" name="Google Shape;303;p49"/>
          <p:cNvSpPr txBox="1"/>
          <p:nvPr/>
        </p:nvSpPr>
        <p:spPr>
          <a:xfrm>
            <a:off x="3172511" y="2453981"/>
            <a:ext cx="5846978" cy="2825939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4" name="Google Shape;30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2184" y="2095500"/>
            <a:ext cx="4707885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Doppler shift (images from Wikipedia)</a:t>
            </a:r>
          </a:p>
        </p:txBody>
      </p:sp>
      <p:pic>
        <p:nvPicPr>
          <p:cNvPr id="310" name="Google Shape;31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70120" y="2095500"/>
            <a:ext cx="3834360" cy="3809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03960" y="2612820"/>
            <a:ext cx="3128400" cy="250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83280" y="2359740"/>
            <a:ext cx="1904760" cy="3362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1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Doppler Shift</a:t>
            </a:r>
          </a:p>
        </p:txBody>
      </p:sp>
      <p:sp>
        <p:nvSpPr>
          <p:cNvPr id="318" name="Google Shape;318;p51"/>
          <p:cNvSpPr txBox="1"/>
          <p:nvPr/>
        </p:nvSpPr>
        <p:spPr>
          <a:xfrm>
            <a:off x="1560150" y="2095500"/>
            <a:ext cx="9071700" cy="4032504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920">
                <a:latin typeface="Arial"/>
              </a:defRPr>
            </a:pPr>
            <a:r>
              <a:rPr lang="en-US" sz="1920"/>
              <a:t>We </a:t>
            </a:r>
            <a:r>
              <a:rPr b="1" lang="en-US" sz="1920"/>
              <a:t>measure</a:t>
            </a:r>
            <a:r>
              <a:rPr lang="en-US" sz="1920"/>
              <a:t> emission at a particular frequency.</a:t>
            </a:r>
            <a:endParaRPr sz="192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920">
                <a:latin typeface="Arial"/>
              </a:defRPr>
            </a:pPr>
            <a:r>
              <a:rPr lang="en-US" sz="1920"/>
              <a:t>Due to the Doppler shift, we can convert frequency to velocity.  </a:t>
            </a:r>
            <a:r>
              <a:rPr lang="en-US" sz="1920">
                <a:solidFill>
                  <a:schemeClr val="dk1"/>
                </a:solidFill>
              </a:rPr>
              <a:t>Assume you are measuring a spectral line at </a:t>
            </a:r>
            <a:r>
              <a:rPr lang="en-US" sz="1920">
                <a:solidFill>
                  <a:schemeClr val="dk1"/>
                </a:solidFill>
                <a:latin typeface="Arial"/>
                <a:ea typeface="Times New Roman"/>
                <a:cs typeface="Times New Roman"/>
                <a:sym typeface="Times New Roman"/>
              </a:rPr>
              <a:t>ν</a:t>
            </a:r>
            <a:r>
              <a:rPr baseline="-25000" lang="en-US" sz="1920">
                <a:solidFill>
                  <a:schemeClr val="dk1"/>
                </a:solidFill>
              </a:rPr>
              <a:t>0</a:t>
            </a:r>
            <a:r>
              <a:rPr lang="en-US" sz="1920">
                <a:solidFill>
                  <a:schemeClr val="dk1"/>
                </a:solidFill>
              </a:rPr>
              <a:t> = 1420.4MHz, but detect emission at </a:t>
            </a:r>
            <a:r>
              <a:rPr lang="en-US" sz="1920">
                <a:solidFill>
                  <a:schemeClr val="dk1"/>
                </a:solidFill>
                <a:latin typeface="Arial"/>
                <a:ea typeface="Times New Roman"/>
                <a:cs typeface="Times New Roman"/>
                <a:sym typeface="Times New Roman"/>
              </a:rPr>
              <a:t>ν</a:t>
            </a:r>
            <a:r>
              <a:rPr lang="en-US" sz="1920">
                <a:solidFill>
                  <a:schemeClr val="dk1"/>
                </a:solidFill>
              </a:rPr>
              <a:t> = 1421.4MHz.  The Doppler shift equation is:</a:t>
            </a:r>
            <a:endParaRPr sz="192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920">
                <a:latin typeface="Arial"/>
              </a:defRPr>
            </a:pPr>
            <a:r>
              <a:t/>
            </a:r>
            <a:endParaRPr sz="192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 sz="1920">
                <a:latin typeface="Arial"/>
              </a:defRPr>
            </a:pPr>
            <a:r>
              <a:rPr lang="en-US" sz="1920">
                <a:latin typeface="Arial"/>
                <a:ea typeface="Times New Roman"/>
                <a:cs typeface="Times New Roman"/>
                <a:sym typeface="Times New Roman"/>
              </a:rPr>
              <a:t>v = (</a:t>
            </a:r>
            <a:r>
              <a:rPr lang="en-US" sz="1920">
                <a:solidFill>
                  <a:schemeClr val="dk1"/>
                </a:solidFill>
                <a:latin typeface="Arial"/>
                <a:ea typeface="Times New Roman"/>
                <a:cs typeface="Times New Roman"/>
                <a:sym typeface="Times New Roman"/>
              </a:rPr>
              <a:t>ν</a:t>
            </a:r>
            <a:r>
              <a:rPr baseline="-25000" lang="en-US" sz="1920">
                <a:solidFill>
                  <a:schemeClr val="dk1"/>
                </a:solidFill>
                <a:latin typeface="Arial"/>
                <a:ea typeface="Times New Roman"/>
                <a:cs typeface="Times New Roman"/>
                <a:sym typeface="Times New Roman"/>
              </a:rPr>
              <a:t>0</a:t>
            </a:r>
            <a:r>
              <a:rPr baseline="30000" lang="en-US" sz="1920">
                <a:solidFill>
                  <a:schemeClr val="dk1"/>
                </a:solidFill>
                <a:latin typeface="Arial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920">
                <a:solidFill>
                  <a:schemeClr val="dk1"/>
                </a:solidFill>
                <a:latin typeface="Arial"/>
                <a:ea typeface="Times New Roman"/>
                <a:cs typeface="Times New Roman"/>
                <a:sym typeface="Times New Roman"/>
              </a:rPr>
              <a:t>- ν)c/ν</a:t>
            </a:r>
            <a:r>
              <a:rPr baseline="-25000" lang="en-US" sz="1920">
                <a:solidFill>
                  <a:schemeClr val="dk1"/>
                </a:solidFill>
                <a:latin typeface="Arial"/>
                <a:ea typeface="Times New Roman"/>
                <a:cs typeface="Times New Roman"/>
                <a:sym typeface="Times New Roman"/>
              </a:rPr>
              <a:t>0</a:t>
            </a:r>
            <a:r>
              <a:rPr lang="en-US" sz="1920">
                <a:solidFill>
                  <a:schemeClr val="dk1"/>
                </a:solidFill>
                <a:latin typeface="Arial"/>
                <a:ea typeface="Times New Roman"/>
                <a:cs typeface="Times New Roman"/>
                <a:sym typeface="Times New Roman"/>
              </a:rPr>
              <a:t> = </a:t>
            </a:r>
            <a:r>
              <a:rPr lang="en-US" sz="1920">
                <a:latin typeface="Arial"/>
                <a:ea typeface="Times New Roman"/>
                <a:cs typeface="Times New Roman"/>
                <a:sym typeface="Times New Roman"/>
              </a:rPr>
              <a:t>Δνc/ν</a:t>
            </a:r>
            <a:r>
              <a:rPr baseline="-25000" lang="en-US" sz="1920">
                <a:latin typeface="Arial"/>
                <a:ea typeface="Times New Roman"/>
                <a:cs typeface="Times New Roman"/>
                <a:sym typeface="Times New Roman"/>
              </a:rPr>
              <a:t>0</a:t>
            </a:r>
            <a:endParaRPr sz="1920">
              <a:latin typeface="Arial"/>
              <a:ea typeface="Times New Roman"/>
              <a:cs typeface="Times New Roman"/>
              <a:sym typeface="Times New Roman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920">
                <a:latin typeface="Arial"/>
              </a:defRPr>
            </a:pPr>
            <a:r>
              <a:t/>
            </a:r>
            <a:endParaRPr sz="192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920">
                <a:latin typeface="Arial"/>
              </a:defRPr>
            </a:pPr>
            <a:r>
              <a:rPr lang="en-US" sz="1920"/>
              <a:t>where v is the velocity, c is the speed of light (c=3e5km/s).</a:t>
            </a:r>
            <a:endParaRPr sz="192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920">
                <a:latin typeface="Arial"/>
              </a:defRPr>
            </a:pPr>
            <a:r>
              <a:t/>
            </a:r>
            <a:endParaRPr sz="192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920">
                <a:latin typeface="Arial"/>
              </a:defRPr>
            </a:pPr>
            <a:r>
              <a:rPr lang="en-US" sz="1920"/>
              <a:t>Therefore, </a:t>
            </a:r>
            <a:r>
              <a:rPr lang="en-US" sz="1920">
                <a:solidFill>
                  <a:schemeClr val="dk1"/>
                </a:solidFill>
              </a:rPr>
              <a:t>Δν = 1MHz = 1e6Hz and v = 1e6Hz * 3e5 km/s / 1420e6 Hz = -211 km/s</a:t>
            </a:r>
            <a:endParaRPr sz="192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  <a:defRPr sz="1920">
                <a:latin typeface="Arial"/>
              </a:defRPr>
            </a:pPr>
            <a:r>
              <a:t/>
            </a:r>
            <a:endParaRPr sz="192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  <a:defRPr sz="1920">
                <a:latin typeface="Arial"/>
              </a:defRPr>
            </a:pPr>
            <a:r>
              <a:rPr lang="en-US" sz="1920">
                <a:solidFill>
                  <a:schemeClr val="dk1"/>
                </a:solidFill>
              </a:rPr>
              <a:t>This assumes no reference frame - it’s just the relative radial velocity of the observatory wrt the source.</a:t>
            </a:r>
            <a:endParaRPr sz="192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>
  <dc:title>Galactic rotation (2018 edition)</dc:title>
  <cp:lastModifiedBy>WVU DSPIRA</cp:lastModifiedBy>
</cp:coreProperties>
</file>