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a5781485d394ca8" /><Relationship Type="http://schemas.openxmlformats.org/officeDocument/2006/relationships/extended-properties" Target="/docProps/app.xml" Id="R39df49f4dd074e93" /><Relationship Type="http://schemas.openxmlformats.org/officeDocument/2006/relationships/officeDocument" Target="/ppt/presentation.xml" Id="Re8810158c30a46db" /></Relationships>
</file>

<file path=ppt/presentation.xml><?xml version="1.0" encoding="utf-8"?>
<p:presentation xmlns:p="http://schemas.openxmlformats.org/presentationml/2006/main">
  <p:sldMasterIdLst>
    <p:sldMasterId xmlns:ns0="http://schemas.openxmlformats.org/officeDocument/2006/relationships" id="2147483648" ns0:id="rIdWvuMaster"/>
  </p:sldMasterIdLst>
  <p:notesMasterIdLst>
    <p:notesMasterId xmlns:r="http://schemas.openxmlformats.org/officeDocument/2006/relationships" r:id="Re9ac29b6019d4a3d"/>
  </p:notesMasterIdLst>
  <p:sldIdLst>
    <p:sldId xmlns:r="http://schemas.openxmlformats.org/officeDocument/2006/relationships" id="256" r:id="Rbe62416acda44d00"/>
    <p:sldId xmlns:r="http://schemas.openxmlformats.org/officeDocument/2006/relationships" id="257" r:id="R274bfd5310ea48a7"/>
    <p:sldId xmlns:r="http://schemas.openxmlformats.org/officeDocument/2006/relationships" id="258" r:id="R6bdd67432ee44aff"/>
    <p:sldId xmlns:r="http://schemas.openxmlformats.org/officeDocument/2006/relationships" id="259" r:id="R69ed39f15ae34a14"/>
    <p:sldId xmlns:r="http://schemas.openxmlformats.org/officeDocument/2006/relationships" id="260" r:id="Rb187eb75ea0f4b6e"/>
    <p:sldId xmlns:r="http://schemas.openxmlformats.org/officeDocument/2006/relationships" id="261" r:id="R084b368b77ac4e98"/>
    <p:sldId xmlns:r="http://schemas.openxmlformats.org/officeDocument/2006/relationships" id="262" r:id="R828a688803914e72"/>
    <p:sldId xmlns:r="http://schemas.openxmlformats.org/officeDocument/2006/relationships" id="263" r:id="R68c2b79128694298"/>
    <p:sldId xmlns:r="http://schemas.openxmlformats.org/officeDocument/2006/relationships" id="264" r:id="Rd127b57e769d4ddd"/>
    <p:sldId xmlns:r="http://schemas.openxmlformats.org/officeDocument/2006/relationships" id="265" r:id="R06d6778bb8f94a9e"/>
    <p:sldId xmlns:r="http://schemas.openxmlformats.org/officeDocument/2006/relationships" id="266" r:id="Rf8dd444724ed4e29"/>
    <p:sldId xmlns:r="http://schemas.openxmlformats.org/officeDocument/2006/relationships" id="267" r:id="R3d909103f29843ab"/>
    <p:sldId xmlns:r="http://schemas.openxmlformats.org/officeDocument/2006/relationships" id="268" r:id="Rc64b426c476b4cfa"/>
    <p:sldId xmlns:r="http://schemas.openxmlformats.org/officeDocument/2006/relationships" id="269" r:id="R6f97e46117f847d7"/>
    <p:sldId xmlns:r="http://schemas.openxmlformats.org/officeDocument/2006/relationships" id="270" r:id="R7332570d7b154348"/>
    <p:sldId xmlns:r="http://schemas.openxmlformats.org/officeDocument/2006/relationships" id="271" r:id="Rd8891ae3519a415d"/>
    <p:sldId xmlns:r="http://schemas.openxmlformats.org/officeDocument/2006/relationships" id="272" r:id="R56ab9c98f85f4eb6"/>
    <p:sldId xmlns:r="http://schemas.openxmlformats.org/officeDocument/2006/relationships" id="273" r:id="R39d3139fbd344db4"/>
    <p:sldId xmlns:r="http://schemas.openxmlformats.org/officeDocument/2006/relationships" id="274" r:id="R5c23df4b03db46d5"/>
    <p:sldId xmlns:r="http://schemas.openxmlformats.org/officeDocument/2006/relationships" id="275" r:id="Rd7c859a492af4fe3"/>
    <p:sldId xmlns:r="http://schemas.openxmlformats.org/officeDocument/2006/relationships" id="276" r:id="R4e84bd2eae704722"/>
    <p:sldId xmlns:r="http://schemas.openxmlformats.org/officeDocument/2006/relationships" id="277" r:id="Rc6e2c4d9b6ee448e"/>
    <p:sldId xmlns:r="http://schemas.openxmlformats.org/officeDocument/2006/relationships" id="278" r:id="R2f4018c3b04740cb"/>
    <p:sldId xmlns:r="http://schemas.openxmlformats.org/officeDocument/2006/relationships" id="279" r:id="R2aa404a144434cf4"/>
    <p:sldId xmlns:r="http://schemas.openxmlformats.org/officeDocument/2006/relationships" id="280" r:id="Rcdcff886618547f3"/>
    <p:sldId xmlns:r="http://schemas.openxmlformats.org/officeDocument/2006/relationships" id="281" r:id="Re4eae62341704373"/>
    <p:sldId xmlns:r="http://schemas.openxmlformats.org/officeDocument/2006/relationships" id="282" r:id="Rb39c4b3ece99454f"/>
    <p:sldId xmlns:r="http://schemas.openxmlformats.org/officeDocument/2006/relationships" id="283" r:id="R4193c14cd805439d"/>
    <p:sldId xmlns:r="http://schemas.openxmlformats.org/officeDocument/2006/relationships" id="284" r:id="R95cf4a48399e4137"/>
    <p:sldId xmlns:r="http://schemas.openxmlformats.org/officeDocument/2006/relationships" id="285" r:id="Rb077fcb43dcd4944"/>
    <p:sldId xmlns:r="http://schemas.openxmlformats.org/officeDocument/2006/relationships" id="286" r:id="R7ec136e42ead4d16"/>
    <p:sldId xmlns:r="http://schemas.openxmlformats.org/officeDocument/2006/relationships" id="287" r:id="R3a645423cbeb48b1"/>
    <p:sldId xmlns:r="http://schemas.openxmlformats.org/officeDocument/2006/relationships" id="288" r:id="Rebaebe5ba7ea446b"/>
    <p:sldId xmlns:r="http://schemas.openxmlformats.org/officeDocument/2006/relationships" id="289" r:id="Rd15e7f7412ef4f5a"/>
    <p:sldId xmlns:r="http://schemas.openxmlformats.org/officeDocument/2006/relationships" id="290" r:id="Re8ad0640f6ac4c41"/>
    <p:sldId xmlns:r="http://schemas.openxmlformats.org/officeDocument/2006/relationships" id="291" r:id="R76f42d6ff9124220"/>
    <p:sldId xmlns:r="http://schemas.openxmlformats.org/officeDocument/2006/relationships" id="292" r:id="R6a7535c314394d3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Type="http://schemas.openxmlformats.org/officeDocument/2006/relationships/theme" Target="/ppt/theme/theme1.xml" Id="Rb6eaa53aed464f3c"/><Relationship Type="http://schemas.openxmlformats.org/officeDocument/2006/relationships/notesMaster" Target="/ppt/notesMasters/notesMaster1.xml" Id="Re9ac29b6019d4a3d"/><Relationship Type="http://schemas.openxmlformats.org/officeDocument/2006/relationships/presProps" Target="/ppt/presProps.xml" Id="R6b989fd7dd134b37"/><Relationship Type="http://schemas.openxmlformats.org/officeDocument/2006/relationships/tableStyles" Target="/ppt/tableStyles.xml" Id="R4d80ffb7b4654e8f"/><Relationship Type="http://schemas.openxmlformats.org/officeDocument/2006/relationships/slide" Target="/ppt/slides/slide1.xml" Id="Rbe62416acda44d00"/><Relationship Type="http://schemas.openxmlformats.org/officeDocument/2006/relationships/slide" Target="/ppt/slides/slide2.xml" Id="R274bfd5310ea48a7"/><Relationship Type="http://schemas.openxmlformats.org/officeDocument/2006/relationships/slide" Target="/ppt/slides/slide3.xml" Id="R6bdd67432ee44aff"/><Relationship Type="http://schemas.openxmlformats.org/officeDocument/2006/relationships/slide" Target="/ppt/slides/slide4.xml" Id="R69ed39f15ae34a14"/><Relationship Type="http://schemas.openxmlformats.org/officeDocument/2006/relationships/slide" Target="/ppt/slides/slide5.xml" Id="Rb187eb75ea0f4b6e"/><Relationship Type="http://schemas.openxmlformats.org/officeDocument/2006/relationships/slide" Target="/ppt/slides/slide6.xml" Id="R084b368b77ac4e98"/><Relationship Type="http://schemas.openxmlformats.org/officeDocument/2006/relationships/slide" Target="/ppt/slides/slide7.xml" Id="R828a688803914e72"/><Relationship Type="http://schemas.openxmlformats.org/officeDocument/2006/relationships/slide" Target="/ppt/slides/slide8.xml" Id="R68c2b79128694298"/><Relationship Type="http://schemas.openxmlformats.org/officeDocument/2006/relationships/slide" Target="/ppt/slides/slide9.xml" Id="Rd127b57e769d4ddd"/><Relationship Type="http://schemas.openxmlformats.org/officeDocument/2006/relationships/slide" Target="/ppt/slides/slide10.xml" Id="R06d6778bb8f94a9e"/><Relationship Type="http://schemas.openxmlformats.org/officeDocument/2006/relationships/slide" Target="/ppt/slides/slide11.xml" Id="Rf8dd444724ed4e29"/><Relationship Type="http://schemas.openxmlformats.org/officeDocument/2006/relationships/slide" Target="/ppt/slides/slide12.xml" Id="R3d909103f29843ab"/><Relationship Type="http://schemas.openxmlformats.org/officeDocument/2006/relationships/slide" Target="/ppt/slides/slide13.xml" Id="Rc64b426c476b4cfa"/><Relationship Type="http://schemas.openxmlformats.org/officeDocument/2006/relationships/slide" Target="/ppt/slides/slide14.xml" Id="R6f97e46117f847d7"/><Relationship Type="http://schemas.openxmlformats.org/officeDocument/2006/relationships/slide" Target="/ppt/slides/slide15.xml" Id="R7332570d7b154348"/><Relationship Type="http://schemas.openxmlformats.org/officeDocument/2006/relationships/slide" Target="/ppt/slides/slide16.xml" Id="Rd8891ae3519a415d"/><Relationship Type="http://schemas.openxmlformats.org/officeDocument/2006/relationships/slide" Target="/ppt/slides/slide17.xml" Id="R56ab9c98f85f4eb6"/><Relationship Type="http://schemas.openxmlformats.org/officeDocument/2006/relationships/slide" Target="/ppt/slides/slide18.xml" Id="R39d3139fbd344db4"/><Relationship Type="http://schemas.openxmlformats.org/officeDocument/2006/relationships/slide" Target="/ppt/slides/slide19.xml" Id="R5c23df4b03db46d5"/><Relationship Type="http://schemas.openxmlformats.org/officeDocument/2006/relationships/slide" Target="/ppt/slides/slide20.xml" Id="Rd7c859a492af4fe3"/><Relationship Type="http://schemas.openxmlformats.org/officeDocument/2006/relationships/slide" Target="/ppt/slides/slide21.xml" Id="R4e84bd2eae704722"/><Relationship Type="http://schemas.openxmlformats.org/officeDocument/2006/relationships/slide" Target="/ppt/slides/slide22.xml" Id="Rc6e2c4d9b6ee448e"/><Relationship Type="http://schemas.openxmlformats.org/officeDocument/2006/relationships/slide" Target="/ppt/slides/slide23.xml" Id="R2f4018c3b04740cb"/><Relationship Type="http://schemas.openxmlformats.org/officeDocument/2006/relationships/slide" Target="/ppt/slides/slide24.xml" Id="R2aa404a144434cf4"/><Relationship Type="http://schemas.openxmlformats.org/officeDocument/2006/relationships/slide" Target="/ppt/slides/slide25.xml" Id="Rcdcff886618547f3"/><Relationship Type="http://schemas.openxmlformats.org/officeDocument/2006/relationships/slide" Target="/ppt/slides/slide26.xml" Id="Re4eae62341704373"/><Relationship Type="http://schemas.openxmlformats.org/officeDocument/2006/relationships/slide" Target="/ppt/slides/slide27.xml" Id="Rb39c4b3ece99454f"/><Relationship Type="http://schemas.openxmlformats.org/officeDocument/2006/relationships/slide" Target="/ppt/slides/slide28.xml" Id="R4193c14cd805439d"/><Relationship Type="http://schemas.openxmlformats.org/officeDocument/2006/relationships/slide" Target="/ppt/slides/slide29.xml" Id="R95cf4a48399e4137"/><Relationship Type="http://schemas.openxmlformats.org/officeDocument/2006/relationships/slide" Target="/ppt/slides/slide30.xml" Id="Rb077fcb43dcd4944"/><Relationship Type="http://schemas.openxmlformats.org/officeDocument/2006/relationships/slide" Target="/ppt/slides/slide31.xml" Id="R7ec136e42ead4d16"/><Relationship Type="http://schemas.openxmlformats.org/officeDocument/2006/relationships/slide" Target="/ppt/slides/slide32.xml" Id="R3a645423cbeb48b1"/><Relationship Type="http://schemas.openxmlformats.org/officeDocument/2006/relationships/slide" Target="/ppt/slides/slide33.xml" Id="Rebaebe5ba7ea446b"/><Relationship Type="http://schemas.openxmlformats.org/officeDocument/2006/relationships/slide" Target="/ppt/slides/slide34.xml" Id="Rd15e7f7412ef4f5a"/><Relationship Type="http://schemas.openxmlformats.org/officeDocument/2006/relationships/slide" Target="/ppt/slides/slide35.xml" Id="Re8ad0640f6ac4c41"/><Relationship Type="http://schemas.openxmlformats.org/officeDocument/2006/relationships/slide" Target="/ppt/slides/slide36.xml" Id="R76f42d6ff9124220"/><Relationship Type="http://schemas.openxmlformats.org/officeDocument/2006/relationships/slide" Target="/ppt/slides/slide37.xml" Id="R6a7535c314394d3c"/><Relationship Id="rIdWvuMaster" Type="http://schemas.openxmlformats.org/officeDocument/2006/relationships/slideMaster" Target="slideMasters/slideMaster1.xml"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0c1f0711012451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727e710e51a40de" /><Relationship Type="http://schemas.openxmlformats.org/officeDocument/2006/relationships/notesMaster" Target="/ppt/notesMasters/notesMaster1.xml" Id="R5e6aecca7ecc485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b06231998114683" /><Relationship Type="http://schemas.openxmlformats.org/officeDocument/2006/relationships/notesMaster" Target="/ppt/notesMasters/notesMaster1.xml" Id="Rc374125a6db8471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5b01a47e3614cc6" /><Relationship Type="http://schemas.openxmlformats.org/officeDocument/2006/relationships/notesMaster" Target="/ppt/notesMasters/notesMaster1.xml" Id="R1ecdbb452b274a1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1198725f0074fad" /><Relationship Type="http://schemas.openxmlformats.org/officeDocument/2006/relationships/notesMaster" Target="/ppt/notesMasters/notesMaster1.xml" Id="R7e7efaa443cd4c5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7a5788703b44e03" /><Relationship Type="http://schemas.openxmlformats.org/officeDocument/2006/relationships/notesMaster" Target="/ppt/notesMasters/notesMaster1.xml" Id="Ra40b358dfe4744b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43c20c1e14e4b9e" /><Relationship Type="http://schemas.openxmlformats.org/officeDocument/2006/relationships/notesMaster" Target="/ppt/notesMasters/notesMaster1.xml" Id="R1b7f125bdc534fc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6153a63d05c4545" /><Relationship Type="http://schemas.openxmlformats.org/officeDocument/2006/relationships/notesMaster" Target="/ppt/notesMasters/notesMaster1.xml" Id="Rc9818ab80538415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516878fbda84895" /><Relationship Type="http://schemas.openxmlformats.org/officeDocument/2006/relationships/notesMaster" Target="/ppt/notesMasters/notesMaster1.xml" Id="R5e44023821c54e4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b72ce80db504eaf" /><Relationship Type="http://schemas.openxmlformats.org/officeDocument/2006/relationships/notesMaster" Target="/ppt/notesMasters/notesMaster1.xml" Id="R9df621239f9a4d6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5564ae25ae64b6b" /><Relationship Type="http://schemas.openxmlformats.org/officeDocument/2006/relationships/notesMaster" Target="/ppt/notesMasters/notesMaster1.xml" Id="Re857bcfc1f494d6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846df0f771f4951" /><Relationship Type="http://schemas.openxmlformats.org/officeDocument/2006/relationships/notesMaster" Target="/ppt/notesMasters/notesMaster1.xml" Id="R09d5ad4b99ee41f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a5e1ae24cb24058" /><Relationship Type="http://schemas.openxmlformats.org/officeDocument/2006/relationships/notesMaster" Target="/ppt/notesMasters/notesMaster1.xml" Id="Rcdb28f52693048c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f92449dd727466e" /><Relationship Type="http://schemas.openxmlformats.org/officeDocument/2006/relationships/notesMaster" Target="/ppt/notesMasters/notesMaster1.xml" Id="R1a5436ea59a6435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c19cf0414a84b1a" /><Relationship Type="http://schemas.openxmlformats.org/officeDocument/2006/relationships/notesMaster" Target="/ppt/notesMasters/notesMaster1.xml" Id="Rf27ff93322bf463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361f95882274081" /><Relationship Type="http://schemas.openxmlformats.org/officeDocument/2006/relationships/notesMaster" Target="/ppt/notesMasters/notesMaster1.xml" Id="R23c0fbbe9bcb441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d98218537404ab7" /><Relationship Type="http://schemas.openxmlformats.org/officeDocument/2006/relationships/notesMaster" Target="/ppt/notesMasters/notesMaster1.xml" Id="Rb24dc23438624fa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144f28d564a4fad" /><Relationship Type="http://schemas.openxmlformats.org/officeDocument/2006/relationships/notesMaster" Target="/ppt/notesMasters/notesMaster1.xml" Id="R27ee0b983735442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60c7e16eace49f1" /><Relationship Type="http://schemas.openxmlformats.org/officeDocument/2006/relationships/notesMaster" Target="/ppt/notesMasters/notesMaster1.xml" Id="R5d96a878ccc64cb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174b7c795144cd2" /><Relationship Type="http://schemas.openxmlformats.org/officeDocument/2006/relationships/notesMaster" Target="/ppt/notesMasters/notesMaster1.xml" Id="R7cf8964e7eec4fb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115d871a43d84a96" /><Relationship Type="http://schemas.openxmlformats.org/officeDocument/2006/relationships/notesMaster" Target="/ppt/notesMasters/notesMaster1.xml" Id="R21aa7dc5bddf430f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1da8ab9e3d146b6" /><Relationship Type="http://schemas.openxmlformats.org/officeDocument/2006/relationships/notesMaster" Target="/ppt/notesMasters/notesMaster1.xml" Id="Ra339e83035f54a3b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3f590d9142e64844" /><Relationship Type="http://schemas.openxmlformats.org/officeDocument/2006/relationships/notesMaster" Target="/ppt/notesMasters/notesMaster1.xml" Id="R784cdefefb49419f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88b1cb7421b46af" /><Relationship Type="http://schemas.openxmlformats.org/officeDocument/2006/relationships/notesMaster" Target="/ppt/notesMasters/notesMaster1.xml" Id="Rf34b57e731e043b6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1ccd5b7907a54fa8" /><Relationship Type="http://schemas.openxmlformats.org/officeDocument/2006/relationships/notesMaster" Target="/ppt/notesMasters/notesMaster1.xml" Id="Ra2a83bc7fb8e4be4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77186522747f485e" /><Relationship Type="http://schemas.openxmlformats.org/officeDocument/2006/relationships/notesMaster" Target="/ppt/notesMasters/notesMaster1.xml" Id="R24e8b2626733453a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63e7debfa2e94b0a" /><Relationship Type="http://schemas.openxmlformats.org/officeDocument/2006/relationships/notesMaster" Target="/ppt/notesMasters/notesMaster1.xml" Id="Re23a94424b454dce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77dac8c215394fdd" /><Relationship Type="http://schemas.openxmlformats.org/officeDocument/2006/relationships/notesMaster" Target="/ppt/notesMasters/notesMaster1.xml" Id="R9e4dfb2958bf49b2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8de41480cdf94d87" /><Relationship Type="http://schemas.openxmlformats.org/officeDocument/2006/relationships/notesMaster" Target="/ppt/notesMasters/notesMaster1.xml" Id="Rd7178231dfd34060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51cd814cc9b84ef0" /><Relationship Type="http://schemas.openxmlformats.org/officeDocument/2006/relationships/notesMaster" Target="/ppt/notesMasters/notesMaster1.xml" Id="Rabf72ff1ee92427c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a5dba0bcc0bf4be0" /><Relationship Type="http://schemas.openxmlformats.org/officeDocument/2006/relationships/notesMaster" Target="/ppt/notesMasters/notesMaster1.xml" Id="R5f2bd01bf16c4cd4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9eeb55c764574ff7" /><Relationship Type="http://schemas.openxmlformats.org/officeDocument/2006/relationships/notesMaster" Target="/ppt/notesMasters/notesMaster1.xml" Id="Rf0d4b8005a414242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3ff9316c7b104bf1" /><Relationship Type="http://schemas.openxmlformats.org/officeDocument/2006/relationships/notesMaster" Target="/ppt/notesMasters/notesMaster1.xml" Id="Rb0fb0ffd68124bd9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3bddfc72d6574f6c" /><Relationship Type="http://schemas.openxmlformats.org/officeDocument/2006/relationships/notesMaster" Target="/ppt/notesMasters/notesMaster1.xml" Id="R19d2dbbc9d6a49f3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971c5594006a4f0e" /><Relationship Type="http://schemas.openxmlformats.org/officeDocument/2006/relationships/notesMaster" Target="/ppt/notesMasters/notesMaster1.xml" Id="R45c0f72c0b534ac2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67d61fef1fef4c9b" /><Relationship Type="http://schemas.openxmlformats.org/officeDocument/2006/relationships/notesMaster" Target="/ppt/notesMasters/notesMaster1.xml" Id="R54cc7ab7ca90401d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b3414728130144d0" /><Relationship Type="http://schemas.openxmlformats.org/officeDocument/2006/relationships/notesMaster" Target="/ppt/notesMasters/notesMaster1.xml" Id="R9ad5ed3beed7445b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418faadc96ba44f9" /><Relationship Type="http://schemas.openxmlformats.org/officeDocument/2006/relationships/notesMaster" Target="/ppt/notesMasters/notesMaster1.xml" Id="R9da11be8700d465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assets/lessons/lectures/astronomy/doppler-effect-and-telescopes.pdf, page 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assets/lessons/lectures/astronomy/doppler-effect-and-telescopes.pdf, page 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assets/lessons/lectures/astronomy/doppler-effect-and-telescopes.pdf, page 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assets/lessons/lectures/astronomy/doppler-effect-and-telescopes.pdf, page 4.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assets/lessons/lectures/astronomy/doppler-effect-and-telescopes.pdf, page 5.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assets/lessons/lectures/astronomy/doppler-effect-and-telescopes.pdf, page 6.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assets/lessons/lectures/astronomy/doppler-effect-and-telescopes.pdf, page 7.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assets/lessons/lectures/astronomy/doppler-effect-and-telescopes.pdf, page 8.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assets/lessons/lectures/astronomy/doppler-effect-and-telescopes.pdf, page 9.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assets/lessons/lectures/astronomy/doppler-effect-and-telescopes.pdf, page 10.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assets/lessons/lectures/astronomy/doppler-effect-and-telescopes.pdf, page 11.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assets/lessons/lectures/astronomy/doppler-effect-and-telescopes.pdf, page 12.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assets/lessons/lectures/astronomy/doppler-effect-and-telescopes.pdf, page 13.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assets/lessons/lectures/astronomy/doppler-effect-and-telescopes.pdf, page 14.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assets/lessons/lectures/astronomy/doppler-effect-and-telescopes.pdf, page 15.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assets/lessons/lectures/astronomy/doppler-effect-and-telescopes.pdf, page 16.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assets/lessons/lectures/astronomy/doppler-effect-and-telescopes.pdf, page 17.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assets/lessons/lectures/astronomy/doppler-effect-and-telescopes.pdf, page 18.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assets/lessons/lectures/astronomy/doppler-effect-and-telescopes.pdf, page 19.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assets/lessons/lectures/astronomy/doppler-effect-and-telescopes.pdf, page 20.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assets/lessons/lectures/astronomy/doppler-effect-and-telescopes.pdf, page 21.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assets/lessons/lectures/astronomy/doppler-effect-and-telescopes.pdf, page 22.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assets/lessons/lectures/astronomy/doppler-effect-and-telescopes.pdf, page 23.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assets/lessons/lectures/astronomy/doppler-effect-and-telescopes.pdf, page 24.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assets/lessons/lectures/astronomy/doppler-effect-and-telescopes.pdf, page 25.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assets/lessons/lectures/astronomy/doppler-effect-and-telescopes.pdf, page 26.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assets/lessons/lectures/astronomy/doppler-effect-and-telescopes.pdf, page 27.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assets/lessons/lectures/astronomy/doppler-effect-and-telescopes.pdf, page 28.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assets/lessons/lectures/astronomy/doppler-effect-and-telescopes.pdf, page 29.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assets/lessons/lectures/astronomy/doppler-effect-and-telescopes.pdf, page 30.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assets/lessons/lectures/astronomy/doppler-effect-and-telescopes.pdf, page 31.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assets/lessons/lectures/astronomy/doppler-effect-and-telescopes.pdf, page 32.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assets/lessons/lectures/astronomy/doppler-effect-and-telescopes.pdf, page 33.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assets/lessons/lectures/astronomy/doppler-effect-and-telescopes.pdf, page 34.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assets/lessons/lectures/astronomy/doppler-effect-and-telescopes.pdf, page 35.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assets/lessons/lectures/astronomy/doppler-effect-and-telescopes.pdf, page 36.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assets/lessons/lectures/astronomy/doppler-effect-and-telescopes.pdf, page 37.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ss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sson title title 0">
            <a:extLst>
              <a:ext uri="{FF2B5EF4-FFF2-40B4-BE49-F238E27FC236}">
                <a16:creationId xmlns:a16="http://schemas.microsoft.com/office/drawing/2014/main" id="{D0D053A8-BBDF-4114-AC0C-F41E42B0F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695450"/>
            <a:ext cx="10972800" cy="1333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[Lesson title]</a:t>
            </a:r>
          </a:p>
        </p:txBody>
      </p:sp>
      <p:sp>
        <p:nvSpPr>
          <p:cNvPr id="2" name="Lesson title subtitle 1">
            <a:extLst>
              <a:ext uri="{FF2B5EF4-FFF2-40B4-BE49-F238E27FC236}">
                <a16:creationId xmlns:a16="http://schemas.microsoft.com/office/drawing/2014/main" id="{ACBDC2AF-F434-4371-8E2A-17CCF7344C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219450"/>
            <a:ext cx="1066800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[A short description of the investigation]</a:t>
            </a:r>
          </a:p>
        </p:txBody>
      </p:sp>
      <p:sp>
        <p:nvSpPr>
          <p:cNvPr id="3" name="Lesson title body 2">
            <a:extLst>
              <a:ext uri="{FF2B5EF4-FFF2-40B4-BE49-F238E27FC236}">
                <a16:creationId xmlns:a16="http://schemas.microsoft.com/office/drawing/2014/main" id="{D8956F49-2416-4C96-921B-614B43DC6BB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4591050"/>
            <a:ext cx="10572750" cy="1028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[Teacher or school]</a:t>
            </a:r>
          </a:p>
          <a:p>
            <a: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[Course / grade level]   [Date]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 and go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 and goals title 0">
            <a:extLst>
              <a:ext uri="{FF2B5EF4-FFF2-40B4-BE49-F238E27FC236}">
                <a16:creationId xmlns:a16="http://schemas.microsoft.com/office/drawing/2014/main" id="{D08231EE-6C7C-42AD-8215-BCBB995F2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Our investigation</a:t>
            </a:r>
          </a:p>
        </p:txBody>
      </p:sp>
      <p:sp>
        <p:nvSpPr>
          <p:cNvPr id="2" name="Question and goals body 1">
            <a:extLst>
              <a:ext uri="{FF2B5EF4-FFF2-40B4-BE49-F238E27FC236}">
                <a16:creationId xmlns:a16="http://schemas.microsoft.com/office/drawing/2014/main" id="{5A4E4205-F64E-4654-BD6B-D20017501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Essential question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will students investigate?]</a:t>
            </a:r>
          </a:p>
        </p:txBody>
      </p:sp>
      <p:sp>
        <p:nvSpPr>
          <p:cNvPr id="3" name="Question and goals body 2">
            <a:extLst>
              <a:ext uri="{FF2B5EF4-FFF2-40B4-BE49-F238E27FC236}">
                <a16:creationId xmlns:a16="http://schemas.microsoft.com/office/drawing/2014/main" id="{BF9EAF2D-1060-4815-9524-5F06F4856FB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1985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Learning goals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will students be able to explain or do?]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planation and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anation and figure title 0">
            <a:extLst>
              <a:ext uri="{FF2B5EF4-FFF2-40B4-BE49-F238E27FC236}">
                <a16:creationId xmlns:a16="http://schemas.microsoft.com/office/drawing/2014/main" id="{C54DEB96-2C44-49CE-960C-EEA88B04E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[Key idea]</a:t>
            </a:r>
          </a:p>
        </p:txBody>
      </p:sp>
      <p:sp>
        <p:nvSpPr>
          <p:cNvPr id="2" name="Explanation and figure body 1">
            <a:extLst>
              <a:ext uri="{FF2B5EF4-FFF2-40B4-BE49-F238E27FC236}">
                <a16:creationId xmlns:a16="http://schemas.microsoft.com/office/drawing/2014/main" id="{74965947-62A8-4AED-A214-D22E1DB50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5025"/>
            <a:ext cx="4524375" cy="3400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[Explain the main idea.]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[Define a new term or connect it to prior learning.]</a:t>
            </a:r>
          </a:p>
        </p:txBody>
      </p:sp>
      <p:sp>
        <p:nvSpPr>
          <p:cNvPr id="3" name="Explanation and figure content 2">
            <a:extLst>
              <a:ext uri="{FF2B5EF4-FFF2-40B4-BE49-F238E27FC236}">
                <a16:creationId xmlns:a16="http://schemas.microsoft.com/office/drawing/2014/main" id="{93F0CF8A-0D56-484D-8008-C069FB2AFB4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5591175" y="2114550"/>
            <a:ext cx="5991225" cy="312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[Insert a figure or diagram]</a:t>
            </a:r>
          </a:p>
        </p:txBody>
      </p:sp>
      <p:sp>
        <p:nvSpPr>
          <p:cNvPr id="4" name="Explanation and figure body 3">
            <a:extLst>
              <a:ext uri="{FF2B5EF4-FFF2-40B4-BE49-F238E27FC236}">
                <a16:creationId xmlns:a16="http://schemas.microsoft.com/office/drawing/2014/main" id="{B76FA5E4-B6C8-43B1-871F-4C2029154E8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591175" y="5353050"/>
            <a:ext cx="5991225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[Figure caption and source credit]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ctivity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tivity steps title 0">
            <a:extLst>
              <a:ext uri="{FF2B5EF4-FFF2-40B4-BE49-F238E27FC236}">
                <a16:creationId xmlns:a16="http://schemas.microsoft.com/office/drawing/2014/main" id="{4A75A923-A588-498D-8C3D-05C7B27BD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[Activity title]</a:t>
            </a:r>
          </a:p>
        </p:txBody>
      </p:sp>
      <p:sp>
        <p:nvSpPr>
          <p:cNvPr id="2" name="Activity steps body 1">
            <a:extLst>
              <a:ext uri="{FF2B5EF4-FFF2-40B4-BE49-F238E27FC236}">
                <a16:creationId xmlns:a16="http://schemas.microsoft.com/office/drawing/2014/main" id="{F15A3904-D261-4581-891D-0D974E46F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333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setup.]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measurement and units.]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[Explain how to record the result.]</a:t>
            </a:r>
          </a:p>
        </p:txBody>
      </p:sp>
      <p:sp>
        <p:nvSpPr>
          <p:cNvPr id="3" name="Activity steps body 2">
            <a:extLst>
              <a:ext uri="{FF2B5EF4-FFF2-40B4-BE49-F238E27FC236}">
                <a16:creationId xmlns:a16="http://schemas.microsoft.com/office/drawing/2014/main" id="{332D626C-8C62-4762-8A19-77DFBBDD378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581650"/>
            <a:ext cx="1097280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[Add relevant safety or supervision instructions.]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ta or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a or visual title 0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[Observation or result]</a:t>
            </a:r>
          </a:p>
        </p:txBody>
      </p:sp>
      <p:sp>
        <p:nvSpPr>
          <p:cNvPr id="2" name="Data or visual content 1">
            <a:extLst>
              <a:ext uri="{FF2B5EF4-FFF2-40B4-BE49-F238E27FC236}">
                <a16:creationId xmlns:a16="http://schemas.microsoft.com/office/drawing/2014/main" id="{3A617E8B-975F-4DBD-9A97-0A174C276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95500"/>
            <a:ext cx="10972800" cy="3219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[Insert a graph, table, or image]</a:t>
            </a:r>
          </a:p>
        </p:txBody>
      </p:sp>
      <p:sp>
        <p:nvSpPr>
          <p:cNvPr id="3" name="Data or visual body 2">
            <a:extLst>
              <a:ext uri="{FF2B5EF4-FFF2-40B4-BE49-F238E27FC236}">
                <a16:creationId xmlns:a16="http://schemas.microsoft.com/office/drawing/2014/main" id="{DFE3AC5B-7812-46A8-BB38-963FC170FFF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457825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evidence. Include units, a caption, and source credits.]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cussion and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scussion and reflection title 0">
            <a:extLst>
              <a:ext uri="{FF2B5EF4-FFF2-40B4-BE49-F238E27FC236}">
                <a16:creationId xmlns:a16="http://schemas.microsoft.com/office/drawing/2014/main" id="{1A0C5B13-4DC7-4BB2-8032-5A8419832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What did we learn?</a:t>
            </a:r>
          </a:p>
        </p:txBody>
      </p:sp>
      <p:sp>
        <p:nvSpPr>
          <p:cNvPr id="2" name="Discussion and reflection body 1">
            <a:extLst>
              <a:ext uri="{FF2B5EF4-FFF2-40B4-BE49-F238E27FC236}">
                <a16:creationId xmlns:a16="http://schemas.microsoft.com/office/drawing/2014/main" id="{73737ED5-7D24-4242-A1DB-9FC8EF99D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467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pattern do the results show?]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evidence supports your explanation?]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would you investigate next?]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WVU DSPIR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VU navy banner">
            <a:extLst>
              <a:ext uri="{FF2B5EF4-FFF2-40B4-BE49-F238E27FC236}">
                <a16:creationId xmlns:a16="http://schemas.microsoft.com/office/drawing/2014/main" id="{6D4F5CCA-FF43-4F29-8399-ACE93C08BCE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552450"/>
          </a:xfrm>
          <a:prstGeom prst="rect">
            <a:avLst/>
          </a:prstGeom>
          <a:solidFill>
            <a:srgbClr val="002855"/>
          </a:solidFill>
          <a:ln w="0">
            <a:noFill/>
          </a:ln>
        </p:spPr>
      </p:sp>
      <p:sp>
        <p:nvSpPr>
          <p:cNvPr id="2" name="WVU gold rule">
            <a:extLst>
              <a:ext uri="{FF2B5EF4-FFF2-40B4-BE49-F238E27FC236}">
                <a16:creationId xmlns:a16="http://schemas.microsoft.com/office/drawing/2014/main" id="{B7F9BFBD-7E36-451D-96E5-BC2ED296FC2E}"/>
              </a:ext>
            </a:extLst>
          </p:cNvPr>
          <p:cNvSpPr>
            <a:spLocks noGrp="1"/>
          </p:cNvSpPr>
          <p:nvPr/>
        </p:nvSpPr>
        <p:spPr>
          <a:xfrm>
            <a:off x="0" y="552450"/>
            <a:ext cx="12192000" cy="38100"/>
          </a:xfrm>
          <a:prstGeom prst="rect">
            <a:avLst/>
          </a:prstGeom>
          <a:solidFill>
            <a:srgbClr val="EEAA00"/>
          </a:solidFill>
          <a:ln w="0">
            <a:noFill/>
          </a:ln>
        </p:spPr>
      </p:sp>
      <p:sp>
        <p:nvSpPr>
          <p:cNvPr id="3" name="WVU DSPIRA brand">
            <a:extLst>
              <a:ext uri="{FF2B5EF4-FFF2-40B4-BE49-F238E27FC236}">
                <a16:creationId xmlns:a16="http://schemas.microsoft.com/office/drawing/2014/main" id="{81DC7FEE-6B94-4036-9AF5-8A342A05842A}"/>
              </a:ext>
            </a:extLst>
          </p:cNvPr>
          <p:cNvSpPr>
            <a:spLocks noGrp="1"/>
          </p:cNvSpPr>
          <p:nvPr/>
        </p:nvSpPr>
        <p:spPr>
          <a:xfrm>
            <a:off x="457200" y="76200"/>
            <a:ext cx="3810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WVU DSPIRA</a:t>
            </a:r>
          </a:p>
        </p:txBody>
      </p:sp>
      <p:sp>
        <p:nvSpPr>
          <p:cNvPr id="4" name="University name">
            <a:extLst>
              <a:ext uri="{FF2B5EF4-FFF2-40B4-BE49-F238E27FC236}">
                <a16:creationId xmlns:a16="http://schemas.microsoft.com/office/drawing/2014/main" id="{86DE04A2-939A-456D-B0E1-0BD64EC5EF56}"/>
              </a:ext>
            </a:extLst>
          </p:cNvPr>
          <p:cNvSpPr>
            <a:spLocks noGrp="1"/>
          </p:cNvSpPr>
          <p:nvPr/>
        </p:nvSpPr>
        <p:spPr>
          <a:xfrm>
            <a:off x="7715250" y="161925"/>
            <a:ext cx="40195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WEST VIRGINIA UNIVERSITY</a:t>
            </a:r>
          </a:p>
        </p:txBody>
      </p:sp>
      <p:sp>
        <p:nvSpPr>
          <p:cNvPr id="5" name="Website">
            <a:extLst>
              <a:ext uri="{FF2B5EF4-FFF2-40B4-BE49-F238E27FC236}">
                <a16:creationId xmlns:a16="http://schemas.microsoft.com/office/drawing/2014/main" id="{1895C86C-2B15-4605-AD65-E205FDC66179}"/>
              </a:ext>
            </a:extLst>
          </p:cNvPr>
          <p:cNvSpPr>
            <a:spLocks noGrp="1"/>
          </p:cNvSpPr>
          <p:nvPr/>
        </p:nvSpPr>
        <p:spPr>
          <a:xfrm>
            <a:off x="457200" y="6372225"/>
            <a:ext cx="40957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wvurail.org/dspira</a:t>
            </a:r>
          </a:p>
        </p:txBody>
      </p:sp>
      <p:sp>
        <p:nvSpPr>
          <p:cNvPr id="6" name="Automatic slide number">
            <a:extLst>
              <a:ext uri="{FF2B5EF4-FFF2-40B4-BE49-F238E27FC236}">
                <a16:creationId xmlns:a16="http://schemas.microsoft.com/office/drawing/2014/main" id="{4AD0E30E-B026-44BD-ABE4-8BF1D7897EFE}"/>
              </a:ext>
            </a:extLst>
          </p:cNvPr>
          <p:cNvSpPr>
            <a:spLocks noGrp="1"/>
          </p:cNvSpPr>
          <p:nvPr/>
        </p:nvSpPr>
        <p:spPr>
          <a:xfrm>
            <a:off x="10953750" y="6372225"/>
            <a:ext cx="7810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fld id="{018D423B-F0A3-4876-8334-4B6CD5BE88A3}" type="slidenum"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‹#›</a:t>
            </a:fld>
            <a:endParaRPr sz="1200" b="0">
              <a:solidFill>
                <a:srgbClr val="454545"/>
              </a:solidFill>
              <a:latin typeface="Arial"/>
              <a:ea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232f77bc22d346de"/><Relationship Type="http://schemas.openxmlformats.org/officeDocument/2006/relationships/image" Target="/ppt/media/image.png" Id="R607f2461edc44fc7"/><Relationship Type="http://schemas.openxmlformats.org/officeDocument/2006/relationships/notesSlide" Target="/ppt/notesSlides/notesSlide1.xml" Id="R88c40595f0894e62"/></Relationships>
</file>

<file path=ppt/slides/_rels/slide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18472a86499f48e6"/><Relationship Type="http://schemas.openxmlformats.org/officeDocument/2006/relationships/image" Target="/ppt/media/image2.png" Id="Re7b1d7670f77423f"/><Relationship Type="http://schemas.openxmlformats.org/officeDocument/2006/relationships/notesSlide" Target="/ppt/notesSlides/notesSlide2.xml" Id="R9b476a6e398a490f"/></Relationships>
</file>

<file path=ppt/slides/_rels/slide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d8ac7bc9a3914892"/><Relationship Type="http://schemas.openxmlformats.org/officeDocument/2006/relationships/image" Target="/ppt/media/image3.png" Id="R5cbd97a588b0448a"/><Relationship Type="http://schemas.openxmlformats.org/officeDocument/2006/relationships/notesSlide" Target="/ppt/notesSlides/notesSlide3.xml" Id="R22736e762f4b43c1"/></Relationships>
</file>

<file path=ppt/slides/_rels/slide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4cd863222d444982"/><Relationship Type="http://schemas.openxmlformats.org/officeDocument/2006/relationships/image" Target="/ppt/media/image4.png" Id="Rfbd541a5effe439f"/><Relationship Type="http://schemas.openxmlformats.org/officeDocument/2006/relationships/notesSlide" Target="/ppt/notesSlides/notesSlide4.xml" Id="R2300c9b8dcf842be"/></Relationships>
</file>

<file path=ppt/slides/_rels/slide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6b3593648d444782"/><Relationship Type="http://schemas.openxmlformats.org/officeDocument/2006/relationships/image" Target="/ppt/media/image5.png" Id="R388d064caf684474"/><Relationship Type="http://schemas.openxmlformats.org/officeDocument/2006/relationships/notesSlide" Target="/ppt/notesSlides/notesSlide5.xml" Id="Rab9a295ca8a74c44"/></Relationships>
</file>

<file path=ppt/slides/_rels/slide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5dd53e9b6f7347c1"/><Relationship Type="http://schemas.openxmlformats.org/officeDocument/2006/relationships/image" Target="/ppt/media/image6.png" Id="R81096c2d103c482c"/><Relationship Type="http://schemas.openxmlformats.org/officeDocument/2006/relationships/notesSlide" Target="/ppt/notesSlides/notesSlide6.xml" Id="Ra879895e21fa44de"/></Relationships>
</file>

<file path=ppt/slides/_rels/slide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c87d35b95e704655"/><Relationship Type="http://schemas.openxmlformats.org/officeDocument/2006/relationships/image" Target="/ppt/media/image7.png" Id="Rda9d58243978428f"/><Relationship Type="http://schemas.openxmlformats.org/officeDocument/2006/relationships/notesSlide" Target="/ppt/notesSlides/notesSlide7.xml" Id="R7d689f30512c4941"/></Relationships>
</file>

<file path=ppt/slides/_rels/slide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b1c80a827c2e41f4"/><Relationship Type="http://schemas.openxmlformats.org/officeDocument/2006/relationships/image" Target="/ppt/media/image8.png" Id="Rf2f7b0063954443d"/><Relationship Type="http://schemas.openxmlformats.org/officeDocument/2006/relationships/notesSlide" Target="/ppt/notesSlides/notesSlide8.xml" Id="Rcddb2ab47e984273"/></Relationships>
</file>

<file path=ppt/slides/_rels/slide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d5d0b8a4fd114569"/><Relationship Type="http://schemas.openxmlformats.org/officeDocument/2006/relationships/image" Target="/ppt/media/image9.png" Id="Rafc43b342f574a45"/><Relationship Type="http://schemas.openxmlformats.org/officeDocument/2006/relationships/notesSlide" Target="/ppt/notesSlides/notesSlide9.xml" Id="R2018ae1bd3f546d0"/></Relationships>
</file>

<file path=ppt/slides/_rels/slide1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5d71fb2b41de4358"/><Relationship Type="http://schemas.openxmlformats.org/officeDocument/2006/relationships/image" Target="/ppt/media/image10.png" Id="R9e310b68891a472d"/><Relationship Type="http://schemas.openxmlformats.org/officeDocument/2006/relationships/notesSlide" Target="/ppt/notesSlides/notesSlide10.xml" Id="Ra1c9eda2690e42e0"/></Relationships>
</file>

<file path=ppt/slides/_rels/slide1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140d7925ff0e409e"/><Relationship Type="http://schemas.openxmlformats.org/officeDocument/2006/relationships/image" Target="/ppt/media/image11.png" Id="Ra90ce302c51545ea"/><Relationship Type="http://schemas.openxmlformats.org/officeDocument/2006/relationships/notesSlide" Target="/ppt/notesSlides/notesSlide11.xml" Id="R489fcf604a2846a1"/></Relationships>
</file>

<file path=ppt/slides/_rels/slide1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d17fc3b856164a05"/><Relationship Type="http://schemas.openxmlformats.org/officeDocument/2006/relationships/image" Target="/ppt/media/image12.png" Id="R45d36f9038ea4c6a"/><Relationship Type="http://schemas.openxmlformats.org/officeDocument/2006/relationships/notesSlide" Target="/ppt/notesSlides/notesSlide12.xml" Id="Rb2aba066e0a54ebd"/></Relationships>
</file>

<file path=ppt/slides/_rels/slide1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0969ccbbdfd4416c"/><Relationship Type="http://schemas.openxmlformats.org/officeDocument/2006/relationships/image" Target="/ppt/media/image13.png" Id="Rfc744356b66c44f3"/><Relationship Type="http://schemas.openxmlformats.org/officeDocument/2006/relationships/notesSlide" Target="/ppt/notesSlides/notesSlide13.xml" Id="R004b5bde13ad4c62"/></Relationships>
</file>

<file path=ppt/slides/_rels/slide1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c7e293b9f7154447"/><Relationship Type="http://schemas.openxmlformats.org/officeDocument/2006/relationships/image" Target="/ppt/media/image14.png" Id="Rae39369c6d52486d"/><Relationship Type="http://schemas.openxmlformats.org/officeDocument/2006/relationships/notesSlide" Target="/ppt/notesSlides/notesSlide14.xml" Id="R18cb042ba9ad4d9f"/></Relationships>
</file>

<file path=ppt/slides/_rels/slide1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caa783703e2b4cb3"/><Relationship Type="http://schemas.openxmlformats.org/officeDocument/2006/relationships/image" Target="/ppt/media/image15.png" Id="Rfb59ea1d73e945b3"/><Relationship Type="http://schemas.openxmlformats.org/officeDocument/2006/relationships/notesSlide" Target="/ppt/notesSlides/notesSlide15.xml" Id="R1303085a9b6d4e1b"/></Relationships>
</file>

<file path=ppt/slides/_rels/slide1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d369e2a3bee54155"/><Relationship Type="http://schemas.openxmlformats.org/officeDocument/2006/relationships/image" Target="/ppt/media/image16.png" Id="Re6aa9c97dbc846b3"/><Relationship Type="http://schemas.openxmlformats.org/officeDocument/2006/relationships/notesSlide" Target="/ppt/notesSlides/notesSlide16.xml" Id="R2340fe67496442a5"/></Relationships>
</file>

<file path=ppt/slides/_rels/slide1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81e6548333e641af"/><Relationship Type="http://schemas.openxmlformats.org/officeDocument/2006/relationships/image" Target="/ppt/media/image17.png" Id="R17e342f9ea964e2a"/><Relationship Type="http://schemas.openxmlformats.org/officeDocument/2006/relationships/notesSlide" Target="/ppt/notesSlides/notesSlide17.xml" Id="R6a95303b4ced46fd"/></Relationships>
</file>

<file path=ppt/slides/_rels/slide1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06d59fd92d7b4b11"/><Relationship Type="http://schemas.openxmlformats.org/officeDocument/2006/relationships/image" Target="/ppt/media/image18.png" Id="R0980d9d3c27b44b4"/><Relationship Type="http://schemas.openxmlformats.org/officeDocument/2006/relationships/notesSlide" Target="/ppt/notesSlides/notesSlide18.xml" Id="R4c260172469743bd"/></Relationships>
</file>

<file path=ppt/slides/_rels/slide1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06d5b80aadb5441e"/><Relationship Type="http://schemas.openxmlformats.org/officeDocument/2006/relationships/image" Target="/ppt/media/image19.png" Id="Rb034053958d0485f"/><Relationship Type="http://schemas.openxmlformats.org/officeDocument/2006/relationships/notesSlide" Target="/ppt/notesSlides/notesSlide19.xml" Id="Race82b62192c4dd5"/></Relationships>
</file>

<file path=ppt/slides/_rels/slide2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14c49d3cfdf04458"/><Relationship Type="http://schemas.openxmlformats.org/officeDocument/2006/relationships/image" Target="/ppt/media/image20.png" Id="Rcf4a0b29c1c64c28"/><Relationship Type="http://schemas.openxmlformats.org/officeDocument/2006/relationships/notesSlide" Target="/ppt/notesSlides/notesSlide20.xml" Id="R2f650380e26047c3"/></Relationships>
</file>

<file path=ppt/slides/_rels/slide2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4fcce8d281c44e20"/><Relationship Type="http://schemas.openxmlformats.org/officeDocument/2006/relationships/image" Target="/ppt/media/image21.png" Id="R2df29821a3764bcd"/><Relationship Type="http://schemas.openxmlformats.org/officeDocument/2006/relationships/notesSlide" Target="/ppt/notesSlides/notesSlide21.xml" Id="Rc60a78ebf3a349b0"/></Relationships>
</file>

<file path=ppt/slides/_rels/slide2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0d5ec1bb498b4452"/><Relationship Type="http://schemas.openxmlformats.org/officeDocument/2006/relationships/image" Target="/ppt/media/image22.png" Id="Rc0f99b3e9d1143d5"/><Relationship Type="http://schemas.openxmlformats.org/officeDocument/2006/relationships/notesSlide" Target="/ppt/notesSlides/notesSlide22.xml" Id="R989a45eeac8444b9"/></Relationships>
</file>

<file path=ppt/slides/_rels/slide2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64228ded55e845e3"/><Relationship Type="http://schemas.openxmlformats.org/officeDocument/2006/relationships/image" Target="/ppt/media/image23.png" Id="R00af3da10d92458c"/><Relationship Type="http://schemas.openxmlformats.org/officeDocument/2006/relationships/notesSlide" Target="/ppt/notesSlides/notesSlide23.xml" Id="R95b8c523d19647fe"/></Relationships>
</file>

<file path=ppt/slides/_rels/slide2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dff0ce0ee199426b"/><Relationship Type="http://schemas.openxmlformats.org/officeDocument/2006/relationships/image" Target="/ppt/media/image24.png" Id="Rf2ee790cd8f94123"/><Relationship Type="http://schemas.openxmlformats.org/officeDocument/2006/relationships/notesSlide" Target="/ppt/notesSlides/notesSlide24.xml" Id="Re3c99e4c2b5a4f63"/></Relationships>
</file>

<file path=ppt/slides/_rels/slide2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c6e18f07def34d86"/><Relationship Type="http://schemas.openxmlformats.org/officeDocument/2006/relationships/image" Target="/ppt/media/image25.png" Id="R30cce70836c14eef"/><Relationship Type="http://schemas.openxmlformats.org/officeDocument/2006/relationships/notesSlide" Target="/ppt/notesSlides/notesSlide25.xml" Id="Rbf858c8044834e66"/></Relationships>
</file>

<file path=ppt/slides/_rels/slide2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ae37a3609db64bae"/><Relationship Type="http://schemas.openxmlformats.org/officeDocument/2006/relationships/image" Target="/ppt/media/image26.png" Id="Rf823a5809c8c4e15"/><Relationship Type="http://schemas.openxmlformats.org/officeDocument/2006/relationships/notesSlide" Target="/ppt/notesSlides/notesSlide26.xml" Id="Ra4a02043e0444f62"/></Relationships>
</file>

<file path=ppt/slides/_rels/slide2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29f261a895cd4fc1"/><Relationship Type="http://schemas.openxmlformats.org/officeDocument/2006/relationships/image" Target="/ppt/media/image27.png" Id="R999d4463239243e7"/><Relationship Type="http://schemas.openxmlformats.org/officeDocument/2006/relationships/notesSlide" Target="/ppt/notesSlides/notesSlide27.xml" Id="R9b83928552ed46f1"/></Relationships>
</file>

<file path=ppt/slides/_rels/slide2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cacabd4fd2774c08"/><Relationship Type="http://schemas.openxmlformats.org/officeDocument/2006/relationships/image" Target="/ppt/media/image28.png" Id="Rd236b91d4e6a4ba7"/><Relationship Type="http://schemas.openxmlformats.org/officeDocument/2006/relationships/notesSlide" Target="/ppt/notesSlides/notesSlide28.xml" Id="R4f0d0c3c22eb4a22"/></Relationships>
</file>

<file path=ppt/slides/_rels/slide2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4c6491073fbd4c2e"/><Relationship Type="http://schemas.openxmlformats.org/officeDocument/2006/relationships/image" Target="/ppt/media/image29.png" Id="Rc101301fe5ab4259"/><Relationship Type="http://schemas.openxmlformats.org/officeDocument/2006/relationships/notesSlide" Target="/ppt/notesSlides/notesSlide29.xml" Id="Rb385a6a50dfb439f"/></Relationships>
</file>

<file path=ppt/slides/_rels/slide3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1935790ca7d44d98"/><Relationship Type="http://schemas.openxmlformats.org/officeDocument/2006/relationships/image" Target="/ppt/media/image30.png" Id="R4570c2ce109946c5"/><Relationship Type="http://schemas.openxmlformats.org/officeDocument/2006/relationships/notesSlide" Target="/ppt/notesSlides/notesSlide30.xml" Id="Rb653a3f4153e4b52"/></Relationships>
</file>

<file path=ppt/slides/_rels/slide3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3a3d2e6e5a964986"/><Relationship Type="http://schemas.openxmlformats.org/officeDocument/2006/relationships/image" Target="/ppt/media/image31.png" Id="Re23553ad67fa42e2"/><Relationship Type="http://schemas.openxmlformats.org/officeDocument/2006/relationships/notesSlide" Target="/ppt/notesSlides/notesSlide31.xml" Id="R06643ab2dab84615"/></Relationships>
</file>

<file path=ppt/slides/_rels/slide3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02e38a774a73443c"/><Relationship Type="http://schemas.openxmlformats.org/officeDocument/2006/relationships/image" Target="/ppt/media/image32.png" Id="R32f77d1cb13f49ca"/><Relationship Type="http://schemas.openxmlformats.org/officeDocument/2006/relationships/notesSlide" Target="/ppt/notesSlides/notesSlide32.xml" Id="Rbd0bdfa6f93f4bad"/></Relationships>
</file>

<file path=ppt/slides/_rels/slide3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6ce4b6565a464555"/><Relationship Type="http://schemas.openxmlformats.org/officeDocument/2006/relationships/image" Target="/ppt/media/image33.png" Id="R691f201dcb3b4ba3"/><Relationship Type="http://schemas.openxmlformats.org/officeDocument/2006/relationships/notesSlide" Target="/ppt/notesSlides/notesSlide33.xml" Id="Rbb273cd4aa624316"/></Relationships>
</file>

<file path=ppt/slides/_rels/slide3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68f890775ed94510"/><Relationship Type="http://schemas.openxmlformats.org/officeDocument/2006/relationships/image" Target="/ppt/media/image34.png" Id="R756967f1042d4291"/><Relationship Type="http://schemas.openxmlformats.org/officeDocument/2006/relationships/notesSlide" Target="/ppt/notesSlides/notesSlide34.xml" Id="R61600157ebba4b21"/></Relationships>
</file>

<file path=ppt/slides/_rels/slide3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d401ed25bb8b4c74"/><Relationship Type="http://schemas.openxmlformats.org/officeDocument/2006/relationships/image" Target="/ppt/media/image35.png" Id="R6ebd2a0a8022475d"/><Relationship Type="http://schemas.openxmlformats.org/officeDocument/2006/relationships/notesSlide" Target="/ppt/notesSlides/notesSlide35.xml" Id="Ra33aa30839714d64"/></Relationships>
</file>

<file path=ppt/slides/_rels/slide3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3b97775c4c4d48a3"/><Relationship Type="http://schemas.openxmlformats.org/officeDocument/2006/relationships/image" Target="/ppt/media/image36.png" Id="Rfdc4042db5344d96"/><Relationship Type="http://schemas.openxmlformats.org/officeDocument/2006/relationships/notesSlide" Target="/ppt/notesSlides/notesSlide36.xml" Id="Rd72e548a5f3e4e16"/></Relationships>
</file>

<file path=ppt/slides/_rels/slide3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760abaa010eb40d4"/><Relationship Type="http://schemas.openxmlformats.org/officeDocument/2006/relationships/image" Target="/ppt/media/image37.png" Id="Ra897377b2cff41cb"/><Relationship Type="http://schemas.openxmlformats.org/officeDocument/2006/relationships/notesSlide" Target="/ppt/notesSlides/notesSlide37.xml" Id="R313e7321ee5c4ac2"/></Relationships>
</file>

<file path=ppt/slides/slide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Doppler Effect Telescopes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0A7B25-40EE-435F-9E08-C52DEE4F9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7872" y="2095500"/>
            <a:ext cx="914829" cy="6095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E7BDF8-DDDF-461E-A634-6718F70B1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5424" y="2808879"/>
            <a:ext cx="1581754" cy="4857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9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39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D.J. Pisano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C0D310-1A44-4C40-9554-B02EBCE86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37891" y="3229652"/>
            <a:ext cx="4516218" cy="3648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9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9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Associate Professor of Physics &amp; Astronomy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C222DB-F730-4CE8-908A-DAD2C4188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7057" y="3555921"/>
            <a:ext cx="1258111" cy="3666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0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0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July 7, 2017</a:t>
            </a:r>
          </a:p>
        </p:txBody>
      </p:sp>
    </p:spTree>
    <p:extLst>
      <p:ext uri="{BB962C8B-B14F-4D97-AF65-F5344CB8AC3E}">
        <p14:creationId xmlns:p14="http://schemas.microsoft.com/office/powerpoint/2010/main" val="1389780845"/>
      </p:ext>
    </p:extLst>
  </p:cSld>
</p:sld>
</file>

<file path=ppt/slides/slide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Electromagnetic Spectrum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b1d7670f77423f"/>
          <ns0:srcRect xmlns:ns0="http://schemas.openxmlformats.org/drawingml/2006/main" l="2237" r="2670" t="23810" b="27544"/>
          <a:stretch xmlns:a="http://schemas.openxmlformats.org/drawingml/2006/main"/>
        </p:blipFill>
        <p:spPr>
          <a:xfrm xmlns:a="http://schemas.openxmlformats.org/drawingml/2006/main">
            <a:off x="2593353" y="2095500"/>
            <a:ext cx="7005294" cy="2769164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860E89-568F-4249-B396-3F561232B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5067" y="5652186"/>
            <a:ext cx="4341184" cy="2711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34" b="1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334" b="1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Lower Frequency = Longer Wavelength = Low Energy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151A6A-A083-4E70-91C8-3E4C0AF97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1233" y="5887012"/>
            <a:ext cx="4513725" cy="2724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1" b="1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341" b="1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Higher Frequency = Shorter Wavelength = High Energy </a:t>
            </a:r>
          </a:p>
        </p:txBody>
      </p:sp>
    </p:spTree>
    <p:extLst>
      <p:ext uri="{BB962C8B-B14F-4D97-AF65-F5344CB8AC3E}">
        <p14:creationId xmlns:p14="http://schemas.microsoft.com/office/powerpoint/2010/main" val="402915239"/>
      </p:ext>
    </p:extLst>
  </p:cSld>
</p:sld>
</file>

<file path=ppt/slides/slide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Sun’s Spectrum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bd97a588b0448a"/>
          <ns0:srcRect xmlns:ns0="http://schemas.openxmlformats.org/drawingml/2006/main" l="1299" r="1299" t="35014" b="13445"/>
          <a:stretch xmlns:a="http://schemas.openxmlformats.org/drawingml/2006/main"/>
        </p:blipFill>
        <p:spPr>
          <a:xfrm xmlns:a="http://schemas.openxmlformats.org/drawingml/2006/main">
            <a:off x="1197429" y="2095500"/>
            <a:ext cx="9797143" cy="4005943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91135"/>
      </p:ext>
    </p:extLst>
  </p:cSld>
</p:sld>
</file>

<file path=ppt/slides/slide4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Stellar absorption spectra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d541a5effe439f"/>
          <ns0:srcRect xmlns:ns0="http://schemas.openxmlformats.org/drawingml/2006/main" l="2092" r="46537" t="7096" b="2614"/>
          <a:stretch xmlns:a="http://schemas.openxmlformats.org/drawingml/2006/main"/>
        </p:blipFill>
        <p:spPr>
          <a:xfrm xmlns:a="http://schemas.openxmlformats.org/drawingml/2006/main">
            <a:off x="3352634" y="2095500"/>
            <a:ext cx="2992314" cy="4064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3A2F5F-8B77-41FE-A935-E9B6D29F8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87415" y="2717388"/>
            <a:ext cx="1343909" cy="5530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22" b="0" i="0">
                <a:solidFill>
                  <a:srgbClr val="FF3300"/>
                </a:solidFill>
                <a:latin typeface="Arial"/>
                <a:ea typeface="Arial"/>
                <a:cs typeface="Arial"/>
              </a:defRPr>
            </a:pPr>
            <a:r>
              <a:rPr sz="2722" b="0" i="0">
                <a:solidFill>
                  <a:srgbClr val="FF3300"/>
                </a:solidFill>
                <a:latin typeface="Arial"/>
                <a:ea typeface="Arial"/>
                <a:cs typeface="Arial"/>
              </a:rPr>
              <a:t>All stars 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15884E-3589-46CE-9B9D-01A8648A1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4055" y="3129274"/>
            <a:ext cx="2130382" cy="5530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22" b="0" i="0">
                <a:solidFill>
                  <a:srgbClr val="FF3300"/>
                </a:solidFill>
                <a:latin typeface="Arial"/>
                <a:ea typeface="Arial"/>
                <a:cs typeface="Arial"/>
              </a:defRPr>
            </a:pPr>
            <a:r>
              <a:rPr sz="2722" b="0" i="0">
                <a:solidFill>
                  <a:srgbClr val="FF3300"/>
                </a:solidFill>
                <a:latin typeface="Arial"/>
                <a:ea typeface="Arial"/>
                <a:cs typeface="Arial"/>
              </a:rPr>
              <a:t>produce dark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4A0547-E5DB-47A8-A4AE-7DB4F274D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9011" y="3543605"/>
            <a:ext cx="2360354" cy="5530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22" b="0" i="0">
                <a:solidFill>
                  <a:srgbClr val="FF3300"/>
                </a:solidFill>
                <a:latin typeface="Arial"/>
                <a:ea typeface="Arial"/>
                <a:cs typeface="Arial"/>
              </a:defRPr>
            </a:pPr>
            <a:r>
              <a:rPr sz="2722" b="0" i="0">
                <a:solidFill>
                  <a:srgbClr val="FF3300"/>
                </a:solidFill>
                <a:latin typeface="Arial"/>
                <a:ea typeface="Arial"/>
                <a:cs typeface="Arial"/>
              </a:rPr>
              <a:t>line absorption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275864-6E95-4084-ABDA-3E942C47E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87075" y="3952987"/>
            <a:ext cx="1249128" cy="5530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22" b="0" i="0">
                <a:solidFill>
                  <a:srgbClr val="FF3300"/>
                </a:solidFill>
                <a:latin typeface="Arial"/>
                <a:ea typeface="Arial"/>
                <a:cs typeface="Arial"/>
              </a:defRPr>
            </a:pPr>
            <a:r>
              <a:rPr sz="2722" b="0" i="0">
                <a:solidFill>
                  <a:srgbClr val="FF3300"/>
                </a:solidFill>
                <a:latin typeface="Arial"/>
                <a:ea typeface="Arial"/>
                <a:cs typeface="Arial"/>
              </a:rPr>
              <a:t>spectra: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501EAA-2E64-4E35-B9F5-5E058F040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9872" y="4784098"/>
            <a:ext cx="903388" cy="5530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22" b="0" i="0">
                <a:solidFill>
                  <a:srgbClr val="FF3300"/>
                </a:solidFill>
                <a:latin typeface="Arial"/>
                <a:ea typeface="Arial"/>
                <a:cs typeface="Arial"/>
              </a:defRPr>
            </a:pPr>
            <a:r>
              <a:rPr sz="2722" b="0" i="0">
                <a:solidFill>
                  <a:srgbClr val="FF3300"/>
                </a:solidFill>
                <a:latin typeface="Arial"/>
                <a:ea typeface="Arial"/>
                <a:cs typeface="Arial"/>
              </a:rPr>
              <a:t>Why?</a:t>
            </a:r>
          </a:p>
        </p:txBody>
      </p:sp>
    </p:spTree>
    <p:extLst>
      <p:ext uri="{BB962C8B-B14F-4D97-AF65-F5344CB8AC3E}">
        <p14:creationId xmlns:p14="http://schemas.microsoft.com/office/powerpoint/2010/main" val="481153283"/>
      </p:ext>
    </p:extLst>
  </p:cSld>
</p:sld>
</file>

<file path=ppt/slides/slide5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Kirchoff’s Law #3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8d064caf684474"/>
          <ns0:srcRect xmlns:ns0="http://schemas.openxmlformats.org/drawingml/2006/main" l="17460" r="14719" t="56209" b="4762"/>
          <a:stretch xmlns:a="http://schemas.openxmlformats.org/drawingml/2006/main"/>
        </p:blipFill>
        <p:spPr>
          <a:xfrm xmlns:a="http://schemas.openxmlformats.org/drawingml/2006/main">
            <a:off x="3606397" y="3882703"/>
            <a:ext cx="5120071" cy="2276797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C938DE-8F5B-41A3-9595-9507D6F96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8340" y="2095500"/>
            <a:ext cx="5569759" cy="4564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4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4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When light from a hot, dense object passes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8CA2BE-1A2E-458D-991C-05C60E884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9643" y="2436164"/>
            <a:ext cx="6267750" cy="45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4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4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through a cooler, low density gas, the result is an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622ACC-986C-4F31-8773-01CA992F5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2952" y="2778327"/>
            <a:ext cx="2844915" cy="4570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49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49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absorption spectrum. 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93CF19-D62D-4DE8-9041-0A870FD21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9539" y="2778303"/>
            <a:ext cx="3480622" cy="457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4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4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absorption lines are at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F50DC8-AAF7-4722-AEDC-D82F0C3E2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1840" y="3118545"/>
            <a:ext cx="6284812" cy="456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4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4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same location as the emission lines would be.</a:t>
            </a:r>
          </a:p>
        </p:txBody>
      </p:sp>
    </p:spTree>
    <p:extLst>
      <p:ext uri="{BB962C8B-B14F-4D97-AF65-F5344CB8AC3E}">
        <p14:creationId xmlns:p14="http://schemas.microsoft.com/office/powerpoint/2010/main" val="395910428"/>
      </p:ext>
    </p:extLst>
  </p:cSld>
</p:sld>
</file>

<file path=ppt/slides/slide6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Doppler Effect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7D0F05-343A-4197-B558-5A7E609B2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6651" y="2095500"/>
            <a:ext cx="6916419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Definition:  The change in wavelength of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25F6FC-2359-4C62-8D4B-80EEF0B70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820" y="2554941"/>
            <a:ext cx="6773142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light due to the relative motion between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4179E0-8038-41FA-B2B6-A42177079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820" y="3014405"/>
            <a:ext cx="725653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source and the observer along the line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7FAEB6-B05B-4884-85A4-3C7641569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820" y="3470090"/>
            <a:ext cx="1368337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of sight.</a:t>
            </a:r>
          </a:p>
        </p:txBody>
      </p:sp>
    </p:spTree>
    <p:extLst>
      <p:ext uri="{BB962C8B-B14F-4D97-AF65-F5344CB8AC3E}">
        <p14:creationId xmlns:p14="http://schemas.microsoft.com/office/powerpoint/2010/main" val="2037197539"/>
      </p:ext>
    </p:extLst>
  </p:cSld>
</p:sld>
</file>

<file path=ppt/slides/slide7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Doppler Effect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9d58243978428f"/>
          <ns0:srcRect xmlns:ns0="http://schemas.openxmlformats.org/drawingml/2006/main" l="16378" r="15801" t="41176" b="15126"/>
          <a:stretch xmlns:a="http://schemas.openxmlformats.org/drawingml/2006/main"/>
        </p:blipFill>
        <p:spPr>
          <a:xfrm xmlns:a="http://schemas.openxmlformats.org/drawingml/2006/main">
            <a:off x="3556876" y="3034383"/>
            <a:ext cx="5284232" cy="2630873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9F67E3-2D9A-421A-B1B0-2451CDDC6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2162" y="2095500"/>
            <a:ext cx="6487676" cy="4702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1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31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Doppler effect is the same for light as it is for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3A239B-177A-4E66-B09E-77DB1FECB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4995" y="2445175"/>
            <a:ext cx="1075538" cy="4722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2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32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sound. 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1A8C17-2E52-4688-9F11-039465294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2162" y="5755500"/>
            <a:ext cx="1905218" cy="40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8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8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higher frequency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5045A9-807F-4E9B-A092-A3E05D6A6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387" y="5755500"/>
            <a:ext cx="1807365" cy="40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8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8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lower frequency</a:t>
            </a:r>
          </a:p>
        </p:txBody>
      </p:sp>
    </p:spTree>
    <p:extLst>
      <p:ext uri="{BB962C8B-B14F-4D97-AF65-F5344CB8AC3E}">
        <p14:creationId xmlns:p14="http://schemas.microsoft.com/office/powerpoint/2010/main" val="74974421"/>
      </p:ext>
    </p:extLst>
  </p:cSld>
</p:sld>
</file>

<file path=ppt/slides/slide8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Doppler Effect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f7b0063954443d"/>
          <ns0:srcRect xmlns:ns0="http://schemas.openxmlformats.org/drawingml/2006/main" l="17460" r="20418" t="37442" b="13072"/>
          <a:stretch xmlns:a="http://schemas.openxmlformats.org/drawingml/2006/main"/>
        </p:blipFill>
        <p:spPr>
          <a:xfrm xmlns:a="http://schemas.openxmlformats.org/drawingml/2006/main">
            <a:off x="3641199" y="2809522"/>
            <a:ext cx="4840132" cy="2979407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58C68B-F785-420F-BC24-3A552DABB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2162" y="2095500"/>
            <a:ext cx="6487676" cy="4702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1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31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Doppler effect is the same for light as it is for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E26036-C674-498C-A510-CC9832150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4995" y="2445175"/>
            <a:ext cx="1075538" cy="4722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2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32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sound. 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9BF5CC-23A7-4538-9175-02014E73A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2162" y="5755500"/>
            <a:ext cx="1905218" cy="40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8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8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higher frequency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306B40-FDAF-4192-B8FA-F78C3307E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387" y="5755500"/>
            <a:ext cx="1807365" cy="40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8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8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lower frequency</a:t>
            </a:r>
          </a:p>
        </p:txBody>
      </p:sp>
    </p:spTree>
    <p:extLst>
      <p:ext uri="{BB962C8B-B14F-4D97-AF65-F5344CB8AC3E}">
        <p14:creationId xmlns:p14="http://schemas.microsoft.com/office/powerpoint/2010/main" val="1013651842"/>
      </p:ext>
    </p:extLst>
  </p:cSld>
</p:sld>
</file>

<file path=ppt/slides/slide9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Doppler Effect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c43b342f574a45"/>
          <ns0:srcRect xmlns:ns0="http://schemas.openxmlformats.org/drawingml/2006/main" l="9235" r="1659" t="39029" b="9430"/>
          <a:stretch xmlns:a="http://schemas.openxmlformats.org/drawingml/2006/main"/>
        </p:blipFill>
        <p:spPr>
          <a:xfrm xmlns:a="http://schemas.openxmlformats.org/drawingml/2006/main">
            <a:off x="2758280" y="3025440"/>
            <a:ext cx="6675439" cy="2983678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95D71C-960B-4CF8-AC65-36BEEF915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7414" y="2095500"/>
            <a:ext cx="119974" cy="4187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6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6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018CEB-AC54-43DD-8834-BFBF0AFD6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9365" y="2095500"/>
            <a:ext cx="5588109" cy="4187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6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6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When something which is giving off light moves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BCF206-A629-4567-8C5E-72FB055D2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9364" y="2376097"/>
            <a:ext cx="946166" cy="4187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61" b="0" i="0">
                <a:solidFill>
                  <a:srgbClr val="3366FF"/>
                </a:solidFill>
                <a:latin typeface="Arial"/>
                <a:ea typeface="Arial"/>
                <a:cs typeface="Arial"/>
              </a:defRPr>
            </a:pPr>
            <a:r>
              <a:rPr sz="2061" b="0" i="0">
                <a:solidFill>
                  <a:srgbClr val="3366FF"/>
                </a:solidFill>
                <a:latin typeface="Arial"/>
                <a:ea typeface="Arial"/>
                <a:cs typeface="Arial"/>
              </a:rPr>
              <a:t>towards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5F4EDC-8D77-4581-BEE9-72C3DA882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7153" y="2376097"/>
            <a:ext cx="407163" cy="4187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6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6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or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6048CD-37A9-4CFF-A9FA-C6356E1FE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6163" y="2376097"/>
            <a:ext cx="640054" cy="4187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61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061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away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CA94DC-65DC-4360-B385-B7CFF60BC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7839" y="2376097"/>
            <a:ext cx="3835045" cy="4187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6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6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from you, the wavelength of the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8E386F-58DC-499A-977F-15A1851CC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9364" y="2659893"/>
            <a:ext cx="3935708" cy="4187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6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6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emitted light is changed or shifted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B03701-C792-489E-A6F1-04F1CCC56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2343" y="3500523"/>
            <a:ext cx="314944" cy="2620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9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9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V=0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F43146-0489-4E9D-822F-ECE6B7832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4643" y="4794651"/>
            <a:ext cx="599702" cy="2833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9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9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redshift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F8671F-5B29-418F-9F26-4BDD3C497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74104" y="5877055"/>
            <a:ext cx="676418" cy="2824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9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9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blueshift</a:t>
            </a:r>
          </a:p>
        </p:txBody>
      </p:sp>
    </p:spTree>
    <p:extLst>
      <p:ext uri="{BB962C8B-B14F-4D97-AF65-F5344CB8AC3E}">
        <p14:creationId xmlns:p14="http://schemas.microsoft.com/office/powerpoint/2010/main" val="531430223"/>
      </p:ext>
    </p:extLst>
  </p:cSld>
</p:sld>
</file>

<file path=ppt/slides/slide10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Doppler Effect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310b68891a472d"/>
          <ns0:srcRect xmlns:ns0="http://schemas.openxmlformats.org/drawingml/2006/main" l="14863" r="2381" t="54809" b="2614"/>
          <a:stretch xmlns:a="http://schemas.openxmlformats.org/drawingml/2006/main"/>
        </p:blipFill>
        <p:spPr>
          <a:xfrm xmlns:a="http://schemas.openxmlformats.org/drawingml/2006/main">
            <a:off x="3693716" y="4123817"/>
            <a:ext cx="5120457" cy="2035683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FC0DB6-ADC7-4D9A-8E6E-FECDC04F7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7828" y="2095504"/>
            <a:ext cx="116404" cy="4249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9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9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E95A7E-E0E2-47EB-989F-737ACA28B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2433" y="2095504"/>
            <a:ext cx="111889" cy="4249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9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9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2AA467-FA35-4CEB-BC37-731262428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0690" y="2095500"/>
            <a:ext cx="2563118" cy="4249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92" b="0" i="0">
                <a:solidFill>
                  <a:srgbClr val="FF3300"/>
                </a:solidFill>
                <a:latin typeface="Arial"/>
                <a:ea typeface="Arial"/>
                <a:cs typeface="Arial"/>
              </a:defRPr>
            </a:pPr>
            <a:r>
              <a:rPr sz="2092" b="0" i="0">
                <a:solidFill>
                  <a:srgbClr val="FF3300"/>
                </a:solidFill>
                <a:latin typeface="Arial"/>
                <a:ea typeface="Arial"/>
                <a:cs typeface="Arial"/>
              </a:rPr>
              <a:t>Along the line of sight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36985A-62E1-4701-920E-221E8EC77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2197" y="2095500"/>
            <a:ext cx="1499707" cy="4249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9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9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” means the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4C25BA-9AA5-48F4-8F4C-C2BC8BD62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2441" y="2384574"/>
            <a:ext cx="4083420" cy="4249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9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9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Doppler Effect happens only if the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60249A-2CB2-48CE-BCEB-B88C676F4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2441" y="2670971"/>
            <a:ext cx="3657846" cy="4249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9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9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object which is emitting light is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A8BC36-3C24-42D6-98B8-79ED45256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7729" y="2670971"/>
            <a:ext cx="1042255" cy="4249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92" b="1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92" b="1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moving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3B2F08-EED8-4633-8129-90F0A3E08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2433" y="2957463"/>
            <a:ext cx="1116361" cy="4249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92" b="1" i="1">
                <a:solidFill>
                  <a:srgbClr val="3366FF"/>
                </a:solidFill>
                <a:latin typeface="Arial"/>
                <a:ea typeface="Arial"/>
                <a:cs typeface="Arial"/>
              </a:defRPr>
            </a:pPr>
            <a:r>
              <a:rPr sz="2092" b="1" i="1">
                <a:solidFill>
                  <a:srgbClr val="3366FF"/>
                </a:solidFill>
                <a:latin typeface="Arial"/>
                <a:ea typeface="Arial"/>
                <a:cs typeface="Arial"/>
              </a:rPr>
              <a:t>towards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18317D-A905-4951-A8B7-4760B5907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307" y="2957463"/>
            <a:ext cx="909654" cy="4249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92" b="1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92" b="1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you or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D23AA5-1505-450C-850D-86CF07505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1255" y="2957463"/>
            <a:ext cx="1338048" cy="4249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92" b="1" i="1">
                <a:solidFill>
                  <a:srgbClr val="FF3300"/>
                </a:solidFill>
                <a:latin typeface="Arial"/>
                <a:ea typeface="Arial"/>
                <a:cs typeface="Arial"/>
              </a:defRPr>
            </a:pPr>
            <a:r>
              <a:rPr sz="2092" b="1" i="1">
                <a:solidFill>
                  <a:srgbClr val="FF3300"/>
                </a:solidFill>
                <a:latin typeface="Arial"/>
                <a:ea typeface="Arial"/>
                <a:cs typeface="Arial"/>
              </a:rPr>
              <a:t>away from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257641-7D60-488D-97FE-B3DD2B89A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5865" y="2957463"/>
            <a:ext cx="570275" cy="4249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92" b="1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92" b="1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 you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03BE86-4A6F-4AAF-8630-3D72DCD4A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2574" y="2957463"/>
            <a:ext cx="97280" cy="4249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9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9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304529-311C-4E99-9857-EA7E4547E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7186" y="3303411"/>
            <a:ext cx="2143991" cy="3735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3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3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 An object moving “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4BC533-3BB8-4329-BC81-02E1D9B4E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6497" y="3302558"/>
            <a:ext cx="1306299" cy="374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45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45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side to side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9AC761-D4C2-4C27-8B0A-BD18E6D5E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9665" y="3302558"/>
            <a:ext cx="439027" cy="374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4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4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” or 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A046D0-402A-496E-8C7F-42A5F55A2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4472" y="3555151"/>
            <a:ext cx="1566209" cy="374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45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45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perpendicular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90A808-A640-4445-A545-363FFCC16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6558" y="3555291"/>
            <a:ext cx="2437137" cy="3747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4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4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, relative to your line of 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6E5ED2-828B-474B-807B-1BE7FA597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4472" y="3807766"/>
            <a:ext cx="1034959" cy="374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4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4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sight, will 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9B4C6F-12D3-4365-9EB9-6069CBDC0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5199" y="3807766"/>
            <a:ext cx="386384" cy="374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45" b="1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45" b="1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not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6EA8132-60DA-432A-9407-D6416E5EF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146" y="3808578"/>
            <a:ext cx="3027162" cy="373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3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3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experience a Doppler Effect.</a:t>
            </a:r>
          </a:p>
        </p:txBody>
      </p:sp>
    </p:spTree>
    <p:extLst>
      <p:ext uri="{BB962C8B-B14F-4D97-AF65-F5344CB8AC3E}">
        <p14:creationId xmlns:p14="http://schemas.microsoft.com/office/powerpoint/2010/main" val="582038786"/>
      </p:ext>
    </p:extLst>
  </p:cSld>
</p:sld>
</file>

<file path=ppt/slides/slide1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Astronomy Application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0ce302c51545ea"/>
          <ns0:srcRect xmlns:ns0="http://schemas.openxmlformats.org/drawingml/2006/main" l="9235" r="1732" t="26517" b="12605"/>
          <a:stretch xmlns:a="http://schemas.openxmlformats.org/drawingml/2006/main"/>
        </p:blipFill>
        <p:spPr>
          <a:xfrm xmlns:a="http://schemas.openxmlformats.org/drawingml/2006/main">
            <a:off x="2250160" y="2095500"/>
            <a:ext cx="7691681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1E7640-86E4-4403-AF4D-79A6AE1DE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8102" y="2640859"/>
            <a:ext cx="363184" cy="3022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8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8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V=0</a:t>
            </a:r>
          </a:p>
        </p:txBody>
      </p:sp>
    </p:spTree>
    <p:extLst>
      <p:ext uri="{BB962C8B-B14F-4D97-AF65-F5344CB8AC3E}">
        <p14:creationId xmlns:p14="http://schemas.microsoft.com/office/powerpoint/2010/main" val="1756141738"/>
      </p:ext>
    </p:extLst>
  </p:cSld>
</p:sld>
</file>

<file path=ppt/slides/slide1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Doppler effect and telescopes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A28A76-B6B5-492C-ACD6-494CA2D0F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124" y="2095500"/>
            <a:ext cx="3087753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Review Questions</a:t>
            </a:r>
          </a:p>
        </p:txBody>
      </p:sp>
    </p:spTree>
    <p:extLst>
      <p:ext uri="{BB962C8B-B14F-4D97-AF65-F5344CB8AC3E}">
        <p14:creationId xmlns:p14="http://schemas.microsoft.com/office/powerpoint/2010/main" val="401808059"/>
      </p:ext>
    </p:extLst>
  </p:cSld>
</p:sld>
</file>

<file path=ppt/slides/slide1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9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Doppler Effect causes light from a source moving away to: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203739-D658-41B9-A80F-A2F1206FE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3777" y="2095500"/>
            <a:ext cx="393484" cy="6096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7B9844-6E1E-457E-B558-19424DC0C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1201" y="2099049"/>
            <a:ext cx="5677023" cy="6037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1" b="0" i="0">
                <a:solidFill>
                  <a:srgbClr val="FF3300"/>
                </a:solidFill>
                <a:latin typeface="Arial"/>
                <a:ea typeface="Arial"/>
                <a:cs typeface="Arial"/>
              </a:defRPr>
            </a:pPr>
            <a:r>
              <a:rPr sz="2971" b="0" i="0">
                <a:solidFill>
                  <a:srgbClr val="FF3300"/>
                </a:solidFill>
                <a:latin typeface="Arial"/>
                <a:ea typeface="Arial"/>
                <a:cs typeface="Arial"/>
              </a:rPr>
              <a:t>be shifted to shorter wavelengths.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A6C044-2AF1-43D0-B634-305F63F9D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3963" y="2642993"/>
            <a:ext cx="393298" cy="6096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D10C67-2E5B-4238-97BE-163411A65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1201" y="2646544"/>
            <a:ext cx="5551406" cy="6037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1" b="0" i="0">
                <a:solidFill>
                  <a:srgbClr val="FF3300"/>
                </a:solidFill>
                <a:latin typeface="Arial"/>
                <a:ea typeface="Arial"/>
                <a:cs typeface="Arial"/>
              </a:defRPr>
            </a:pPr>
            <a:r>
              <a:rPr sz="2971" b="0" i="0">
                <a:solidFill>
                  <a:srgbClr val="FF3300"/>
                </a:solidFill>
                <a:latin typeface="Arial"/>
                <a:ea typeface="Arial"/>
                <a:cs typeface="Arial"/>
              </a:rPr>
              <a:t>be shifted to longer wavelengths.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A9D387-6E9E-490C-8235-6D77818B8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3963" y="3186859"/>
            <a:ext cx="415474" cy="6096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845341-7399-4B87-B070-34D3485FE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1201" y="3190409"/>
            <a:ext cx="2529685" cy="6037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1" b="0" i="0">
                <a:solidFill>
                  <a:srgbClr val="FF3300"/>
                </a:solidFill>
                <a:latin typeface="Arial"/>
                <a:ea typeface="Arial"/>
                <a:cs typeface="Arial"/>
              </a:defRPr>
            </a:pPr>
            <a:r>
              <a:rPr sz="2971" b="0" i="0">
                <a:solidFill>
                  <a:srgbClr val="FF3300"/>
                </a:solidFill>
                <a:latin typeface="Arial"/>
                <a:ea typeface="Arial"/>
                <a:cs typeface="Arial"/>
              </a:rPr>
              <a:t>be unchanged.</a:t>
            </a:r>
          </a:p>
        </p:txBody>
      </p:sp>
    </p:spTree>
    <p:extLst>
      <p:ext uri="{BB962C8B-B14F-4D97-AF65-F5344CB8AC3E}">
        <p14:creationId xmlns:p14="http://schemas.microsoft.com/office/powerpoint/2010/main" val="1763543595"/>
      </p:ext>
    </p:extLst>
  </p:cSld>
</p:sld>
</file>

<file path=ppt/slides/slide14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Doppler effect and telescopes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39369c6d52486d"/>
          <ns0:srcRect xmlns:ns0="http://schemas.openxmlformats.org/drawingml/2006/main" l="45238" r="29870" t="26144" b="45658"/>
          <a:stretch xmlns:a="http://schemas.openxmlformats.org/drawingml/2006/main"/>
        </p:blipFill>
        <p:spPr>
          <a:xfrm xmlns:a="http://schemas.openxmlformats.org/drawingml/2006/main">
            <a:off x="5670961" y="3309885"/>
            <a:ext cx="2019947" cy="176818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D18316-D20C-4F2E-BAFA-5F86E11C1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5023" y="2095500"/>
            <a:ext cx="6548719" cy="4194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6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6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Consider the following spectra.  The lab spectrum is not 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0D0F07-1FCF-4487-A4E5-93B84F000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5023" y="2409648"/>
            <a:ext cx="7001954" cy="4195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6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6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moving, the remainder are from stars that are either moving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BF4DAA-3ECD-4C52-B3C0-7310F0355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5023" y="2723757"/>
            <a:ext cx="4656875" cy="4197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6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6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towards or away from us or are at rest. 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A1D270-8FFA-461C-BA6D-F589EAE49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5023" y="5360293"/>
            <a:ext cx="4616054" cy="4199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6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6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Which star shows the greatest redshift?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6E2460-2C03-4499-97CA-5AB657EC5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5023" y="5739083"/>
            <a:ext cx="3109343" cy="4204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6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6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(E = they are all the same)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ED65F3-929D-4A85-95F4-D06F266F8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7051" y="3101228"/>
            <a:ext cx="319909" cy="2393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7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7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Blue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D6AD50-557C-49D9-AFE3-DC221CD33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9950" y="3110071"/>
            <a:ext cx="278029" cy="2246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0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0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Red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5A43EE-D17C-49C9-B00B-B1A7E1A66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2065" y="3382255"/>
            <a:ext cx="892397" cy="2240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0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0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Lab Spectrum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2A54D4-B9DC-4E0A-9E6D-ADBF7D8C0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6712" y="3760956"/>
            <a:ext cx="417271" cy="2284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2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 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36F8E9-8815-434D-BA12-F8D0F622D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6656" y="4142386"/>
            <a:ext cx="416964" cy="2282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2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2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 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603DB1-6C63-4B4A-AD31-A0ABF0CB3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6656" y="4487616"/>
            <a:ext cx="416964" cy="2238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0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0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 C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23DB9D-C262-44C5-BD62-E61FBFEB1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8475" y="4812628"/>
            <a:ext cx="425417" cy="2286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2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 D</a:t>
            </a:r>
          </a:p>
        </p:txBody>
      </p:sp>
    </p:spTree>
    <p:extLst>
      <p:ext uri="{BB962C8B-B14F-4D97-AF65-F5344CB8AC3E}">
        <p14:creationId xmlns:p14="http://schemas.microsoft.com/office/powerpoint/2010/main" val="543868348"/>
      </p:ext>
    </p:extLst>
  </p:cSld>
</p:sld>
</file>

<file path=ppt/slides/slide15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Doppler effect and telescopes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59ea1d73e945b3"/>
          <ns0:srcRect xmlns:ns0="http://schemas.openxmlformats.org/drawingml/2006/main" l="45238" r="29870" t="26144" b="45658"/>
          <a:stretch xmlns:a="http://schemas.openxmlformats.org/drawingml/2006/main"/>
        </p:blipFill>
        <p:spPr>
          <a:xfrm xmlns:a="http://schemas.openxmlformats.org/drawingml/2006/main">
            <a:off x="5670961" y="3309885"/>
            <a:ext cx="2019947" cy="176818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4D8535-0383-4E92-921A-2536A3FF1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5023" y="2095500"/>
            <a:ext cx="6548719" cy="4194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6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6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Consider the following spectra.  The lab spectrum is not 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E576B0-52B8-4B58-99CD-36CE70B73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5023" y="2409648"/>
            <a:ext cx="7001954" cy="4195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6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6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moving, the remainder are from stars that are either moving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120532-4293-49EA-AB8E-E4D876B6D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5023" y="2723757"/>
            <a:ext cx="4656875" cy="4197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6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6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towards or away from us or are at rest. 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F40C4C-5D02-4A91-83C2-5AE4D8755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5023" y="5360271"/>
            <a:ext cx="4733340" cy="4200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6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6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Which star shows the greatest blueshift?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68F709-DDFF-4DD4-8823-360468F30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5023" y="5739083"/>
            <a:ext cx="3109343" cy="4204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6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6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(E = they are all the same)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A21D0D-38BC-4064-BB3B-EB449A131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7051" y="3101228"/>
            <a:ext cx="319909" cy="2393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7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7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Blue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1109B6-1B63-47C9-894E-7D4FC8223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9950" y="3110071"/>
            <a:ext cx="278029" cy="2246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0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0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Red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F9C05E-64F0-4C99-983E-96CE55642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2065" y="3382255"/>
            <a:ext cx="892397" cy="2240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0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0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Lab Spectrum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1DCCBC-00FB-4EDD-BEA3-51D8E7C2A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6712" y="3760956"/>
            <a:ext cx="417271" cy="2284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2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 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80E90C-E65C-4BB8-9093-739F097B3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6656" y="4142386"/>
            <a:ext cx="416964" cy="2282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2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2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 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5C6B95-A952-42FF-B61E-342B137B1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6656" y="4487616"/>
            <a:ext cx="416964" cy="2238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0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0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 C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85BA80-C4E0-4255-AC98-0C8359D66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8475" y="4812628"/>
            <a:ext cx="425417" cy="2286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2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 D</a:t>
            </a:r>
          </a:p>
        </p:txBody>
      </p:sp>
    </p:spTree>
    <p:extLst>
      <p:ext uri="{BB962C8B-B14F-4D97-AF65-F5344CB8AC3E}">
        <p14:creationId xmlns:p14="http://schemas.microsoft.com/office/powerpoint/2010/main" val="795420363"/>
      </p:ext>
    </p:extLst>
  </p:cSld>
</p:sld>
</file>

<file path=ppt/slides/slide16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Doppler shift: review question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53D6BD-A294-4F1E-A648-915CC2C5E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5871" y="2095500"/>
            <a:ext cx="7519569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 bright star  is moving toward Earth.  If you 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EC5C44-7789-4460-8E1B-9A8580FFF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37" y="2555031"/>
            <a:ext cx="7792119" cy="609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9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were to look at the spectrum of this star, what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3EBAD8-C415-469D-9436-C4BBABF19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8540" y="3014409"/>
            <a:ext cx="302393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would it look like?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1D36A1-4DD8-4235-80D4-64066C174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71043" y="4226595"/>
            <a:ext cx="259788" cy="3824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06D181-D720-4784-95D2-6E5D89CE5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3903" y="4226930"/>
            <a:ext cx="7333451" cy="3819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7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7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an absorption spectrum that is redshifted relative to an unmoving star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237E77-1DA3-41BA-936F-B3CAD7FBC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71166" y="4570234"/>
            <a:ext cx="259671" cy="3824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BF1846-B7AF-4B7E-80A7-EE06AE2FA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3910" y="4570527"/>
            <a:ext cx="7161925" cy="3820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8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8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an emission spectrum that is redshifted relative to an unmoving star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0EC358-E4EF-4CDC-B619-84CDC527E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71166" y="4913878"/>
            <a:ext cx="273082" cy="3824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28DBAA-DF51-4D32-ADAB-AF93DE9C6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3909" y="4914167"/>
            <a:ext cx="7348360" cy="3820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8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8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 continuous spectrum that is blueshifted relative to an unmoving star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8EFA5F-B941-4494-B5D6-2915ABF93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71166" y="5257527"/>
            <a:ext cx="273082" cy="3824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CDCE34-4DC3-42DE-BCFA-804B64C10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3909" y="5257829"/>
            <a:ext cx="7440831" cy="3819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8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8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an absorption spectrum that is blueshifted relative to an unmoving star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CC2217-F2EB-4F9A-ACA1-95DDDCD03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71166" y="5601175"/>
            <a:ext cx="259671" cy="3824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60326D-6975-4435-8EFB-36EEE9743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3909" y="5601498"/>
            <a:ext cx="7240973" cy="3819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7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7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 continuous spectrum that is redshifted relative to an unmoving star</a:t>
            </a:r>
          </a:p>
        </p:txBody>
      </p:sp>
    </p:spTree>
    <p:extLst>
      <p:ext uri="{BB962C8B-B14F-4D97-AF65-F5344CB8AC3E}">
        <p14:creationId xmlns:p14="http://schemas.microsoft.com/office/powerpoint/2010/main" val="695105868"/>
      </p:ext>
    </p:extLst>
  </p:cSld>
</p:sld>
</file>

<file path=ppt/slides/slide17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But to look at this light....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B5C946-34FB-4072-9C5C-679DF249C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788" y="2095500"/>
            <a:ext cx="4666424" cy="6026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6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6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We need to use telescopes.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0502EA-B0B4-4BC7-9E1C-9088D16CB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1184" y="3401754"/>
            <a:ext cx="991592" cy="6095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Why?</a:t>
            </a:r>
          </a:p>
        </p:txBody>
      </p:sp>
    </p:spTree>
    <p:extLst>
      <p:ext uri="{BB962C8B-B14F-4D97-AF65-F5344CB8AC3E}">
        <p14:creationId xmlns:p14="http://schemas.microsoft.com/office/powerpoint/2010/main" val="1491116477"/>
      </p:ext>
    </p:extLst>
  </p:cSld>
</p:sld>
</file>

<file path=ppt/slides/slide18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Three main functions of a telescope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560FD2-C9ED-47F4-8A25-3F9EE70E6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1176" y="2095500"/>
            <a:ext cx="3040853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Most important!!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3C4169-00CE-40E9-87E1-49FC6D379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1176" y="2590518"/>
            <a:ext cx="151279" cy="5378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4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4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083578-785F-44E2-90C9-D7197E0A1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3345" y="2590818"/>
            <a:ext cx="2914644" cy="5373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44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44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Gather More Light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57AD16-BFDE-410E-B3E2-10DF99075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4372" y="2590710"/>
            <a:ext cx="2954164" cy="5375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4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4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– (bigger Is better)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15889D-E6FE-4DFD-94E1-310682F22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881" y="2590518"/>
            <a:ext cx="1206942" cy="5378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47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47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making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122EAA-4B8C-4CA3-82E8-98201FF60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3345" y="2952976"/>
            <a:ext cx="3459451" cy="5376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46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46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objects appear brighter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761A30-EDE5-4179-A70F-416C89AFA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1176" y="3393550"/>
            <a:ext cx="1710802" cy="5378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4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4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followed by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134D5D-0DE2-4F97-A945-25D816D86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1176" y="3834313"/>
            <a:ext cx="151279" cy="5378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4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4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A8C7A2-F679-430B-A486-7C93716B8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3345" y="3834313"/>
            <a:ext cx="2472480" cy="5378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4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4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to see fine detail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22DF43-735A-4B0D-8B29-66CF2DC39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0734" y="4269489"/>
            <a:ext cx="2297952" cy="4601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65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65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(called resolution)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41FB89-2A28-4D9F-BB67-BB56B826D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1176" y="4652583"/>
            <a:ext cx="2973273" cy="5375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4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4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and least important,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5AFEE2-423F-4B38-80B1-D3A07CF91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1176" y="5093106"/>
            <a:ext cx="151279" cy="5378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4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4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533556-5FBB-4573-9026-B98AA21F5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3345" y="5093106"/>
            <a:ext cx="1206944" cy="5378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4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4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magnify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4FC1CC-DBA5-4001-AC57-C0A7365C0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0734" y="5545366"/>
            <a:ext cx="4193155" cy="344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9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9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magnification = (objective lens focal length  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408D6B-9564-4545-B113-D57757251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9103" y="5522555"/>
            <a:ext cx="100076" cy="3824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/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F297F8-A6A2-4E2C-95C4-A0BAA6714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5561" y="5545041"/>
            <a:ext cx="2635624" cy="3450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9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9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eyepiece lens focal length)</a:t>
            </a:r>
          </a:p>
        </p:txBody>
      </p:sp>
    </p:spTree>
    <p:extLst>
      <p:ext uri="{BB962C8B-B14F-4D97-AF65-F5344CB8AC3E}">
        <p14:creationId xmlns:p14="http://schemas.microsoft.com/office/powerpoint/2010/main" val="812530819"/>
      </p:ext>
    </p:extLst>
  </p:cSld>
</p:sld>
</file>

<file path=ppt/slides/slide19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Doppler effect and telescopes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34053958d0485f"/>
          <ns0:srcRect xmlns:ns0="http://schemas.openxmlformats.org/drawingml/2006/main" l="2886" r="2886" t="6816" b="7843"/>
          <a:stretch xmlns:a="http://schemas.openxmlformats.org/drawingml/2006/main"/>
        </p:blipFill>
        <p:spPr>
          <a:xfrm xmlns:a="http://schemas.openxmlformats.org/drawingml/2006/main">
            <a:off x="3192508" y="2095500"/>
            <a:ext cx="5806985" cy="4064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60CF01-4DA7-4381-A22B-A7BEE684F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50792" y="4490337"/>
            <a:ext cx="920785" cy="3832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86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8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 larger 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4C7CB7-E19A-4363-9D83-EBB79BFD5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28651" y="4801975"/>
            <a:ext cx="1565195" cy="3912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26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92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objective lens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71879A-D016-4BCD-B467-3D203FCFB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4454" y="5124605"/>
            <a:ext cx="1193494" cy="3852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96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9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provides a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7AA8C1-633F-4BCC-A3A8-9E838A39B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5408" y="5431486"/>
            <a:ext cx="1029597" cy="4054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96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99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brighter (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606E19-D2F2-45CE-B91F-27A233A0A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2222" y="5427862"/>
            <a:ext cx="444549" cy="4115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25" b="0" i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25" b="0" i="1">
                <a:solidFill>
                  <a:srgbClr val="FFFFFF"/>
                </a:solidFill>
                <a:latin typeface="Arial"/>
                <a:ea typeface="Arial"/>
                <a:cs typeface="Arial"/>
              </a:rPr>
              <a:t>not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F9AFB5-8767-4BA2-B038-1C756E090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26948" y="5750849"/>
            <a:ext cx="711598" cy="4006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72" b="0" i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972" b="0" i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bigger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00120C-E0F8-43FD-8D54-CE6AD770C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5683" y="5759615"/>
            <a:ext cx="820039" cy="3860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00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900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) image</a:t>
            </a:r>
          </a:p>
        </p:txBody>
      </p:sp>
    </p:spTree>
    <p:extLst>
      <p:ext uri="{BB962C8B-B14F-4D97-AF65-F5344CB8AC3E}">
        <p14:creationId xmlns:p14="http://schemas.microsoft.com/office/powerpoint/2010/main" val="2040312353"/>
      </p:ext>
    </p:extLst>
  </p:cSld>
</p:sld>
</file>

<file path=ppt/slides/slide20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Examples of Telescopes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4a0b29c1c64c28"/>
          <ns0:srcRect xmlns:ns0="http://schemas.openxmlformats.org/drawingml/2006/main" l="1299" r="1299" t="23343" b="2614"/>
          <a:stretch xmlns:a="http://schemas.openxmlformats.org/drawingml/2006/main"/>
        </p:blipFill>
        <p:spPr>
          <a:xfrm xmlns:a="http://schemas.openxmlformats.org/drawingml/2006/main">
            <a:off x="2636731" y="2095500"/>
            <a:ext cx="6918537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3F0186-DC84-4C77-AE3C-5C07B985B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0985" y="2399383"/>
            <a:ext cx="841446" cy="2496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29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2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Gamma-ray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6B3DCE-B9DC-4AAE-BB16-FB4533478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0985" y="2611409"/>
            <a:ext cx="376376" cy="2400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81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81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X-ray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B98394-E9A7-4811-917E-2665262C9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1710" y="2164952"/>
            <a:ext cx="500987" cy="2397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8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80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Visible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D41C66-5C01-47AD-9AB7-698754630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633" y="2513880"/>
            <a:ext cx="585155" cy="2633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96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9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Infrared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14037A-4087-431B-B83A-C18D2953F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0985" y="4578013"/>
            <a:ext cx="1032502" cy="253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5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50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IR/Microwave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9C10D7-C2D9-46C2-898C-2F0ABA34A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5365" y="4386255"/>
            <a:ext cx="423794" cy="2485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2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2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Radio</a:t>
            </a:r>
          </a:p>
        </p:txBody>
      </p:sp>
    </p:spTree>
    <p:extLst>
      <p:ext uri="{BB962C8B-B14F-4D97-AF65-F5344CB8AC3E}">
        <p14:creationId xmlns:p14="http://schemas.microsoft.com/office/powerpoint/2010/main" val="1748445762"/>
      </p:ext>
    </p:extLst>
  </p:cSld>
</p:sld>
</file>

<file path=ppt/slides/slide2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Why go into space?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00DD02-05AE-4B9F-AF61-1C8285AB8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9367" y="2095500"/>
            <a:ext cx="6258242" cy="6063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8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8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To get above the atmosphere.  Why?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ADBA38-8098-4D42-B9CC-D8B27EF2F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9367" y="3195534"/>
            <a:ext cx="351334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E8C342-ED17-4C2D-AA91-ED9244C8E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2620" y="3195534"/>
            <a:ext cx="6830013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atmosphere distorts some light that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A11805-C010-42C3-AB5A-E9CDC5604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2621" y="3651192"/>
            <a:ext cx="3421619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reaches the ground.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7C943F-B58E-4050-88A9-ADEA61971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9367" y="4204001"/>
            <a:ext cx="351334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2.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71A68C-D328-4E90-98D8-FAD610595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2620" y="4204001"/>
            <a:ext cx="6489441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Some light does not reach the ground.</a:t>
            </a:r>
          </a:p>
        </p:txBody>
      </p:sp>
    </p:spTree>
    <p:extLst>
      <p:ext uri="{BB962C8B-B14F-4D97-AF65-F5344CB8AC3E}">
        <p14:creationId xmlns:p14="http://schemas.microsoft.com/office/powerpoint/2010/main" val="116385070"/>
      </p:ext>
    </p:extLst>
  </p:cSld>
</p:sld>
</file>

<file path=ppt/slides/slide2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Hubble Space Telescope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f99b3e9d1143d5"/>
          <ns0:srcRect xmlns:ns0="http://schemas.openxmlformats.org/drawingml/2006/main" l="2886" r="31169" t="2614" b="3641"/>
          <a:stretch xmlns:a="http://schemas.openxmlformats.org/drawingml/2006/main"/>
        </p:blipFill>
        <p:spPr>
          <a:xfrm xmlns:a="http://schemas.openxmlformats.org/drawingml/2006/main">
            <a:off x="3414746" y="2095500"/>
            <a:ext cx="3699697" cy="4064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FB2400-5412-431A-B45E-FC09FD158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6594" y="2610894"/>
            <a:ext cx="1307850" cy="3853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9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9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High above 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84E8D3-1FA0-4B79-9A1D-F79F7A783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3061" y="2901324"/>
            <a:ext cx="834055" cy="3853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9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9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Earth’s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B2A26F-BBBE-420F-9320-5C0799D93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6743" y="3191770"/>
            <a:ext cx="1427038" cy="3853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9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9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atmosphere,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B2A835-91AB-4C57-B430-48C016196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3484" y="3479824"/>
            <a:ext cx="1253412" cy="3853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9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9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Hubble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FF4165-F228-430D-B30F-CADE26142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4362" y="3770254"/>
            <a:ext cx="771484" cy="3853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9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9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Space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017037-4D55-44B9-934F-61980873D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3613" y="4064467"/>
            <a:ext cx="1173094" cy="3790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6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6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Telescope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20C9E2-3328-4AEB-B5D0-4F3B9C624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0770" y="4348754"/>
            <a:ext cx="998885" cy="3853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9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9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provides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2D6D35-F520-449A-8FEB-0697A399C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0770" y="4639185"/>
            <a:ext cx="999275" cy="3853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9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9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stunning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78806E-2DD0-40FF-A28C-ABDA1588F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23052" y="4929629"/>
            <a:ext cx="1454202" cy="3853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9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9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details about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6EB829-D7BE-4496-8EA4-161E09806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9942" y="5217683"/>
            <a:ext cx="1333586" cy="3853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9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9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universe</a:t>
            </a:r>
          </a:p>
        </p:txBody>
      </p:sp>
    </p:spTree>
    <p:extLst>
      <p:ext uri="{BB962C8B-B14F-4D97-AF65-F5344CB8AC3E}">
        <p14:creationId xmlns:p14="http://schemas.microsoft.com/office/powerpoint/2010/main" val="1712279824"/>
      </p:ext>
    </p:extLst>
  </p:cSld>
</p:sld>
</file>

<file path=ppt/slides/slide2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Earth’s atmosphere hinders astronomical research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af3da10d92458c"/>
          <ns0:srcRect xmlns:ns0="http://schemas.openxmlformats.org/drawingml/2006/main" l="1299" r="1299" t="40243" b="2614"/>
          <a:stretch xmlns:a="http://schemas.openxmlformats.org/drawingml/2006/main"/>
        </p:blipFill>
        <p:spPr>
          <a:xfrm xmlns:a="http://schemas.openxmlformats.org/drawingml/2006/main">
            <a:off x="2896668" y="3258772"/>
            <a:ext cx="6398664" cy="2900728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E94AE6-ED1C-4EE3-B438-D5FA41430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6187" y="2097001"/>
            <a:ext cx="1793602" cy="2325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4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4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Image of stars taken with a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1F9120-0054-4874-8539-F90941227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6187" y="2288138"/>
            <a:ext cx="1611992" cy="231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4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4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telescope on the Earth’s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BD0054-12AB-4663-AEB7-3E5989D53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6187" y="2477990"/>
            <a:ext cx="495061" cy="2334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4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4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surface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759996-86ED-4A53-94F3-FEBF898B5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1299" y="2095500"/>
            <a:ext cx="2131237" cy="2350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5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5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Same picture taken with Hubble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C3236A-B1B1-4504-8C6F-629D4599A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1299" y="2293324"/>
            <a:ext cx="2328259" cy="2232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9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9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Space Telescope high above Earth’s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DAD05C-8E11-40BB-975A-87351A20D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1299" y="2473915"/>
            <a:ext cx="1351977" cy="240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blurring atmosphere</a:t>
            </a:r>
          </a:p>
        </p:txBody>
      </p:sp>
    </p:spTree>
    <p:extLst>
      <p:ext uri="{BB962C8B-B14F-4D97-AF65-F5344CB8AC3E}">
        <p14:creationId xmlns:p14="http://schemas.microsoft.com/office/powerpoint/2010/main" val="1317341020"/>
      </p:ext>
    </p:extLst>
  </p:cSld>
</p:sld>
</file>

<file path=ppt/slides/slide24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Not all EM radiation can penetrate Earth’s atmosphere.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ee790cd8f94123"/>
          <ns0:srcRect xmlns:ns0="http://schemas.openxmlformats.org/drawingml/2006/main" l="1299" r="1299" t="17274" b="2614"/>
          <a:stretch xmlns:a="http://schemas.openxmlformats.org/drawingml/2006/main"/>
        </p:blipFill>
        <p:spPr>
          <a:xfrm xmlns:a="http://schemas.openxmlformats.org/drawingml/2006/main">
            <a:off x="2898797" y="2095500"/>
            <a:ext cx="6394406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408401"/>
      </p:ext>
    </p:extLst>
  </p:cSld>
</p:sld>
</file>

<file path=ppt/slides/slide25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Factors in locating telescopes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cce70836c14eef"/>
          <ns0:srcRect xmlns:ns0="http://schemas.openxmlformats.org/drawingml/2006/main" l="5988" r="5988" t="38002" b="4669"/>
          <a:stretch xmlns:a="http://schemas.openxmlformats.org/drawingml/2006/main"/>
        </p:blipFill>
        <p:spPr>
          <a:xfrm xmlns:a="http://schemas.openxmlformats.org/drawingml/2006/main">
            <a:off x="2892255" y="2934747"/>
            <a:ext cx="6407490" cy="3224753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2EC41B-42B1-4FF8-8F8F-78DCD72FF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0154" y="2095500"/>
            <a:ext cx="6085923" cy="4388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6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For visible light telescopes:  good weather, stable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6A02E4-67E2-49DF-BA2E-6816F6228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4397" y="2422593"/>
            <a:ext cx="5628083" cy="4400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6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atmosphere (good “seeing”), away from lights.</a:t>
            </a:r>
          </a:p>
        </p:txBody>
      </p:sp>
    </p:spTree>
    <p:extLst>
      <p:ext uri="{BB962C8B-B14F-4D97-AF65-F5344CB8AC3E}">
        <p14:creationId xmlns:p14="http://schemas.microsoft.com/office/powerpoint/2010/main" val="1884690166"/>
      </p:ext>
    </p:extLst>
  </p:cSld>
</p:sld>
</file>

<file path=ppt/slides/slide26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Factors in locating telescopes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36D215-8D92-4789-AD90-C91770A26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16880" y="2095500"/>
            <a:ext cx="8358241" cy="6058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8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8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For ultraviolet, x-ray, gamma-ray telescopes:  the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2DBDD4-92A2-426C-A205-8B94484D4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2005" y="2547143"/>
            <a:ext cx="7947268" cy="6080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9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light doesn’t penetrate the atmosphere, so you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F0C07D-1BB1-46BD-A3C0-1E04D54F5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2005" y="3004421"/>
            <a:ext cx="7418369" cy="6078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9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need to put your telescope on a balloon, an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777702-3DFD-45CA-8C77-8D1536799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2005" y="3457233"/>
            <a:ext cx="5307105" cy="6081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9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airplane, a rocket, or a satellite.</a:t>
            </a:r>
          </a:p>
        </p:txBody>
      </p:sp>
    </p:spTree>
    <p:extLst>
      <p:ext uri="{BB962C8B-B14F-4D97-AF65-F5344CB8AC3E}">
        <p14:creationId xmlns:p14="http://schemas.microsoft.com/office/powerpoint/2010/main" val="670383224"/>
      </p:ext>
    </p:extLst>
  </p:cSld>
</p:sld>
</file>

<file path=ppt/slides/slide27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Factors in locating telescopes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317909-DA16-48F2-95E0-1896C4243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3659" y="2095500"/>
            <a:ext cx="6861595" cy="5306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1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1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For infrared telescopes: the light is blocked by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F0D6B0-DDF6-4340-8D90-9F18AA1C2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2380" y="2454083"/>
            <a:ext cx="7116831" cy="5304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1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1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water and oxygen, so dry locations.  Mountains,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4B3DE9-3133-4E1E-BCCB-687BA4E6F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2380" y="2809056"/>
            <a:ext cx="5142273" cy="5301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0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0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aircraft, satellites, the South Pole. 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EC395F-0A90-47F7-8B28-F2B35A7E6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3659" y="3684551"/>
            <a:ext cx="7192302" cy="5306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1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1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For microwave telescopes:  the same conditions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0A0D0D-AE97-46FE-A33A-CBC9C3CB7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2380" y="4041289"/>
            <a:ext cx="2549953" cy="5272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9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9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as infrared apply.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4F782C-5DDA-4F3F-B3EA-1D3633819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3659" y="4911309"/>
            <a:ext cx="7249745" cy="5307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1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1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For radio telescopes:  away from cellphones and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DCD052-9404-4772-9639-C7354DF50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2380" y="5269811"/>
            <a:ext cx="7265961" cy="5306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1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1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radio stations, microwave ovens, cars, airplanes,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457302-B714-4E46-9530-6C7F0FCBE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2380" y="5627374"/>
            <a:ext cx="1985367" cy="5321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1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1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people, etc…</a:t>
            </a:r>
          </a:p>
        </p:txBody>
      </p:sp>
    </p:spTree>
    <p:extLst>
      <p:ext uri="{BB962C8B-B14F-4D97-AF65-F5344CB8AC3E}">
        <p14:creationId xmlns:p14="http://schemas.microsoft.com/office/powerpoint/2010/main" val="1473953792"/>
      </p:ext>
    </p:extLst>
  </p:cSld>
</p:sld>
</file>

<file path=ppt/slides/slide28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Why put a telescope in WV?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36b91d4e6a4ba7"/>
          <ns0:srcRect xmlns:ns0="http://schemas.openxmlformats.org/drawingml/2006/main" l="55339" r="1299" t="2614" b="2614"/>
          <a:stretch xmlns:a="http://schemas.openxmlformats.org/drawingml/2006/main"/>
        </p:blipFill>
        <p:spPr>
          <a:xfrm xmlns:a="http://schemas.openxmlformats.org/drawingml/2006/main">
            <a:off x="6314536" y="2095500"/>
            <a:ext cx="2406368" cy="40640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83A452-3161-4C75-9846-E32D4EB0D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1095" y="3061606"/>
            <a:ext cx="88871" cy="310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2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FB0ED7-8E57-4FDA-B8EB-E269C144A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2543" y="3061606"/>
            <a:ext cx="2331933" cy="310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2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There are very few people.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3544A9-6AE6-4F38-A78A-1A7D760B7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1095" y="3292812"/>
            <a:ext cx="88871" cy="310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2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5C47DB-50D9-4C1E-B519-5D61C0810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2543" y="3292812"/>
            <a:ext cx="2330985" cy="310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2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There is a “National Radio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6BED13-9EBE-4653-B090-74777AA3A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2543" y="3479683"/>
            <a:ext cx="1047144" cy="310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2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Quiet Zone”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A8E5B5-4309-415E-B415-FF77B99A1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1095" y="3713239"/>
            <a:ext cx="88871" cy="310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2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3E0F2B-C696-4A7E-8024-F4AEA26E2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2543" y="3713239"/>
            <a:ext cx="2451294" cy="310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2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Therefore, no cellphones or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7A7444-80C9-4844-AA6B-E9A85CF36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2543" y="3900096"/>
            <a:ext cx="1997591" cy="310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2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radio stations near the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F9302C-A393-4736-898A-D91C3447A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2543" y="4084635"/>
            <a:ext cx="1003487" cy="310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2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telescopes.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40C378-3864-411E-8C17-4A614A7ED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1095" y="4318206"/>
            <a:ext cx="88871" cy="310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2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2C5F34-F24C-43DA-901A-57C0B7D91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2449" y="4318206"/>
            <a:ext cx="2422660" cy="310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2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Also, no microwaves, Wii’s,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82192B-9F5A-4855-A2A9-D8B6B8039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2543" y="4505027"/>
            <a:ext cx="2579907" cy="310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2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wireless phones/networks, or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099E73-B4D7-4027-9BB9-314AF82F8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2543" y="4689525"/>
            <a:ext cx="2558374" cy="310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2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cars with sparkplugs close to 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17AC63-06BB-4943-ACAA-06F0D42B1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2543" y="4876393"/>
            <a:ext cx="1328006" cy="310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2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telescopes.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EAEE98-2BCB-4971-A969-64A6A04DF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1095" y="5109949"/>
            <a:ext cx="88871" cy="310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2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385077-927A-47A7-A437-34A88E612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2543" y="5109949"/>
            <a:ext cx="2655475" cy="310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2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Minimizes light pollution in the 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5C356B1-3BCF-46A0-959A-07285DBBE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2543" y="5296806"/>
            <a:ext cx="2072225" cy="310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2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form of radio frequency 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25FEBD-333A-407B-9263-A9DA00079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2543" y="5481342"/>
            <a:ext cx="1596071" cy="310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2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interference (RFI).</a:t>
            </a:r>
          </a:p>
        </p:txBody>
      </p:sp>
    </p:spTree>
    <p:extLst>
      <p:ext uri="{BB962C8B-B14F-4D97-AF65-F5344CB8AC3E}">
        <p14:creationId xmlns:p14="http://schemas.microsoft.com/office/powerpoint/2010/main" val="1954650376"/>
      </p:ext>
    </p:extLst>
  </p:cSld>
</p:sld>
</file>

<file path=ppt/slides/slide29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Choosing a telescope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5321EB-01AD-4A54-BF32-B46758E2C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6413" y="2095500"/>
            <a:ext cx="5552118" cy="5358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3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3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Imagine you’re the head of a funding 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82E01D-F44A-4928-879C-BF543E81D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4789" y="2497409"/>
            <a:ext cx="5955383" cy="5357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3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3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agency that can afford to build only one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D8DCC8-00B2-4EC4-9E0C-B07D077BB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555" y="2899212"/>
            <a:ext cx="6035819" cy="5358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3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3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telescope.  Which of the three proposed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DAB3B5-F4F7-4DB4-B74A-6CF4E05B2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6189" y="3301069"/>
            <a:ext cx="6519622" cy="5358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3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3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telescopes below would be best to support?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D95931-E1D2-48A9-B947-B8766920A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7105" y="3990059"/>
            <a:ext cx="274762" cy="4193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6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6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424291-A282-4CB1-94F1-B17C16C9B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3610" y="3992403"/>
            <a:ext cx="4245730" cy="4154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44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044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A gamma ray telescope in Antarctica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0F041A-1853-400D-A681-39D3F50EA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7233" y="4365690"/>
            <a:ext cx="274634" cy="4193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6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6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39D7A7-99D7-419F-B1B8-E577DED29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3610" y="4367109"/>
            <a:ext cx="4798149" cy="4169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52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052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A radio telescope in orbit above the Earth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B09294-59CE-4353-AAFB-42A3E605B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7233" y="4741338"/>
            <a:ext cx="288602" cy="4193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6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6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389661-7E66-47A1-991C-59E147ADA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3610" y="4742674"/>
            <a:ext cx="5727284" cy="4171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53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053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A visible telescope located high on a mountain in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51C566-1392-458D-AEC8-3174494F5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3738" y="5052941"/>
            <a:ext cx="577964" cy="4193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64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064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Peru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85A58C-A77F-41F1-A3A1-F536CB95F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7233" y="5428617"/>
            <a:ext cx="288602" cy="4193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6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6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2F571E-ED7E-427F-9ECA-8EFE7D77A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3610" y="5429120"/>
            <a:ext cx="5338881" cy="4184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59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059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An ultraviolet telescope located in the Mojave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DB9E28-FFC4-43BA-B02D-734E0D5CD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3738" y="5740172"/>
            <a:ext cx="752431" cy="4193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64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064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desert</a:t>
            </a:r>
          </a:p>
        </p:txBody>
      </p:sp>
    </p:spTree>
    <p:extLst>
      <p:ext uri="{BB962C8B-B14F-4D97-AF65-F5344CB8AC3E}">
        <p14:creationId xmlns:p14="http://schemas.microsoft.com/office/powerpoint/2010/main" val="1481001461"/>
      </p:ext>
    </p:extLst>
  </p:cSld>
</p:sld>
</file>

<file path=ppt/slides/slide30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Stars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D8A739-7A5E-4360-BF0E-CBB592DF8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8539" y="2095500"/>
            <a:ext cx="16696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50A01E-DD90-407A-8F03-DA70E998F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708" y="2095500"/>
            <a:ext cx="6132753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So what do we know about stars by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C3265F-E214-4961-97BB-F55864484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708" y="2554941"/>
            <a:ext cx="2850957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observing them?</a:t>
            </a:r>
          </a:p>
        </p:txBody>
      </p:sp>
    </p:spTree>
    <p:extLst>
      <p:ext uri="{BB962C8B-B14F-4D97-AF65-F5344CB8AC3E}">
        <p14:creationId xmlns:p14="http://schemas.microsoft.com/office/powerpoint/2010/main" val="978194732"/>
      </p:ext>
    </p:extLst>
  </p:cSld>
</p:sld>
</file>

<file path=ppt/slides/slide3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Spectra of different stars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3553ad67fa42e2"/>
          <ns0:srcRect xmlns:ns0="http://schemas.openxmlformats.org/drawingml/2006/main" l="51299" r="1299" t="2708" b="2708"/>
          <a:stretch xmlns:a="http://schemas.openxmlformats.org/drawingml/2006/main"/>
        </p:blipFill>
        <p:spPr>
          <a:xfrm xmlns:a="http://schemas.openxmlformats.org/drawingml/2006/main">
            <a:off x="6090303" y="2095500"/>
            <a:ext cx="2635783" cy="40640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92E9AC-C18B-4FB6-97C2-EE31BF727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1430" y="2795051"/>
            <a:ext cx="2382762" cy="381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8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8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(at the same distance)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9DC85D-8451-4B3C-8E71-AD7862255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5914" y="3881122"/>
            <a:ext cx="2024946" cy="3365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5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5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Which star is hottest?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E7EBBE-C1C9-478D-A49F-A1280F633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5914" y="4182943"/>
            <a:ext cx="2060537" cy="336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5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5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Which star is coolest?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EA3F1B-BCAB-437F-BD10-C04DD13B9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5914" y="4484974"/>
            <a:ext cx="2410374" cy="3364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5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5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Do you see any patterns?</a:t>
            </a:r>
          </a:p>
        </p:txBody>
      </p:sp>
    </p:spTree>
    <p:extLst>
      <p:ext uri="{BB962C8B-B14F-4D97-AF65-F5344CB8AC3E}">
        <p14:creationId xmlns:p14="http://schemas.microsoft.com/office/powerpoint/2010/main" val="1569548670"/>
      </p:ext>
    </p:extLst>
  </p:cSld>
</p:sld>
</file>

<file path=ppt/slides/slide3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Spectral Classification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f77d1cb13f49ca"/>
          <ns0:srcRect xmlns:ns0="http://schemas.openxmlformats.org/drawingml/2006/main" l="17460" r="14719" t="39122" b="5882"/>
          <a:stretch xmlns:a="http://schemas.openxmlformats.org/drawingml/2006/main"/>
        </p:blipFill>
        <p:spPr>
          <a:xfrm xmlns:a="http://schemas.openxmlformats.org/drawingml/2006/main">
            <a:off x="3709850" y="3103682"/>
            <a:ext cx="4876857" cy="3055818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FF4F16-C383-45DE-8DF4-8A8153479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6900" y="2095500"/>
            <a:ext cx="6178199" cy="4346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3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3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These are the same spectra in the same order you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2B4615-E663-4159-AD9F-53E20C941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8916" y="2419161"/>
            <a:ext cx="5819614" cy="4348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4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4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looked at them before (ordered by temperature).</a:t>
            </a:r>
          </a:p>
        </p:txBody>
      </p:sp>
    </p:spTree>
    <p:extLst>
      <p:ext uri="{BB962C8B-B14F-4D97-AF65-F5344CB8AC3E}">
        <p14:creationId xmlns:p14="http://schemas.microsoft.com/office/powerpoint/2010/main" val="1027160245"/>
      </p:ext>
    </p:extLst>
  </p:cSld>
</p:sld>
</file>

<file path=ppt/slides/slide3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Spectral Classification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1f201dcb3b4ba3"/>
          <ns0:srcRect xmlns:ns0="http://schemas.openxmlformats.org/drawingml/2006/main" l="17460" r="14719" t="39122" b="5882"/>
          <a:stretch xmlns:a="http://schemas.openxmlformats.org/drawingml/2006/main"/>
        </p:blipFill>
        <p:spPr>
          <a:xfrm xmlns:a="http://schemas.openxmlformats.org/drawingml/2006/main">
            <a:off x="3550399" y="2898549"/>
            <a:ext cx="5204235" cy="3260951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C7527E-1EFA-4303-B49D-932AD5D9B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9959" y="2095500"/>
            <a:ext cx="6572081" cy="4633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8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Notice that different lines appear and disappear as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EEC7EE-2E74-402E-9E0C-CC27474CD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2284" y="2440119"/>
            <a:ext cx="3331081" cy="4649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8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temperature changes.</a:t>
            </a:r>
          </a:p>
        </p:txBody>
      </p:sp>
    </p:spTree>
    <p:extLst>
      <p:ext uri="{BB962C8B-B14F-4D97-AF65-F5344CB8AC3E}">
        <p14:creationId xmlns:p14="http://schemas.microsoft.com/office/powerpoint/2010/main" val="200299222"/>
      </p:ext>
    </p:extLst>
  </p:cSld>
</p:sld>
</file>

<file path=ppt/slides/slide34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Spectral Classification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6967f1042d4291"/>
          <ns0:srcRect xmlns:ns0="http://schemas.openxmlformats.org/drawingml/2006/main" l="21212" r="22944" t="46125" b="5696"/>
          <a:stretch xmlns:a="http://schemas.openxmlformats.org/drawingml/2006/main"/>
        </p:blipFill>
        <p:spPr>
          <a:xfrm xmlns:a="http://schemas.openxmlformats.org/drawingml/2006/main">
            <a:off x="3841898" y="3310725"/>
            <a:ext cx="4273162" cy="2848775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D783B0-0DCC-45D0-8807-714100C9B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514" y="2095500"/>
            <a:ext cx="6400972" cy="4626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7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7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By measuring the relative depths of each line, we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5E9EC0-D8FD-480B-8EB5-A40357EF7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2500" y="2440899"/>
            <a:ext cx="5164225" cy="4613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can determine the temperature of a star.</a:t>
            </a:r>
          </a:p>
        </p:txBody>
      </p:sp>
    </p:spTree>
    <p:extLst>
      <p:ext uri="{BB962C8B-B14F-4D97-AF65-F5344CB8AC3E}">
        <p14:creationId xmlns:p14="http://schemas.microsoft.com/office/powerpoint/2010/main" val="305060425"/>
      </p:ext>
    </p:extLst>
  </p:cSld>
</p:sld>
</file>

<file path=ppt/slides/slide35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Summary of Spectral Classes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bd2a0a8022475d"/>
          <ns0:srcRect xmlns:ns0="http://schemas.openxmlformats.org/drawingml/2006/main" l="6133" r="7864" t="26797" b="30812"/>
          <a:stretch xmlns:a="http://schemas.openxmlformats.org/drawingml/2006/main"/>
        </p:blipFill>
        <p:spPr>
          <a:xfrm xmlns:a="http://schemas.openxmlformats.org/drawingml/2006/main">
            <a:off x="1770743" y="2095500"/>
            <a:ext cx="8650514" cy="3294743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00123"/>
      </p:ext>
    </p:extLst>
  </p:cSld>
</p:sld>
</file>

<file path=ppt/slides/slide36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2800" b="1">
                <a:solidFill>
                  <a:srgbClr val="002855"/>
                </a:solidFill>
                <a:latin typeface="Arial"/>
              </a:rPr>
              <a:t>Stars are classified by their spectra as O, B, A, F, G, K, and M spectral types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2D4EAB-1847-4738-AFFB-0F52644D6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31839" y="2095500"/>
            <a:ext cx="140259" cy="4895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0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0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86ECE2-D425-4454-9236-141AB606F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9773" y="2098070"/>
            <a:ext cx="2044209" cy="4852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8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38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 B A F G K 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9221A2-1632-47BE-B3E2-2C6CA1640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31839" y="2497319"/>
            <a:ext cx="140259" cy="4895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0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0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408F7E-6C2E-4F09-8BA4-1A731031E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9773" y="2497319"/>
            <a:ext cx="2352205" cy="4895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0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0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hottest to coolest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E72F76-9783-40FE-AFA8-6D5A20151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31839" y="2902829"/>
            <a:ext cx="140259" cy="4895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09" b="0" i="0">
                <a:solidFill>
                  <a:srgbClr val="0000FF"/>
                </a:solidFill>
                <a:latin typeface="Arial"/>
                <a:ea typeface="Arial"/>
                <a:cs typeface="Arial"/>
              </a:defRPr>
            </a:pPr>
            <a:r>
              <a:rPr sz="2409" b="0" i="0">
                <a:solidFill>
                  <a:srgbClr val="0000FF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9F165F-CD36-4294-8985-1D165D002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9773" y="2902829"/>
            <a:ext cx="918788" cy="4895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09" b="0" i="0">
                <a:solidFill>
                  <a:srgbClr val="0000FF"/>
                </a:solidFill>
                <a:latin typeface="Arial"/>
                <a:ea typeface="Arial"/>
                <a:cs typeface="Arial"/>
              </a:defRPr>
            </a:pPr>
            <a:r>
              <a:rPr sz="2409" b="0" i="0">
                <a:solidFill>
                  <a:srgbClr val="0000FF"/>
                </a:solidFill>
                <a:latin typeface="Arial"/>
                <a:ea typeface="Arial"/>
                <a:cs typeface="Arial"/>
              </a:rPr>
              <a:t>bluish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B737C7-92B2-4947-8F30-C3D2B0F07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35862" y="2902829"/>
            <a:ext cx="374315" cy="4895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0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0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to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C96A1B-4151-425D-9E79-B2A0F1354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7351" y="2902829"/>
            <a:ext cx="1037623" cy="4895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09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409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reddish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359779-BCF9-46D8-8359-9522A4FB6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31839" y="3308247"/>
            <a:ext cx="140259" cy="4895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0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0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58000C-A0D2-4715-9548-6DCC736E6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9773" y="3308247"/>
            <a:ext cx="6610388" cy="4895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0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0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Each class is further divided from 0-9 (e.g. A0 is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BD298C-90A6-4D5E-801E-FF4DDE28D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9773" y="3636872"/>
            <a:ext cx="4877803" cy="4886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0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0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hotter than A9, A9 is hotter than F0)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B06052-332A-403A-AE8B-FA9AF9B17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31839" y="4041859"/>
            <a:ext cx="140260" cy="4895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0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0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86C66D-1D86-4D8D-B68A-907F493F4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9624" y="4041859"/>
            <a:ext cx="5092903" cy="4895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0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0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An important sequence to remember: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BB4B66-EE55-4339-ADE4-8837A2920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5623" y="4441713"/>
            <a:ext cx="176642" cy="4128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3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3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4C4CC9-6A0B-4E1E-9939-BC37C3B20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0696" y="4441713"/>
            <a:ext cx="4124537" cy="4128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3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3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Oh Be a Fine Guy (or Girl), Kiss Me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D09223-0A12-4D97-9985-2BFCF31B9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5623" y="4780818"/>
            <a:ext cx="176642" cy="4128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3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3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AFADC9-A087-408B-BB76-3820CA626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0696" y="4780818"/>
            <a:ext cx="5969266" cy="4128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3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3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Overseas Broadcast - A Flash: Godzilla Kills Mothra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55EAE37-EB96-4DFC-810C-42E9415A4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5623" y="5123660"/>
            <a:ext cx="176642" cy="4128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3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3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12F11F5-F42F-460F-B452-6D283C46D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0696" y="5124253"/>
            <a:ext cx="3398304" cy="4118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2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2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Oh, Boy, An F Grade Kills Me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5462F9E-0612-4CA7-999A-E4F2ACCE5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5623" y="5466476"/>
            <a:ext cx="176642" cy="4128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3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3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D8E1A43-60BD-409D-83EA-F626C2544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0696" y="5466476"/>
            <a:ext cx="5565005" cy="4128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3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3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Only Bad Astronomers Forget Generally Known 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7DE6F67-8027-4C63-AFF0-088EB8C9D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0697" y="5746647"/>
            <a:ext cx="1430290" cy="4128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3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3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Mnemonics.</a:t>
            </a:r>
          </a:p>
        </p:txBody>
      </p:sp>
    </p:spTree>
    <p:extLst>
      <p:ext uri="{BB962C8B-B14F-4D97-AF65-F5344CB8AC3E}">
        <p14:creationId xmlns:p14="http://schemas.microsoft.com/office/powerpoint/2010/main" val="1162043525"/>
      </p:ext>
    </p:extLst>
  </p:cSld>
</p:sld>
</file>

<file path=ppt/slides/slide37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For thousands of nearby stars we can find: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AFF084-4953-4D2C-9C11-B18A1C11D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6902" y="2095500"/>
            <a:ext cx="160126" cy="6095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2F8F5B-8B59-4BB3-8558-F7C510E93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3610" y="2095500"/>
            <a:ext cx="3178328" cy="6095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total luminosity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6D7B82-3895-441D-9D62-4CE7F1C61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6902" y="2643151"/>
            <a:ext cx="160126" cy="6095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B35C7D-6C17-41F0-A090-5B7BC9991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3610" y="2643151"/>
            <a:ext cx="5760548" cy="6095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temperature (color or spectral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6107EB-B4BD-4967-8FCD-1E204035D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3610" y="3101519"/>
            <a:ext cx="978835" cy="6095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type)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9D3675-2187-431B-BBB7-8823D4559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6902" y="3649148"/>
            <a:ext cx="160126" cy="6095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414B30-865F-4B35-BC9D-3D1091EEF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3610" y="3649148"/>
            <a:ext cx="2733813" cy="6095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size (radius)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C67343-4DB6-4AEC-B292-E673B90CD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6902" y="4196799"/>
            <a:ext cx="160126" cy="6095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CE6087-BE19-4424-8B08-C0DD7F1A0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3610" y="4196799"/>
            <a:ext cx="2078542" cy="6095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distance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3D9026-F296-45FD-B1A9-646C0932C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8400" y="4841506"/>
            <a:ext cx="5796698" cy="4597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62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62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CAN WE FIND ANY RHYME, REASON, OR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6632C0-A75D-4A44-A89C-BC323094F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36924" y="5265609"/>
            <a:ext cx="2402709" cy="4374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3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3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RELATIONSHIPS?</a:t>
            </a:r>
          </a:p>
        </p:txBody>
      </p:sp>
    </p:spTree>
    <p:extLst>
      <p:ext uri="{BB962C8B-B14F-4D97-AF65-F5344CB8AC3E}">
        <p14:creationId xmlns:p14="http://schemas.microsoft.com/office/powerpoint/2010/main" val="202869486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-ready.pptx" id="{6D5A5D80-B59F-47FE-A006-FBFC2926142F}" vid="{69CEE3E8-36C9-43B0-A0FB-27FA92D72A34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WVU DSPIRA</dc:creator>
  <lastModifiedBy>WVU DSPIRA</lastModifiedBy>
  <dc:title>Doppler effect and telescopes</dc:title>
  <dcterms:created xsi:type="dcterms:W3CDTF">2026-09-26T20:03:10.9120000Z</dcterms:created>
  <dcterms:modified xsi:type="dcterms:W3CDTF">2026-09-26T20:03:10.9120000Z</dcterms:modified>
</coreProperties>
</file>