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4950f174f44272" /><Relationship Type="http://schemas.openxmlformats.org/officeDocument/2006/relationships/extended-properties" Target="/docProps/app.xml" Id="R03eab6c06c954cdc" /><Relationship Type="http://schemas.openxmlformats.org/officeDocument/2006/relationships/officeDocument" Target="/ppt/presentation.xml" Id="Rc90f038a03cd4ae6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ed9157f9fe444b53"/>
  </p:notesMasterIdLst>
  <p:sldIdLst>
    <p:sldId xmlns:r="http://schemas.openxmlformats.org/officeDocument/2006/relationships" id="256" r:id="R0d071ba81ea248f8"/>
    <p:sldId xmlns:r="http://schemas.openxmlformats.org/officeDocument/2006/relationships" id="257" r:id="R4e2f8f4da6d34d14"/>
    <p:sldId xmlns:r="http://schemas.openxmlformats.org/officeDocument/2006/relationships" id="258" r:id="R356cb3ac597c4671"/>
    <p:sldId xmlns:r="http://schemas.openxmlformats.org/officeDocument/2006/relationships" id="259" r:id="R2cf4bd857a3e4691"/>
    <p:sldId xmlns:r="http://schemas.openxmlformats.org/officeDocument/2006/relationships" id="260" r:id="R96d9b3e88e824550"/>
    <p:sldId xmlns:r="http://schemas.openxmlformats.org/officeDocument/2006/relationships" id="261" r:id="Rf66a4736d7be4860"/>
    <p:sldId xmlns:r="http://schemas.openxmlformats.org/officeDocument/2006/relationships" id="262" r:id="R45d18a090a284e19"/>
    <p:sldId xmlns:r="http://schemas.openxmlformats.org/officeDocument/2006/relationships" id="263" r:id="R9fde96619b4d47b9"/>
    <p:sldId xmlns:r="http://schemas.openxmlformats.org/officeDocument/2006/relationships" id="264" r:id="Rc7d7fee68d134cca"/>
    <p:sldId xmlns:r="http://schemas.openxmlformats.org/officeDocument/2006/relationships" id="265" r:id="R242e546f6e6b45bd"/>
    <p:sldId xmlns:r="http://schemas.openxmlformats.org/officeDocument/2006/relationships" id="266" r:id="R082de31e33764816"/>
    <p:sldId xmlns:r="http://schemas.openxmlformats.org/officeDocument/2006/relationships" id="267" r:id="R30385d2ed74f45df"/>
    <p:sldId xmlns:r="http://schemas.openxmlformats.org/officeDocument/2006/relationships" id="268" r:id="R558fd7976c0a4e82"/>
    <p:sldId xmlns:r="http://schemas.openxmlformats.org/officeDocument/2006/relationships" id="269" r:id="R2393b6ec04614d27"/>
    <p:sldId xmlns:r="http://schemas.openxmlformats.org/officeDocument/2006/relationships" id="270" r:id="R70dbba7b5f1e405d"/>
    <p:sldId xmlns:r="http://schemas.openxmlformats.org/officeDocument/2006/relationships" id="271" r:id="Re924bc6929aa41d8"/>
    <p:sldId xmlns:r="http://schemas.openxmlformats.org/officeDocument/2006/relationships" id="272" r:id="R7cfe668fa431454f"/>
    <p:sldId xmlns:r="http://schemas.openxmlformats.org/officeDocument/2006/relationships" id="273" r:id="R8e0f9daefe6945ba"/>
    <p:sldId xmlns:r="http://schemas.openxmlformats.org/officeDocument/2006/relationships" id="274" r:id="R663468a5590b4b85"/>
    <p:sldId xmlns:r="http://schemas.openxmlformats.org/officeDocument/2006/relationships" id="275" r:id="Rdce024531de74de4"/>
    <p:sldId xmlns:r="http://schemas.openxmlformats.org/officeDocument/2006/relationships" id="276" r:id="Rfa24530e2afa4c3e"/>
    <p:sldId xmlns:r="http://schemas.openxmlformats.org/officeDocument/2006/relationships" id="277" r:id="Rc2206500676b4537"/>
    <p:sldId xmlns:r="http://schemas.openxmlformats.org/officeDocument/2006/relationships" id="278" r:id="R2a7eb76a60524c1a"/>
    <p:sldId xmlns:r="http://schemas.openxmlformats.org/officeDocument/2006/relationships" id="279" r:id="Rdded201269574af9"/>
    <p:sldId xmlns:r="http://schemas.openxmlformats.org/officeDocument/2006/relationships" id="280" r:id="Rc8000375937f46b1"/>
    <p:sldId xmlns:r="http://schemas.openxmlformats.org/officeDocument/2006/relationships" id="281" r:id="R70ab4fdfe5b84e97"/>
    <p:sldId xmlns:r="http://schemas.openxmlformats.org/officeDocument/2006/relationships" id="282" r:id="R280111ce0bcb4a2c"/>
    <p:sldId xmlns:r="http://schemas.openxmlformats.org/officeDocument/2006/relationships" id="283" r:id="R8534e41a549b4638"/>
    <p:sldId xmlns:r="http://schemas.openxmlformats.org/officeDocument/2006/relationships" id="284" r:id="R22bbfb08c51b469d"/>
    <p:sldId xmlns:r="http://schemas.openxmlformats.org/officeDocument/2006/relationships" id="285" r:id="Rfae0937209d54af8"/>
    <p:sldId xmlns:r="http://schemas.openxmlformats.org/officeDocument/2006/relationships" id="286" r:id="R30411c795a2745d3"/>
    <p:sldId xmlns:r="http://schemas.openxmlformats.org/officeDocument/2006/relationships" id="287" r:id="R5d18393ffc064656"/>
    <p:sldId xmlns:r="http://schemas.openxmlformats.org/officeDocument/2006/relationships" id="288" r:id="Radcb30f561d6462a"/>
    <p:sldId xmlns:r="http://schemas.openxmlformats.org/officeDocument/2006/relationships" id="289" r:id="R2bf9749afb7b443c"/>
    <p:sldId xmlns:r="http://schemas.openxmlformats.org/officeDocument/2006/relationships" id="290" r:id="R95f1880ad1dc4ffa"/>
    <p:sldId xmlns:r="http://schemas.openxmlformats.org/officeDocument/2006/relationships" id="291" r:id="R5407ae544cf64372"/>
    <p:sldId xmlns:r="http://schemas.openxmlformats.org/officeDocument/2006/relationships" id="292" r:id="R00b18986acfc46e4"/>
    <p:sldId xmlns:r="http://schemas.openxmlformats.org/officeDocument/2006/relationships" id="293" r:id="R44d0c391a6514704"/>
    <p:sldId xmlns:r="http://schemas.openxmlformats.org/officeDocument/2006/relationships" id="294" r:id="R962be493bf8c4622"/>
    <p:sldId xmlns:r="http://schemas.openxmlformats.org/officeDocument/2006/relationships" id="295" r:id="Rf10ee9da9872487b"/>
    <p:sldId xmlns:r="http://schemas.openxmlformats.org/officeDocument/2006/relationships" id="296" r:id="Rfddb836b32aa4e0b"/>
    <p:sldId xmlns:r="http://schemas.openxmlformats.org/officeDocument/2006/relationships" id="297" r:id="R67e60503d4024fec"/>
    <p:sldId xmlns:r="http://schemas.openxmlformats.org/officeDocument/2006/relationships" id="298" r:id="R99ff86cc65d441d3"/>
    <p:sldId xmlns:r="http://schemas.openxmlformats.org/officeDocument/2006/relationships" id="299" r:id="Re79143c3d93e41ae"/>
    <p:sldId xmlns:r="http://schemas.openxmlformats.org/officeDocument/2006/relationships" id="300" r:id="R0af1a37d14dd4008"/>
    <p:sldId xmlns:r="http://schemas.openxmlformats.org/officeDocument/2006/relationships" id="301" r:id="Rac467d15961c43e5"/>
    <p:sldId xmlns:r="http://schemas.openxmlformats.org/officeDocument/2006/relationships" id="302" r:id="Red559a130da547d0"/>
    <p:sldId xmlns:r="http://schemas.openxmlformats.org/officeDocument/2006/relationships" id="303" r:id="R2cec74daf9b849ff"/>
    <p:sldId xmlns:r="http://schemas.openxmlformats.org/officeDocument/2006/relationships" id="304" r:id="R6b53526a51df46bc"/>
    <p:sldId xmlns:r="http://schemas.openxmlformats.org/officeDocument/2006/relationships" id="305" r:id="R32d0901a6ec247d2"/>
    <p:sldId xmlns:r="http://schemas.openxmlformats.org/officeDocument/2006/relationships" id="306" r:id="Rd0e66f75925e48c0"/>
    <p:sldId xmlns:r="http://schemas.openxmlformats.org/officeDocument/2006/relationships" id="307" r:id="Ra3793f1a92844cd1"/>
    <p:sldId xmlns:r="http://schemas.openxmlformats.org/officeDocument/2006/relationships" id="308" r:id="R06b71f9d4b464c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96f3e038d12b49a8"/><Relationship Type="http://schemas.openxmlformats.org/officeDocument/2006/relationships/notesMaster" Target="/ppt/notesMasters/notesMaster1.xml" Id="Red9157f9fe444b53"/><Relationship Type="http://schemas.openxmlformats.org/officeDocument/2006/relationships/presProps" Target="/ppt/presProps.xml" Id="Rfd7b1cc481944a41"/><Relationship Type="http://schemas.openxmlformats.org/officeDocument/2006/relationships/tableStyles" Target="/ppt/tableStyles.xml" Id="Ra51529cf094a4445"/><Relationship Type="http://schemas.openxmlformats.org/officeDocument/2006/relationships/slide" Target="/ppt/slides/slide1.xml" Id="R0d071ba81ea248f8"/><Relationship Type="http://schemas.openxmlformats.org/officeDocument/2006/relationships/slide" Target="/ppt/slides/slide2.xml" Id="R4e2f8f4da6d34d14"/><Relationship Type="http://schemas.openxmlformats.org/officeDocument/2006/relationships/slide" Target="/ppt/slides/slide3.xml" Id="R356cb3ac597c4671"/><Relationship Type="http://schemas.openxmlformats.org/officeDocument/2006/relationships/slide" Target="/ppt/slides/slide4.xml" Id="R2cf4bd857a3e4691"/><Relationship Type="http://schemas.openxmlformats.org/officeDocument/2006/relationships/slide" Target="/ppt/slides/slide5.xml" Id="R96d9b3e88e824550"/><Relationship Type="http://schemas.openxmlformats.org/officeDocument/2006/relationships/slide" Target="/ppt/slides/slide6.xml" Id="Rf66a4736d7be4860"/><Relationship Type="http://schemas.openxmlformats.org/officeDocument/2006/relationships/slide" Target="/ppt/slides/slide7.xml" Id="R45d18a090a284e19"/><Relationship Type="http://schemas.openxmlformats.org/officeDocument/2006/relationships/slide" Target="/ppt/slides/slide8.xml" Id="R9fde96619b4d47b9"/><Relationship Type="http://schemas.openxmlformats.org/officeDocument/2006/relationships/slide" Target="/ppt/slides/slide9.xml" Id="Rc7d7fee68d134cca"/><Relationship Type="http://schemas.openxmlformats.org/officeDocument/2006/relationships/slide" Target="/ppt/slides/slide10.xml" Id="R242e546f6e6b45bd"/><Relationship Type="http://schemas.openxmlformats.org/officeDocument/2006/relationships/slide" Target="/ppt/slides/slide11.xml" Id="R082de31e33764816"/><Relationship Type="http://schemas.openxmlformats.org/officeDocument/2006/relationships/slide" Target="/ppt/slides/slide12.xml" Id="R30385d2ed74f45df"/><Relationship Type="http://schemas.openxmlformats.org/officeDocument/2006/relationships/slide" Target="/ppt/slides/slide13.xml" Id="R558fd7976c0a4e82"/><Relationship Type="http://schemas.openxmlformats.org/officeDocument/2006/relationships/slide" Target="/ppt/slides/slide14.xml" Id="R2393b6ec04614d27"/><Relationship Type="http://schemas.openxmlformats.org/officeDocument/2006/relationships/slide" Target="/ppt/slides/slide15.xml" Id="R70dbba7b5f1e405d"/><Relationship Type="http://schemas.openxmlformats.org/officeDocument/2006/relationships/slide" Target="/ppt/slides/slide16.xml" Id="Re924bc6929aa41d8"/><Relationship Type="http://schemas.openxmlformats.org/officeDocument/2006/relationships/slide" Target="/ppt/slides/slide17.xml" Id="R7cfe668fa431454f"/><Relationship Type="http://schemas.openxmlformats.org/officeDocument/2006/relationships/slide" Target="/ppt/slides/slide18.xml" Id="R8e0f9daefe6945ba"/><Relationship Type="http://schemas.openxmlformats.org/officeDocument/2006/relationships/slide" Target="/ppt/slides/slide19.xml" Id="R663468a5590b4b85"/><Relationship Type="http://schemas.openxmlformats.org/officeDocument/2006/relationships/slide" Target="/ppt/slides/slide20.xml" Id="Rdce024531de74de4"/><Relationship Type="http://schemas.openxmlformats.org/officeDocument/2006/relationships/slide" Target="/ppt/slides/slide21.xml" Id="Rfa24530e2afa4c3e"/><Relationship Type="http://schemas.openxmlformats.org/officeDocument/2006/relationships/slide" Target="/ppt/slides/slide22.xml" Id="Rc2206500676b4537"/><Relationship Type="http://schemas.openxmlformats.org/officeDocument/2006/relationships/slide" Target="/ppt/slides/slide23.xml" Id="R2a7eb76a60524c1a"/><Relationship Type="http://schemas.openxmlformats.org/officeDocument/2006/relationships/slide" Target="/ppt/slides/slide24.xml" Id="Rdded201269574af9"/><Relationship Type="http://schemas.openxmlformats.org/officeDocument/2006/relationships/slide" Target="/ppt/slides/slide25.xml" Id="Rc8000375937f46b1"/><Relationship Type="http://schemas.openxmlformats.org/officeDocument/2006/relationships/slide" Target="/ppt/slides/slide26.xml" Id="R70ab4fdfe5b84e97"/><Relationship Type="http://schemas.openxmlformats.org/officeDocument/2006/relationships/slide" Target="/ppt/slides/slide27.xml" Id="R280111ce0bcb4a2c"/><Relationship Type="http://schemas.openxmlformats.org/officeDocument/2006/relationships/slide" Target="/ppt/slides/slide28.xml" Id="R8534e41a549b4638"/><Relationship Type="http://schemas.openxmlformats.org/officeDocument/2006/relationships/slide" Target="/ppt/slides/slide29.xml" Id="R22bbfb08c51b469d"/><Relationship Type="http://schemas.openxmlformats.org/officeDocument/2006/relationships/slide" Target="/ppt/slides/slide30.xml" Id="Rfae0937209d54af8"/><Relationship Type="http://schemas.openxmlformats.org/officeDocument/2006/relationships/slide" Target="/ppt/slides/slide31.xml" Id="R30411c795a2745d3"/><Relationship Type="http://schemas.openxmlformats.org/officeDocument/2006/relationships/slide" Target="/ppt/slides/slide32.xml" Id="R5d18393ffc064656"/><Relationship Type="http://schemas.openxmlformats.org/officeDocument/2006/relationships/slide" Target="/ppt/slides/slide33.xml" Id="Radcb30f561d6462a"/><Relationship Type="http://schemas.openxmlformats.org/officeDocument/2006/relationships/slide" Target="/ppt/slides/slide34.xml" Id="R2bf9749afb7b443c"/><Relationship Type="http://schemas.openxmlformats.org/officeDocument/2006/relationships/slide" Target="/ppt/slides/slide35.xml" Id="R95f1880ad1dc4ffa"/><Relationship Type="http://schemas.openxmlformats.org/officeDocument/2006/relationships/slide" Target="/ppt/slides/slide36.xml" Id="R5407ae544cf64372"/><Relationship Type="http://schemas.openxmlformats.org/officeDocument/2006/relationships/slide" Target="/ppt/slides/slide37.xml" Id="R00b18986acfc46e4"/><Relationship Type="http://schemas.openxmlformats.org/officeDocument/2006/relationships/slide" Target="/ppt/slides/slide38.xml" Id="R44d0c391a6514704"/><Relationship Type="http://schemas.openxmlformats.org/officeDocument/2006/relationships/slide" Target="/ppt/slides/slide39.xml" Id="R962be493bf8c4622"/><Relationship Type="http://schemas.openxmlformats.org/officeDocument/2006/relationships/slide" Target="/ppt/slides/slide40.xml" Id="Rf10ee9da9872487b"/><Relationship Type="http://schemas.openxmlformats.org/officeDocument/2006/relationships/slide" Target="/ppt/slides/slide41.xml" Id="Rfddb836b32aa4e0b"/><Relationship Type="http://schemas.openxmlformats.org/officeDocument/2006/relationships/slide" Target="/ppt/slides/slide42.xml" Id="R67e60503d4024fec"/><Relationship Type="http://schemas.openxmlformats.org/officeDocument/2006/relationships/slide" Target="/ppt/slides/slide43.xml" Id="R99ff86cc65d441d3"/><Relationship Type="http://schemas.openxmlformats.org/officeDocument/2006/relationships/slide" Target="/ppt/slides/slide44.xml" Id="Re79143c3d93e41ae"/><Relationship Type="http://schemas.openxmlformats.org/officeDocument/2006/relationships/slide" Target="/ppt/slides/slide45.xml" Id="R0af1a37d14dd4008"/><Relationship Type="http://schemas.openxmlformats.org/officeDocument/2006/relationships/slide" Target="/ppt/slides/slide46.xml" Id="Rac467d15961c43e5"/><Relationship Type="http://schemas.openxmlformats.org/officeDocument/2006/relationships/slide" Target="/ppt/slides/slide47.xml" Id="Red559a130da547d0"/><Relationship Type="http://schemas.openxmlformats.org/officeDocument/2006/relationships/slide" Target="/ppt/slides/slide48.xml" Id="R2cec74daf9b849ff"/><Relationship Type="http://schemas.openxmlformats.org/officeDocument/2006/relationships/slide" Target="/ppt/slides/slide49.xml" Id="R6b53526a51df46bc"/><Relationship Type="http://schemas.openxmlformats.org/officeDocument/2006/relationships/slide" Target="/ppt/slides/slide50.xml" Id="R32d0901a6ec247d2"/><Relationship Type="http://schemas.openxmlformats.org/officeDocument/2006/relationships/slide" Target="/ppt/slides/slide51.xml" Id="Rd0e66f75925e48c0"/><Relationship Type="http://schemas.openxmlformats.org/officeDocument/2006/relationships/slide" Target="/ppt/slides/slide52.xml" Id="Ra3793f1a92844cd1"/><Relationship Type="http://schemas.openxmlformats.org/officeDocument/2006/relationships/slide" Target="/ppt/slides/slide53.xml" Id="R06b71f9d4b464c01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c5259ff97a49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1edfd47a57e4ee6" /><Relationship Type="http://schemas.openxmlformats.org/officeDocument/2006/relationships/notesMaster" Target="/ppt/notesMasters/notesMaster1.xml" Id="R2e6324b16a8e4e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269359090f4006" /><Relationship Type="http://schemas.openxmlformats.org/officeDocument/2006/relationships/notesMaster" Target="/ppt/notesMasters/notesMaster1.xml" Id="R8b54ed64ae7b40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ba366447d1432e" /><Relationship Type="http://schemas.openxmlformats.org/officeDocument/2006/relationships/notesMaster" Target="/ppt/notesMasters/notesMaster1.xml" Id="Ra0f26f58641a47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2a5aa040d24fc4" /><Relationship Type="http://schemas.openxmlformats.org/officeDocument/2006/relationships/notesMaster" Target="/ppt/notesMasters/notesMaster1.xml" Id="Rbd1a09a7fafc45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c0e38e4b7cf4c28" /><Relationship Type="http://schemas.openxmlformats.org/officeDocument/2006/relationships/notesMaster" Target="/ppt/notesMasters/notesMaster1.xml" Id="R6ed5b406bffa46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524fb1b6e64242" /><Relationship Type="http://schemas.openxmlformats.org/officeDocument/2006/relationships/notesMaster" Target="/ppt/notesMasters/notesMaster1.xml" Id="R50171f6034b14d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b6c92be8474489" /><Relationship Type="http://schemas.openxmlformats.org/officeDocument/2006/relationships/notesMaster" Target="/ppt/notesMasters/notesMaster1.xml" Id="R6d7a0cfc61ca4f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07b93b8be94599" /><Relationship Type="http://schemas.openxmlformats.org/officeDocument/2006/relationships/notesMaster" Target="/ppt/notesMasters/notesMaster1.xml" Id="R5fb7c6ca439948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cad094995be4314" /><Relationship Type="http://schemas.openxmlformats.org/officeDocument/2006/relationships/notesMaster" Target="/ppt/notesMasters/notesMaster1.xml" Id="R36ff731bc91f45e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199fdde75ae4f33" /><Relationship Type="http://schemas.openxmlformats.org/officeDocument/2006/relationships/notesMaster" Target="/ppt/notesMasters/notesMaster1.xml" Id="R75d3b34fe76d45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a8293cf1ccc43ec" /><Relationship Type="http://schemas.openxmlformats.org/officeDocument/2006/relationships/notesMaster" Target="/ppt/notesMasters/notesMaster1.xml" Id="Rc8734e05b807417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035f726ae4441c5" /><Relationship Type="http://schemas.openxmlformats.org/officeDocument/2006/relationships/notesMaster" Target="/ppt/notesMasters/notesMaster1.xml" Id="Rf13a9b2f91c8477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1333cb83e9c45f9" /><Relationship Type="http://schemas.openxmlformats.org/officeDocument/2006/relationships/notesMaster" Target="/ppt/notesMasters/notesMaster1.xml" Id="Rd5d68d66ec3340f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4e51a0a95b44897" /><Relationship Type="http://schemas.openxmlformats.org/officeDocument/2006/relationships/notesMaster" Target="/ppt/notesMasters/notesMaster1.xml" Id="Rbe93d0c9ef254f9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4922faf5e7a40a8" /><Relationship Type="http://schemas.openxmlformats.org/officeDocument/2006/relationships/notesMaster" Target="/ppt/notesMasters/notesMaster1.xml" Id="R1834244066584b5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c5129f010794c4d" /><Relationship Type="http://schemas.openxmlformats.org/officeDocument/2006/relationships/notesMaster" Target="/ppt/notesMasters/notesMaster1.xml" Id="R19871a4530af4ef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de24110fd25410e" /><Relationship Type="http://schemas.openxmlformats.org/officeDocument/2006/relationships/notesMaster" Target="/ppt/notesMasters/notesMaster1.xml" Id="R3561753d1482422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0634aa835f44b99" /><Relationship Type="http://schemas.openxmlformats.org/officeDocument/2006/relationships/notesMaster" Target="/ppt/notesMasters/notesMaster1.xml" Id="Rfb95b42e7a394a9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6a625733b434f02" /><Relationship Type="http://schemas.openxmlformats.org/officeDocument/2006/relationships/notesMaster" Target="/ppt/notesMasters/notesMaster1.xml" Id="R42ed328262314d0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e31586b263a4600" /><Relationship Type="http://schemas.openxmlformats.org/officeDocument/2006/relationships/notesMaster" Target="/ppt/notesMasters/notesMaster1.xml" Id="Ra4cedc6e358c43c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a26b70f656c40ee" /><Relationship Type="http://schemas.openxmlformats.org/officeDocument/2006/relationships/notesMaster" Target="/ppt/notesMasters/notesMaster1.xml" Id="Rf559b5ef28c342e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cedf84166c740cf" /><Relationship Type="http://schemas.openxmlformats.org/officeDocument/2006/relationships/notesMaster" Target="/ppt/notesMasters/notesMaster1.xml" Id="R49905f283022420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1493f1acbeb499b" /><Relationship Type="http://schemas.openxmlformats.org/officeDocument/2006/relationships/notesMaster" Target="/ppt/notesMasters/notesMaster1.xml" Id="R894bef4d80454b0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32d9a13de6640e8" /><Relationship Type="http://schemas.openxmlformats.org/officeDocument/2006/relationships/notesMaster" Target="/ppt/notesMasters/notesMaster1.xml" Id="R040c1d6a8af5414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7354c97acea4ada" /><Relationship Type="http://schemas.openxmlformats.org/officeDocument/2006/relationships/notesMaster" Target="/ppt/notesMasters/notesMaster1.xml" Id="R24f92e9a76964b3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c08575adad04f5b" /><Relationship Type="http://schemas.openxmlformats.org/officeDocument/2006/relationships/notesMaster" Target="/ppt/notesMasters/notesMaster1.xml" Id="Raf700ae3c3e5485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54fcd7b27e941ec" /><Relationship Type="http://schemas.openxmlformats.org/officeDocument/2006/relationships/notesMaster" Target="/ppt/notesMasters/notesMaster1.xml" Id="Refded73133c3417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821e7541e874864" /><Relationship Type="http://schemas.openxmlformats.org/officeDocument/2006/relationships/notesMaster" Target="/ppt/notesMasters/notesMaster1.xml" Id="R49471835ac92414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68022a1569a4f98" /><Relationship Type="http://schemas.openxmlformats.org/officeDocument/2006/relationships/notesMaster" Target="/ppt/notesMasters/notesMaster1.xml" Id="R602e5bb21d58486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6813f9a444a46dd" /><Relationship Type="http://schemas.openxmlformats.org/officeDocument/2006/relationships/notesMaster" Target="/ppt/notesMasters/notesMaster1.xml" Id="Re8018da9c8424b7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e2711c828824106" /><Relationship Type="http://schemas.openxmlformats.org/officeDocument/2006/relationships/notesMaster" Target="/ppt/notesMasters/notesMaster1.xml" Id="R1fdc3c3e91bd4f8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d7ce3110ac9465b" /><Relationship Type="http://schemas.openxmlformats.org/officeDocument/2006/relationships/notesMaster" Target="/ppt/notesMasters/notesMaster1.xml" Id="Rd620dcc9279149c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4fda69ec9c2405d" /><Relationship Type="http://schemas.openxmlformats.org/officeDocument/2006/relationships/notesMaster" Target="/ppt/notesMasters/notesMaster1.xml" Id="Re31a95bdae954c2c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138d6ba7b5b4de1" /><Relationship Type="http://schemas.openxmlformats.org/officeDocument/2006/relationships/notesMaster" Target="/ppt/notesMasters/notesMaster1.xml" Id="R36f4e0bf66454168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c7c7820187c4047" /><Relationship Type="http://schemas.openxmlformats.org/officeDocument/2006/relationships/notesMaster" Target="/ppt/notesMasters/notesMaster1.xml" Id="R2ea0bde6d6134db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3e7cc1ca1624469c" /><Relationship Type="http://schemas.openxmlformats.org/officeDocument/2006/relationships/notesMaster" Target="/ppt/notesMasters/notesMaster1.xml" Id="Raed9ec5fe4db422b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dc1bd86c164d46b3" /><Relationship Type="http://schemas.openxmlformats.org/officeDocument/2006/relationships/notesMaster" Target="/ppt/notesMasters/notesMaster1.xml" Id="R24a9731788c54a95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6a5c6b10076f4736" /><Relationship Type="http://schemas.openxmlformats.org/officeDocument/2006/relationships/notesMaster" Target="/ppt/notesMasters/notesMaster1.xml" Id="R5f388a40ae834db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fbf529a5f9c6483f" /><Relationship Type="http://schemas.openxmlformats.org/officeDocument/2006/relationships/notesMaster" Target="/ppt/notesMasters/notesMaster1.xml" Id="R7f92984087cc4759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1b4c79011aeb4685" /><Relationship Type="http://schemas.openxmlformats.org/officeDocument/2006/relationships/notesMaster" Target="/ppt/notesMasters/notesMaster1.xml" Id="Ra457eb6d9acc4ec6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f7d61e1a9b9448b" /><Relationship Type="http://schemas.openxmlformats.org/officeDocument/2006/relationships/notesMaster" Target="/ppt/notesMasters/notesMaster1.xml" Id="R9808c15ad6714014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c0385b7accd047c0" /><Relationship Type="http://schemas.openxmlformats.org/officeDocument/2006/relationships/notesMaster" Target="/ppt/notesMasters/notesMaster1.xml" Id="R00e3ea073c9c4786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bc5ec42e5dcd4bc4" /><Relationship Type="http://schemas.openxmlformats.org/officeDocument/2006/relationships/notesMaster" Target="/ppt/notesMasters/notesMaster1.xml" Id="Rbd082c1ae5d643f4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c9861d0ee37a4866" /><Relationship Type="http://schemas.openxmlformats.org/officeDocument/2006/relationships/notesMaster" Target="/ppt/notesMasters/notesMaster1.xml" Id="Rbfd65639801f4e73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43deeafbdb4a4bea" /><Relationship Type="http://schemas.openxmlformats.org/officeDocument/2006/relationships/notesMaster" Target="/ppt/notesMasters/notesMaster1.xml" Id="R5fb2911b2e654e1d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ca5d63c1f6634f22" /><Relationship Type="http://schemas.openxmlformats.org/officeDocument/2006/relationships/notesMaster" Target="/ppt/notesMasters/notesMaster1.xml" Id="Rd2b2120d18d142e9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aaea5c5fddf046c8" /><Relationship Type="http://schemas.openxmlformats.org/officeDocument/2006/relationships/notesMaster" Target="/ppt/notesMasters/notesMaster1.xml" Id="R515d9f3c58514326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b4f0c6b06b644daa" /><Relationship Type="http://schemas.openxmlformats.org/officeDocument/2006/relationships/notesMaster" Target="/ppt/notesMasters/notesMaster1.xml" Id="Rb3f0818273544181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3b85c91c27774a57" /><Relationship Type="http://schemas.openxmlformats.org/officeDocument/2006/relationships/notesMaster" Target="/ppt/notesMasters/notesMaster1.xml" Id="Rcc2330ea911b416c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b022adff51a24a60" /><Relationship Type="http://schemas.openxmlformats.org/officeDocument/2006/relationships/notesMaster" Target="/ppt/notesMasters/notesMaster1.xml" Id="R7c0d8041ceec4456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cd4f07e0352245bb" /><Relationship Type="http://schemas.openxmlformats.org/officeDocument/2006/relationships/notesMaster" Target="/ppt/notesMasters/notesMaster1.xml" Id="R4b1ce7d9763b41df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22e4ce4a56f444ad" /><Relationship Type="http://schemas.openxmlformats.org/officeDocument/2006/relationships/notesMaster" Target="/ppt/notesMasters/notesMaster1.xml" Id="R00ca156c8e424e15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b4fb301005644a6d" /><Relationship Type="http://schemas.openxmlformats.org/officeDocument/2006/relationships/notesMaster" Target="/ppt/notesMasters/notesMaster1.xml" Id="Rc537127d472b40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29.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39.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49.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50.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51.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52.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assets/lessons/lectures/astronomy/discovery-of-the-milky-way.pdf, page 53.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8fd2b1ec90346e3"/><Relationship Type="http://schemas.openxmlformats.org/officeDocument/2006/relationships/image" Target="/ppt/media/image.png" Id="R1a766165d6ef4f6b"/><Relationship Type="http://schemas.openxmlformats.org/officeDocument/2006/relationships/notesSlide" Target="/ppt/notesSlides/notesSlide1.xml" Id="R0d33ba04105f41b0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1e40bd186994793"/><Relationship Type="http://schemas.openxmlformats.org/officeDocument/2006/relationships/image" Target="/ppt/media/image2.png" Id="R7ef889a479034ce5"/><Relationship Type="http://schemas.openxmlformats.org/officeDocument/2006/relationships/notesSlide" Target="/ppt/notesSlides/notesSlide2.xml" Id="Rd1db15ca61f440aa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8338e7b747d4d22"/><Relationship Type="http://schemas.openxmlformats.org/officeDocument/2006/relationships/image" Target="/ppt/media/image3.png" Id="Refc646562f854aa4"/><Relationship Type="http://schemas.openxmlformats.org/officeDocument/2006/relationships/notesSlide" Target="/ppt/notesSlides/notesSlide3.xml" Id="R45d24a6486434e47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d6f45885a9b4e3c"/><Relationship Type="http://schemas.openxmlformats.org/officeDocument/2006/relationships/image" Target="/ppt/media/image4.png" Id="Rfdec2ba41efe4d4a"/><Relationship Type="http://schemas.openxmlformats.org/officeDocument/2006/relationships/notesSlide" Target="/ppt/notesSlides/notesSlide4.xml" Id="R5a74096ccf2349f2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7b62829660f4e33"/><Relationship Type="http://schemas.openxmlformats.org/officeDocument/2006/relationships/image" Target="/ppt/media/image5.png" Id="R37977e5c88da42a7"/><Relationship Type="http://schemas.openxmlformats.org/officeDocument/2006/relationships/notesSlide" Target="/ppt/notesSlides/notesSlide5.xml" Id="R9b6a4cc5c1b144e5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f405e4d981f4d25"/><Relationship Type="http://schemas.openxmlformats.org/officeDocument/2006/relationships/image" Target="/ppt/media/image6.png" Id="R067ac4bba95447f6"/><Relationship Type="http://schemas.openxmlformats.org/officeDocument/2006/relationships/notesSlide" Target="/ppt/notesSlides/notesSlide6.xml" Id="R4c6bef931c314b86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80ea8d2a6964e7b"/><Relationship Type="http://schemas.openxmlformats.org/officeDocument/2006/relationships/image" Target="/ppt/media/image7.png" Id="Rb4dbcd36ea84436d"/><Relationship Type="http://schemas.openxmlformats.org/officeDocument/2006/relationships/notesSlide" Target="/ppt/notesSlides/notesSlide7.xml" Id="Ra6170592e1bf4681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b2db9be83044952"/><Relationship Type="http://schemas.openxmlformats.org/officeDocument/2006/relationships/image" Target="/ppt/media/image8.png" Id="R4fc56d9640fe4556"/><Relationship Type="http://schemas.openxmlformats.org/officeDocument/2006/relationships/notesSlide" Target="/ppt/notesSlides/notesSlide8.xml" Id="R15bd6e3433a94fc5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2ddc60adf124ace"/><Relationship Type="http://schemas.openxmlformats.org/officeDocument/2006/relationships/image" Target="/ppt/media/image9.png" Id="R77625bf70b204272"/><Relationship Type="http://schemas.openxmlformats.org/officeDocument/2006/relationships/notesSlide" Target="/ppt/notesSlides/notesSlide9.xml" Id="Rd2616b89aae54e2f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20fdf801b084b17"/><Relationship Type="http://schemas.openxmlformats.org/officeDocument/2006/relationships/image" Target="/ppt/media/image10.png" Id="R6a124ca077e14bb0"/><Relationship Type="http://schemas.openxmlformats.org/officeDocument/2006/relationships/notesSlide" Target="/ppt/notesSlides/notesSlide10.xml" Id="Rdf3fe5c7e9214e3c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40bfa67dd25487f"/><Relationship Type="http://schemas.openxmlformats.org/officeDocument/2006/relationships/image" Target="/ppt/media/image11.png" Id="R73f51ed609ab4462"/><Relationship Type="http://schemas.openxmlformats.org/officeDocument/2006/relationships/notesSlide" Target="/ppt/notesSlides/notesSlide11.xml" Id="Rb6662c50d06e402e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a35ac20bd2e483c"/><Relationship Type="http://schemas.openxmlformats.org/officeDocument/2006/relationships/image" Target="/ppt/media/image12.png" Id="R43da4c7dea474145"/><Relationship Type="http://schemas.openxmlformats.org/officeDocument/2006/relationships/notesSlide" Target="/ppt/notesSlides/notesSlide12.xml" Id="R9cd2e06248fa4000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a83ea6396114aa7"/><Relationship Type="http://schemas.openxmlformats.org/officeDocument/2006/relationships/image" Target="/ppt/media/image13.png" Id="R4154997c68d44e5c"/><Relationship Type="http://schemas.openxmlformats.org/officeDocument/2006/relationships/notesSlide" Target="/ppt/notesSlides/notesSlide13.xml" Id="R5e3873e4c57d4adb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9783558ee46418c"/><Relationship Type="http://schemas.openxmlformats.org/officeDocument/2006/relationships/image" Target="/ppt/media/image14.png" Id="Ra81db7a1c6bd46ee"/><Relationship Type="http://schemas.openxmlformats.org/officeDocument/2006/relationships/notesSlide" Target="/ppt/notesSlides/notesSlide14.xml" Id="R584f6897d0b24cf5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6957b30d7924f90"/><Relationship Type="http://schemas.openxmlformats.org/officeDocument/2006/relationships/image" Target="/ppt/media/image15.png" Id="Re22ea77e1abd44ac"/><Relationship Type="http://schemas.openxmlformats.org/officeDocument/2006/relationships/notesSlide" Target="/ppt/notesSlides/notesSlide15.xml" Id="Ra10e80ea174c43c8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fc1b106fe684819"/><Relationship Type="http://schemas.openxmlformats.org/officeDocument/2006/relationships/image" Target="/ppt/media/image16.png" Id="R029dd7209e9f4fd6"/><Relationship Type="http://schemas.openxmlformats.org/officeDocument/2006/relationships/notesSlide" Target="/ppt/notesSlides/notesSlide16.xml" Id="Rdc223b65d4e3445d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fcf1fc5c5144b7f"/><Relationship Type="http://schemas.openxmlformats.org/officeDocument/2006/relationships/image" Target="/ppt/media/image17.png" Id="R4c7a70d978594e13"/><Relationship Type="http://schemas.openxmlformats.org/officeDocument/2006/relationships/notesSlide" Target="/ppt/notesSlides/notesSlide17.xml" Id="Rd30ef890f78947d8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4e392c70ae14ee7"/><Relationship Type="http://schemas.openxmlformats.org/officeDocument/2006/relationships/image" Target="/ppt/media/image18.png" Id="R4c898725cec14d76"/><Relationship Type="http://schemas.openxmlformats.org/officeDocument/2006/relationships/notesSlide" Target="/ppt/notesSlides/notesSlide18.xml" Id="Rc2a5df1910de4984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05a334efd65468f"/><Relationship Type="http://schemas.openxmlformats.org/officeDocument/2006/relationships/image" Target="/ppt/media/image19.png" Id="R437170a164ce4812"/><Relationship Type="http://schemas.openxmlformats.org/officeDocument/2006/relationships/notesSlide" Target="/ppt/notesSlides/notesSlide19.xml" Id="R9cdf869fe5914bdb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c0a3074807149ae"/><Relationship Type="http://schemas.openxmlformats.org/officeDocument/2006/relationships/image" Target="/ppt/media/image20.png" Id="R8c6f4b6d4a364866"/><Relationship Type="http://schemas.openxmlformats.org/officeDocument/2006/relationships/notesSlide" Target="/ppt/notesSlides/notesSlide20.xml" Id="R2b8ed2f1289d4114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dd868ee7800474a"/><Relationship Type="http://schemas.openxmlformats.org/officeDocument/2006/relationships/image" Target="/ppt/media/image21.png" Id="R607a8ee7746c414a"/><Relationship Type="http://schemas.openxmlformats.org/officeDocument/2006/relationships/notesSlide" Target="/ppt/notesSlides/notesSlide21.xml" Id="R5915898502f540e8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1a771ddc2c345c7"/><Relationship Type="http://schemas.openxmlformats.org/officeDocument/2006/relationships/image" Target="/ppt/media/image22.png" Id="R75a8866af3824e52"/><Relationship Type="http://schemas.openxmlformats.org/officeDocument/2006/relationships/notesSlide" Target="/ppt/notesSlides/notesSlide22.xml" Id="R45ebf0a5a5c64c75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19a61cd65504bac"/><Relationship Type="http://schemas.openxmlformats.org/officeDocument/2006/relationships/image" Target="/ppt/media/image23.png" Id="Rd45cc675e00046fc"/><Relationship Type="http://schemas.openxmlformats.org/officeDocument/2006/relationships/notesSlide" Target="/ppt/notesSlides/notesSlide23.xml" Id="Ref5098a7a8634394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7eca2e52b87476c"/><Relationship Type="http://schemas.openxmlformats.org/officeDocument/2006/relationships/image" Target="/ppt/media/image24.png" Id="R323f343086a24b22"/><Relationship Type="http://schemas.openxmlformats.org/officeDocument/2006/relationships/notesSlide" Target="/ppt/notesSlides/notesSlide24.xml" Id="R1bb3b66685aa4bb3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638a5d558e24ef0"/><Relationship Type="http://schemas.openxmlformats.org/officeDocument/2006/relationships/image" Target="/ppt/media/image25.png" Id="Rc728ebd4c7fb44ed"/><Relationship Type="http://schemas.openxmlformats.org/officeDocument/2006/relationships/notesSlide" Target="/ppt/notesSlides/notesSlide25.xml" Id="Rb5cdb8c5b2834fa6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0868d37e0904c6f"/><Relationship Type="http://schemas.openxmlformats.org/officeDocument/2006/relationships/image" Target="/ppt/media/image26.png" Id="R75cd974dff864668"/><Relationship Type="http://schemas.openxmlformats.org/officeDocument/2006/relationships/notesSlide" Target="/ppt/notesSlides/notesSlide26.xml" Id="Rb30edcfb64684f13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ad6f359217f489b"/><Relationship Type="http://schemas.openxmlformats.org/officeDocument/2006/relationships/image" Target="/ppt/media/image27.png" Id="R30767acac6fd441f"/><Relationship Type="http://schemas.openxmlformats.org/officeDocument/2006/relationships/notesSlide" Target="/ppt/notesSlides/notesSlide27.xml" Id="Reb88cb64f27f41bc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b37a0a932ab41f8"/><Relationship Type="http://schemas.openxmlformats.org/officeDocument/2006/relationships/image" Target="/ppt/media/image28.png" Id="R24a4141aede54a8c"/><Relationship Type="http://schemas.openxmlformats.org/officeDocument/2006/relationships/notesSlide" Target="/ppt/notesSlides/notesSlide28.xml" Id="R3755f588e87f4faf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f59ef57237946d9"/><Relationship Type="http://schemas.openxmlformats.org/officeDocument/2006/relationships/image" Target="/ppt/media/image29.png" Id="R9ea8fc3a6b654e97"/><Relationship Type="http://schemas.openxmlformats.org/officeDocument/2006/relationships/notesSlide" Target="/ppt/notesSlides/notesSlide29.xml" Id="Rf0f0c368a96e43a9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89b9343be40451d"/><Relationship Type="http://schemas.openxmlformats.org/officeDocument/2006/relationships/image" Target="/ppt/media/image30.png" Id="Rc58c2d18e867442a"/><Relationship Type="http://schemas.openxmlformats.org/officeDocument/2006/relationships/notesSlide" Target="/ppt/notesSlides/notesSlide30.xml" Id="Rb0a1894ba42b48a0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961ab5815854b3a"/><Relationship Type="http://schemas.openxmlformats.org/officeDocument/2006/relationships/image" Target="/ppt/media/image31.png" Id="R57c409095bb44a26"/><Relationship Type="http://schemas.openxmlformats.org/officeDocument/2006/relationships/notesSlide" Target="/ppt/notesSlides/notesSlide31.xml" Id="R720c44c28ad3401d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ddccf004d2a4da7"/><Relationship Type="http://schemas.openxmlformats.org/officeDocument/2006/relationships/image" Target="/ppt/media/image32.png" Id="R21e07be6ed814532"/><Relationship Type="http://schemas.openxmlformats.org/officeDocument/2006/relationships/notesSlide" Target="/ppt/notesSlides/notesSlide32.xml" Id="R014d00fcc4344033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8cc67080bed4cb6"/><Relationship Type="http://schemas.openxmlformats.org/officeDocument/2006/relationships/image" Target="/ppt/media/image33.png" Id="Ra3e44945d98a41c6"/><Relationship Type="http://schemas.openxmlformats.org/officeDocument/2006/relationships/notesSlide" Target="/ppt/notesSlides/notesSlide33.xml" Id="R81262d1e606d4b3f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4540dd3d2bb486a"/><Relationship Type="http://schemas.openxmlformats.org/officeDocument/2006/relationships/image" Target="/ppt/media/image34.png" Id="R920abefd45364832"/><Relationship Type="http://schemas.openxmlformats.org/officeDocument/2006/relationships/notesSlide" Target="/ppt/notesSlides/notesSlide34.xml" Id="R9956aff97df3403e"/></Relationships>
</file>

<file path=ppt/slides/_rels/slide3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47f29198e93406e"/><Relationship Type="http://schemas.openxmlformats.org/officeDocument/2006/relationships/image" Target="/ppt/media/image35.png" Id="R1bd9fd0a314f4644"/><Relationship Type="http://schemas.openxmlformats.org/officeDocument/2006/relationships/notesSlide" Target="/ppt/notesSlides/notesSlide35.xml" Id="Rea6e1901b8414cdf"/></Relationships>
</file>

<file path=ppt/slides/_rels/slide3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7ef2c37bf8d4039"/><Relationship Type="http://schemas.openxmlformats.org/officeDocument/2006/relationships/image" Target="/ppt/media/image36.png" Id="Rc154d86afe324ed5"/><Relationship Type="http://schemas.openxmlformats.org/officeDocument/2006/relationships/notesSlide" Target="/ppt/notesSlides/notesSlide36.xml" Id="R4c8fecddaeb2456a"/></Relationships>
</file>

<file path=ppt/slides/_rels/slide3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8cae995e0264078"/><Relationship Type="http://schemas.openxmlformats.org/officeDocument/2006/relationships/image" Target="/ppt/media/image37.png" Id="Rd513a1f48f4045f5"/><Relationship Type="http://schemas.openxmlformats.org/officeDocument/2006/relationships/notesSlide" Target="/ppt/notesSlides/notesSlide37.xml" Id="R4e57c7473e5041a7"/></Relationships>
</file>

<file path=ppt/slides/_rels/slide3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b29ef3480ea435c"/><Relationship Type="http://schemas.openxmlformats.org/officeDocument/2006/relationships/image" Target="/ppt/media/image38.png" Id="R79c0cea206734b5f"/><Relationship Type="http://schemas.openxmlformats.org/officeDocument/2006/relationships/notesSlide" Target="/ppt/notesSlides/notesSlide38.xml" Id="R1036fd0b09ad4893"/></Relationships>
</file>

<file path=ppt/slides/_rels/slide3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5b525827c9843d3"/><Relationship Type="http://schemas.openxmlformats.org/officeDocument/2006/relationships/image" Target="/ppt/media/image39.png" Id="R6668339e178e4290"/><Relationship Type="http://schemas.openxmlformats.org/officeDocument/2006/relationships/notesSlide" Target="/ppt/notesSlides/notesSlide39.xml" Id="R7d6aedd45ac44a70"/></Relationships>
</file>

<file path=ppt/slides/_rels/slide4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3ed827018814326"/><Relationship Type="http://schemas.openxmlformats.org/officeDocument/2006/relationships/image" Target="/ppt/media/image40.png" Id="R27dc3b783e0d40f1"/><Relationship Type="http://schemas.openxmlformats.org/officeDocument/2006/relationships/notesSlide" Target="/ppt/notesSlides/notesSlide40.xml" Id="R130b6a354928461a"/></Relationships>
</file>

<file path=ppt/slides/_rels/slide4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4867f78bc944886"/><Relationship Type="http://schemas.openxmlformats.org/officeDocument/2006/relationships/image" Target="/ppt/media/image41.png" Id="Rdc7627e9f3584e31"/><Relationship Type="http://schemas.openxmlformats.org/officeDocument/2006/relationships/notesSlide" Target="/ppt/notesSlides/notesSlide41.xml" Id="R037c6cd002c7440f"/></Relationships>
</file>

<file path=ppt/slides/_rels/slide4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3b21969aa3541cd"/><Relationship Type="http://schemas.openxmlformats.org/officeDocument/2006/relationships/image" Target="/ppt/media/image42.png" Id="R5dcfd25db94344ac"/><Relationship Type="http://schemas.openxmlformats.org/officeDocument/2006/relationships/notesSlide" Target="/ppt/notesSlides/notesSlide42.xml" Id="R2cf2da831cfa4b95"/></Relationships>
</file>

<file path=ppt/slides/_rels/slide4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d62c11ee09f4e04"/><Relationship Type="http://schemas.openxmlformats.org/officeDocument/2006/relationships/image" Target="/ppt/media/image43.png" Id="R320d740331fe4a5b"/><Relationship Type="http://schemas.openxmlformats.org/officeDocument/2006/relationships/notesSlide" Target="/ppt/notesSlides/notesSlide43.xml" Id="R124351825a394833"/></Relationships>
</file>

<file path=ppt/slides/_rels/slide4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c6ff48b05014907"/><Relationship Type="http://schemas.openxmlformats.org/officeDocument/2006/relationships/image" Target="/ppt/media/image44.png" Id="Raee9a5a6f06349f1"/><Relationship Type="http://schemas.openxmlformats.org/officeDocument/2006/relationships/notesSlide" Target="/ppt/notesSlides/notesSlide44.xml" Id="Rd77e1ebab0f84487"/></Relationships>
</file>

<file path=ppt/slides/_rels/slide4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83cd23dd58b49bc"/><Relationship Type="http://schemas.openxmlformats.org/officeDocument/2006/relationships/image" Target="/ppt/media/image45.png" Id="Rbf2f4c724d57455b"/><Relationship Type="http://schemas.openxmlformats.org/officeDocument/2006/relationships/notesSlide" Target="/ppt/notesSlides/notesSlide45.xml" Id="Rb8abf4bdab084194"/></Relationships>
</file>

<file path=ppt/slides/_rels/slide4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a65fb380a5145f9"/><Relationship Type="http://schemas.openxmlformats.org/officeDocument/2006/relationships/image" Target="/ppt/media/image46.png" Id="Rec8aa1d1bec34208"/><Relationship Type="http://schemas.openxmlformats.org/officeDocument/2006/relationships/notesSlide" Target="/ppt/notesSlides/notesSlide46.xml" Id="R71836e790f6c4510"/></Relationships>
</file>

<file path=ppt/slides/_rels/slide4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1dad3e2bc54450d"/><Relationship Type="http://schemas.openxmlformats.org/officeDocument/2006/relationships/image" Target="/ppt/media/image47.png" Id="R3597bda8e7984826"/><Relationship Type="http://schemas.openxmlformats.org/officeDocument/2006/relationships/notesSlide" Target="/ppt/notesSlides/notesSlide47.xml" Id="Rb03e7150dd7c4baa"/></Relationships>
</file>

<file path=ppt/slides/_rels/slide4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1add77dfbb84cbb"/><Relationship Type="http://schemas.openxmlformats.org/officeDocument/2006/relationships/image" Target="/ppt/media/image48.png" Id="Rdacd28c410564137"/><Relationship Type="http://schemas.openxmlformats.org/officeDocument/2006/relationships/notesSlide" Target="/ppt/notesSlides/notesSlide48.xml" Id="Rfc33d95dc2b24f6a"/></Relationships>
</file>

<file path=ppt/slides/_rels/slide4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a2091e3b7374611"/><Relationship Type="http://schemas.openxmlformats.org/officeDocument/2006/relationships/image" Target="/ppt/media/image49.png" Id="R1362b78e02aa4916"/><Relationship Type="http://schemas.openxmlformats.org/officeDocument/2006/relationships/notesSlide" Target="/ppt/notesSlides/notesSlide49.xml" Id="R82039e3a97a04cef"/></Relationships>
</file>

<file path=ppt/slides/_rels/slide5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0eea9fc09b949c6"/><Relationship Type="http://schemas.openxmlformats.org/officeDocument/2006/relationships/image" Target="/ppt/media/image50.png" Id="R809b7b662d8c4d0f"/><Relationship Type="http://schemas.openxmlformats.org/officeDocument/2006/relationships/notesSlide" Target="/ppt/notesSlides/notesSlide50.xml" Id="R3b642c293ab24119"/></Relationships>
</file>

<file path=ppt/slides/_rels/slide5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424e35b283c42be"/><Relationship Type="http://schemas.openxmlformats.org/officeDocument/2006/relationships/image" Target="/ppt/media/image51.png" Id="R852f919530574809"/><Relationship Type="http://schemas.openxmlformats.org/officeDocument/2006/relationships/notesSlide" Target="/ppt/notesSlides/notesSlide51.xml" Id="R6c077cb998fe490d"/></Relationships>
</file>

<file path=ppt/slides/_rels/slide5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2eb56c13db8425c"/><Relationship Type="http://schemas.openxmlformats.org/officeDocument/2006/relationships/image" Target="/ppt/media/image52.png" Id="Ra95596122ec4441f"/><Relationship Type="http://schemas.openxmlformats.org/officeDocument/2006/relationships/notesSlide" Target="/ppt/notesSlides/notesSlide52.xml" Id="R99d1531ef10643d6"/></Relationships>
</file>

<file path=ppt/slides/_rels/slide5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c0bdf54fd6a47fe"/><Relationship Type="http://schemas.openxmlformats.org/officeDocument/2006/relationships/image" Target="/ppt/media/image53.png" Id="R3b547cdddb8743d1"/><Relationship Type="http://schemas.openxmlformats.org/officeDocument/2006/relationships/notesSlide" Target="/ppt/notesSlides/notesSlide53.xml" Id="R0790f14405174ee2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Discovery of the Milky 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C3C8F-399A-4E8A-BD1D-FC26DA90C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3450" y="2095500"/>
            <a:ext cx="198510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D.J. Pisano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7EBB28-C7C6-4F22-9C3D-FA4155B6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6474" y="2622153"/>
            <a:ext cx="1738499" cy="460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July 12, 2017</a:t>
            </a:r>
          </a:p>
        </p:txBody>
      </p:sp>
    </p:spTree>
    <p:extLst>
      <p:ext uri="{BB962C8B-B14F-4D97-AF65-F5344CB8AC3E}">
        <p14:creationId xmlns:p14="http://schemas.microsoft.com/office/powerpoint/2010/main" val="1534431237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Discovery of the milky way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f889a479034ce5"/>
          <ns0:srcRect xmlns:ns0="http://schemas.openxmlformats.org/drawingml/2006/main" l="83405" r="12266" t="85341" b="8964"/>
          <a:stretch xmlns:a="http://schemas.openxmlformats.org/drawingml/2006/main"/>
        </p:blipFill>
        <p:spPr>
          <a:xfrm xmlns:a="http://schemas.openxmlformats.org/drawingml/2006/main">
            <a:off x="7718402" y="4456360"/>
            <a:ext cx="277933" cy="28256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0D4E20-093B-4FF3-A04B-260E7505A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665" y="2095500"/>
            <a:ext cx="277209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 to galaxies...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C5BFB1-F784-45BD-9B7B-DBC9D4404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0895" y="4480833"/>
            <a:ext cx="1947711" cy="2288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Monty Python’s “Galaxy Song”</a:t>
            </a:r>
          </a:p>
        </p:txBody>
      </p:sp>
    </p:spTree>
    <p:extLst>
      <p:ext uri="{BB962C8B-B14F-4D97-AF65-F5344CB8AC3E}">
        <p14:creationId xmlns:p14="http://schemas.microsoft.com/office/powerpoint/2010/main" val="1620831488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Discovery of the Milky Way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c646562f854aa4"/>
          <ns0:srcRect xmlns:ns0="http://schemas.openxmlformats.org/drawingml/2006/main" l="59307" r="25180" t="22035" b="48086"/>
          <a:stretch xmlns:a="http://schemas.openxmlformats.org/drawingml/2006/main"/>
        </p:blipFill>
        <p:spPr>
          <a:xfrm xmlns:a="http://schemas.openxmlformats.org/drawingml/2006/main">
            <a:off x="7553560" y="2095500"/>
            <a:ext cx="1323994" cy="197059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7C6409-F830-490A-AA47-758165A0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9437" y="2635562"/>
            <a:ext cx="1966069" cy="5172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Before the 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3C12EE-E754-4F64-B5BE-1BFDF2161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1569" y="2642057"/>
            <a:ext cx="210987" cy="3448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2486BE-13E8-4F8B-BA47-156BD018B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368" y="2639240"/>
            <a:ext cx="1743852" cy="5111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century, we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9E032A-EDA1-4302-A08C-3E9D8E91B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0720" y="3021427"/>
            <a:ext cx="3902124" cy="5147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thought that the Milky Way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2EA50D-7ABE-4071-9B24-B5A170B40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3326" y="3408365"/>
            <a:ext cx="3574031" cy="5164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was the entire Universe.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D4134D-8178-402E-A0E5-4DB184BB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445" y="4331767"/>
            <a:ext cx="4091468" cy="5160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How did we figure out that it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510B5B-B193-4A91-A3F5-A5BAE76C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3836" y="4719061"/>
            <a:ext cx="1124185" cy="5172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wasn’t?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CA4387-BEED-450F-9D13-51353C721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0071" y="5642218"/>
            <a:ext cx="1572545" cy="5172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6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6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Statistics!</a:t>
            </a:r>
          </a:p>
        </p:txBody>
      </p:sp>
    </p:spTree>
    <p:extLst>
      <p:ext uri="{BB962C8B-B14F-4D97-AF65-F5344CB8AC3E}">
        <p14:creationId xmlns:p14="http://schemas.microsoft.com/office/powerpoint/2010/main" val="482574670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William and Caroline Herschel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c2ba41efe4d4a"/>
          <ns0:srcRect xmlns:ns0="http://schemas.openxmlformats.org/drawingml/2006/main" l="1299" r="4762" t="2614" b="75163"/>
          <a:stretch xmlns:a="http://schemas.openxmlformats.org/drawingml/2006/main"/>
        </p:blipFill>
        <p:spPr>
          <a:xfrm xmlns:a="http://schemas.openxmlformats.org/drawingml/2006/main">
            <a:off x="3199655" y="2095500"/>
            <a:ext cx="5792691" cy="105887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C78FB9-C7D9-48D6-A5D6-3B810A74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775" y="3387731"/>
            <a:ext cx="96026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8CD82-848B-4631-BB8E-5BB9E4A5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3387731"/>
            <a:ext cx="5035711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Brother and sister German/English astronomers in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A1B169-77A4-49A7-BAC7-690421DD7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3587570"/>
            <a:ext cx="1566210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1700 and 1800s.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94987-A12C-4288-9793-3417A66C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775" y="3836755"/>
            <a:ext cx="96026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D68AF8-1703-4F22-A92E-0522E42DA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3836876"/>
            <a:ext cx="4905204" cy="331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William was also a musician, and discovered Uranus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D23554-F363-4242-8AFB-74688A2B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4036532"/>
            <a:ext cx="3457456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well as moons in the solar system.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8AEAC6-A7E9-4F7C-B1CE-EA64FC488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775" y="4283129"/>
            <a:ext cx="96026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6CD0F6-F307-4965-92B2-90626F5B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4283304"/>
            <a:ext cx="4419938" cy="3319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Caroline worked with him and discovered many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F4C050-61ED-457B-82F6-0D635D96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4482946"/>
            <a:ext cx="865435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comets. 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2FF75C-FB81-4DEF-AC17-00A032A7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775" y="4732131"/>
            <a:ext cx="96026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FEC992-B24D-4B66-9BB0-6FB418ED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4733831"/>
            <a:ext cx="4569947" cy="3293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cataloged many nebulae in the night sky.  A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0B576F-F01B-44AB-A5C3-7DCFC0BB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4932054"/>
            <a:ext cx="4604179" cy="331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version of their catalog (from William’s son) is still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6014F-991F-408F-9077-27C63620C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5130698"/>
            <a:ext cx="1195605" cy="3297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used today. 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1B3457-2B62-4EDC-BC92-79859D4F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775" y="5378340"/>
            <a:ext cx="96026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5F6046-62C9-43EA-8F49-45EE3FD7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5378340"/>
            <a:ext cx="4993387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made the first attempt to determine the size and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9729A1-45AE-4A96-87C5-B6B7752A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5578555"/>
            <a:ext cx="4576926" cy="331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shape of the Milky Way by counting stars in 1785.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2EFCBA-1EFA-465B-AFC2-3FA31F32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775" y="5827302"/>
            <a:ext cx="96026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49CAA5-6FBD-4F04-A326-AD7211E8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619" y="5827302"/>
            <a:ext cx="1761348" cy="332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How did this work?</a:t>
            </a:r>
          </a:p>
        </p:txBody>
      </p:sp>
    </p:spTree>
    <p:extLst>
      <p:ext uri="{BB962C8B-B14F-4D97-AF65-F5344CB8AC3E}">
        <p14:creationId xmlns:p14="http://schemas.microsoft.com/office/powerpoint/2010/main" val="468837583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 all-sky view of the Milky Way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977e5c88da42a7"/>
          <ns0:srcRect xmlns:ns0="http://schemas.openxmlformats.org/drawingml/2006/main" l="1587" r="1804" t="19328" b="12979"/>
          <a:stretch xmlns:a="http://schemas.openxmlformats.org/drawingml/2006/main"/>
        </p:blipFill>
        <p:spPr>
          <a:xfrm xmlns:a="http://schemas.openxmlformats.org/drawingml/2006/main">
            <a:off x="2343106" y="2095500"/>
            <a:ext cx="750578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84379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Count the stars in different directions.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7ac4bba95447f6"/>
          <ns0:srcRect xmlns:ns0="http://schemas.openxmlformats.org/drawingml/2006/main" l="1587" r="1804" t="19328" b="12979"/>
          <a:stretch xmlns:a="http://schemas.openxmlformats.org/drawingml/2006/main"/>
        </p:blipFill>
        <p:spPr>
          <a:xfrm xmlns:a="http://schemas.openxmlformats.org/drawingml/2006/main">
            <a:off x="2767310" y="2095500"/>
            <a:ext cx="6657381" cy="360463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F8CA52-5899-494C-AC0D-4ECC9AE2F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945" y="5839170"/>
            <a:ext cx="5125304" cy="320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Brighter = More stars = Larger distance to edge of Galaxy</a:t>
            </a:r>
          </a:p>
        </p:txBody>
      </p:sp>
    </p:spTree>
    <p:extLst>
      <p:ext uri="{BB962C8B-B14F-4D97-AF65-F5344CB8AC3E}">
        <p14:creationId xmlns:p14="http://schemas.microsoft.com/office/powerpoint/2010/main" val="2089118458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Which direction has more stars?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dbcd36ea84436d"/>
          <ns0:srcRect xmlns:ns0="http://schemas.openxmlformats.org/drawingml/2006/main" l="1587" r="1804" t="19328" b="12979"/>
          <a:stretch xmlns:a="http://schemas.openxmlformats.org/drawingml/2006/main"/>
        </p:blipFill>
        <p:spPr>
          <a:xfrm xmlns:a="http://schemas.openxmlformats.org/drawingml/2006/main">
            <a:off x="2343106" y="2095500"/>
            <a:ext cx="7505788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84AD37-D268-42F0-9EEE-AEEC0BCE1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5602" y="4041418"/>
            <a:ext cx="130514" cy="2456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9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209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2A7F51-7225-4D9B-B880-A99FC481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2235" y="4026221"/>
            <a:ext cx="132600" cy="2710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4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334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D8604-6181-497F-80DB-7DA799A2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0024" y="2447122"/>
            <a:ext cx="139238" cy="2869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12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412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5FB5BE-8000-4B08-AC03-EA043AC2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6109" y="5213600"/>
            <a:ext cx="146066" cy="2801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9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379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065543859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 counts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699EBB-A470-4380-A7D3-51E5DD36A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424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45586-6ED5-4691-BB51-29BF4870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593" y="2095500"/>
            <a:ext cx="622496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How can you tell if two regions have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4EDA37-B94C-4F1A-AF7E-A6AED39CF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593" y="2554941"/>
            <a:ext cx="211170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significantly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49351D-7E51-4E0B-9A49-A3D71DDB7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6286" y="2554941"/>
            <a:ext cx="455929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different numbers of stars?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69535B-E4DE-4ED0-A796-31FF8DC1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424" y="310407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294AAF-8331-47FC-B05F-D3A911A36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593" y="3104078"/>
            <a:ext cx="505819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Need to understand statistics.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4E7B6-08E2-4EF2-845C-6CE0F851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424" y="4205927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F7AADE-8849-443C-94AC-6AC3AB00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593" y="4205927"/>
            <a:ext cx="63186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Let’s do an experiment:  coin flipping.</a:t>
            </a:r>
          </a:p>
        </p:txBody>
      </p:sp>
    </p:spTree>
    <p:extLst>
      <p:ext uri="{BB962C8B-B14F-4D97-AF65-F5344CB8AC3E}">
        <p14:creationId xmlns:p14="http://schemas.microsoft.com/office/powerpoint/2010/main" val="1597427767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Coin Flip results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625bf70b204272"/>
          <ns0:srcRect xmlns:ns0="http://schemas.openxmlformats.org/drawingml/2006/main" l="36797" r="26623" t="40430" b="29412"/>
          <a:stretch xmlns:a="http://schemas.openxmlformats.org/drawingml/2006/main"/>
        </p:blipFill>
        <p:spPr>
          <a:xfrm xmlns:a="http://schemas.openxmlformats.org/drawingml/2006/main">
            <a:off x="5103795" y="3140003"/>
            <a:ext cx="3213770" cy="204743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CDF01A-FD08-4841-9F81-8F4B282E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5283" y="2095500"/>
            <a:ext cx="132930" cy="4555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B079EB-9AA8-4C27-8998-E5A01157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205" y="2096144"/>
            <a:ext cx="6842512" cy="4544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results of your coin flips are shown below (green)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156AC-90C2-4082-87AD-42B45F36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204" y="2402765"/>
            <a:ext cx="6801163" cy="4548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along with a simulation (blue) and the prediction (red).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CE15BD-85E4-49F4-BD34-1603D272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5283" y="2775867"/>
            <a:ext cx="132930" cy="4555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5F99F-B710-4470-BA49-29169A74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205" y="2775924"/>
            <a:ext cx="3076283" cy="455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Pretty good agreement?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C5B895-98AC-42F0-A0C4-B3ACD633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5283" y="5397450"/>
            <a:ext cx="132930" cy="4555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A64D0B-D657-48CE-85BA-A8CF161A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066" y="5398568"/>
            <a:ext cx="6737075" cy="4536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total of XX heads were flipped during 100 coin flips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4B0C4A-5C73-414D-98E8-4EAD3B9F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204" y="5705104"/>
            <a:ext cx="3604877" cy="454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(XX%).  Were the coins fair?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05749A-AB72-4CC1-88F9-FCF11440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4701" y="5045380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5D7AA2-B4D2-4CF8-8399-1A2487B6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4701" y="4719100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217ED-77CB-43F7-A55A-7F4B50AD1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4701" y="4392825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5F580A-DE4B-48D5-92F3-B544D9C1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4701" y="4066548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83848-9C92-4DD5-8707-AD1F7319A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4701" y="3740273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4AA72C-FC71-41A5-9A79-12243861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4701" y="3413999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924FAC-0830-41DA-BC5F-BB6DDC9A8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4701" y="3087720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AA1DAF-0717-4ECD-953F-E3032FD6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4448" y="5192675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AB72EC-E44E-4249-8086-3EAF25DB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1120" y="5192675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44033B-99A5-4413-B960-D31AC7CA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7792" y="5192675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67041C-1CA1-4892-8160-604069496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4459" y="5192675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CEACC9-E7A7-4B51-ACAF-30BC16A5B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1130" y="5192675"/>
            <a:ext cx="93269" cy="1893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FAECCF-E1B6-4F12-9979-6F0354164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7856" y="5193232"/>
            <a:ext cx="153153" cy="188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98543609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How can you tell if two regions have significantly different numbers of stars?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56AB4B-E2CF-448B-808A-70A129AE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8892" y="2095500"/>
            <a:ext cx="5006585" cy="528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 Consider boxes A, B, C, and D. 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6D5BED-0E1E-4F79-B453-29E0D99C1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8892" y="2532887"/>
            <a:ext cx="7004419" cy="527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 Let’s assume that A has 9 stars in it, B has 55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FB5B02-571A-45D1-8BF4-6A13FCC70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548" y="2889287"/>
            <a:ext cx="5499293" cy="5308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stars, C has 49 stars, and D has 12. 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ECA867-423D-4568-9AD9-BFC94CFA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8892" y="3325364"/>
            <a:ext cx="6802164" cy="531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 B and C are consistent with each having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5B7752-D6D9-4AB2-8D3C-5749348F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548" y="3686051"/>
            <a:ext cx="6092239" cy="5279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same number of stars, while A and D are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B64C7-5D99-4D20-B6B8-BAE04EDFC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548" y="4038275"/>
            <a:ext cx="1838838" cy="532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2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2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significantly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4B51B7-F5ED-4AF7-8AE7-651125FE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2771" y="4038991"/>
            <a:ext cx="4817885" cy="531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less (deviate by more than √N). 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418523-8524-47BA-8C7E-D1E8BF459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2442" y="4475748"/>
            <a:ext cx="7300666" cy="5305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Therefore, the galaxy is larger in the direction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1139B5-265E-4838-9FFA-ABEC796D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89" y="4835835"/>
            <a:ext cx="5468576" cy="5281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99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99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B and C than it is toward A or 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2C90FB-FC3D-4BCB-8561-F29015C2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356" y="5270406"/>
            <a:ext cx="6663668" cy="5310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1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1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same principle is how polls and surveys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526EF3-4735-4FAB-94DC-CC6C3DD76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881" y="5630033"/>
            <a:ext cx="3847607" cy="529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determine margin of error.</a:t>
            </a:r>
          </a:p>
        </p:txBody>
      </p:sp>
    </p:spTree>
    <p:extLst>
      <p:ext uri="{BB962C8B-B14F-4D97-AF65-F5344CB8AC3E}">
        <p14:creationId xmlns:p14="http://schemas.microsoft.com/office/powerpoint/2010/main" val="1662144066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Herschels’ results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51ed609ab4462"/>
          <ns0:srcRect xmlns:ns0="http://schemas.openxmlformats.org/drawingml/2006/main" l="6133" r="6133" t="17274" b="33427"/>
          <a:stretch xmlns:a="http://schemas.openxmlformats.org/drawingml/2006/main"/>
        </p:blipFill>
        <p:spPr>
          <a:xfrm xmlns:a="http://schemas.openxmlformats.org/drawingml/2006/main">
            <a:off x="3199365" y="2095500"/>
            <a:ext cx="5793270" cy="251549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1B029-01EC-4B0B-A103-D8601FCE0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282" y="4019584"/>
            <a:ext cx="93101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A0EB9-0A2C-463C-85F0-E8B6DFED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981" y="4019584"/>
            <a:ext cx="2701266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found that the Milky Way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D8A50A-2442-415F-980F-DBE1CE9E7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981" y="4303054"/>
            <a:ext cx="3558211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was shaped something like a grindstone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D468C5-B057-413B-999F-D4A88B85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981" y="4583768"/>
            <a:ext cx="4926527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(or frisbee) 15,000 light-years across with the Sun in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B498CD-DD20-4B94-B313-DD913EEF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981" y="4817189"/>
            <a:ext cx="611935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408758-4FB5-4CA0-8AF7-26FCEB52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282" y="5097906"/>
            <a:ext cx="93101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2C6EE5-0996-4222-8EA1-400F36EA4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981" y="5097906"/>
            <a:ext cx="4702782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Irregular edge due to lack of observed stars in certain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38C3B3-0273-4229-B12E-49F9E31A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981" y="5334120"/>
            <a:ext cx="915610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directions.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073FE7-CB4D-40CA-89AF-A5977771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282" y="5614822"/>
            <a:ext cx="93101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D9C221-AAF4-4B10-9DFA-9DB19210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981" y="5614822"/>
            <a:ext cx="5212768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Problem:  Stars cluster in space and dust absorbs light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241841-4CC9-42AB-9FBB-5B6B1EA02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982" y="5848239"/>
            <a:ext cx="1785074" cy="3112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3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distant stars. </a:t>
            </a:r>
          </a:p>
        </p:txBody>
      </p:sp>
    </p:spTree>
    <p:extLst>
      <p:ext uri="{BB962C8B-B14F-4D97-AF65-F5344CB8AC3E}">
        <p14:creationId xmlns:p14="http://schemas.microsoft.com/office/powerpoint/2010/main" val="2002548755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Size of the Milky 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E7FA8E-35A4-4EEC-8D5C-F90A2340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2697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BDE1D7-9552-4EA9-971C-11452A637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4680" y="2095564"/>
            <a:ext cx="6946356" cy="6094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better way to determine the size of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05705-A8D9-4F49-833A-2909BD66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4866" y="2554944"/>
            <a:ext cx="7222489" cy="6095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Milky Way and the location of our Sun in it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44A809-7339-4E48-8E43-EA6FB430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4866" y="3014405"/>
            <a:ext cx="730399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is by measuring distances to objects in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73D8C0-5133-4042-9098-2C6CD7C8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4866" y="3474484"/>
            <a:ext cx="1298535" cy="6022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658228-D22A-40A4-B2CF-8A4664C8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2697" y="402289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99CA1B-F3DB-4EE4-A1C6-5C599ECE0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4866" y="4022898"/>
            <a:ext cx="658035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Parallax only works for relatively close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EB63F0-3D26-4090-9C0A-E043C1AA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4866" y="4478675"/>
            <a:ext cx="547840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objects (within 100s of parsecs).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60A439-6A77-4F4E-B7C0-CF37CB3C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2697" y="5027729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7E131-522D-4586-B294-FBE9E9182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4866" y="5027729"/>
            <a:ext cx="730443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Need to observe bright objects that can be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7A09F3-7B62-4576-9739-468259E1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4866" y="5488739"/>
            <a:ext cx="5693461" cy="606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 across the entire Milky Way.</a:t>
            </a:r>
          </a:p>
        </p:txBody>
      </p:sp>
    </p:spTree>
    <p:extLst>
      <p:ext uri="{BB962C8B-B14F-4D97-AF65-F5344CB8AC3E}">
        <p14:creationId xmlns:p14="http://schemas.microsoft.com/office/powerpoint/2010/main" val="1892368328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Cepheids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54997c68d44e5c"/>
          <ns0:srcRect xmlns:ns0="http://schemas.openxmlformats.org/drawingml/2006/main" l="61905" r="1299" t="2614" b="3548"/>
          <a:stretch xmlns:a="http://schemas.openxmlformats.org/drawingml/2006/main"/>
        </p:blipFill>
        <p:spPr>
          <a:xfrm xmlns:a="http://schemas.openxmlformats.org/drawingml/2006/main">
            <a:off x="6594113" y="2095500"/>
            <a:ext cx="2062328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7B2E21-0EDE-49BF-A612-CFE1F1CC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559" y="3090484"/>
            <a:ext cx="84801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8C1908-D1F0-431C-BD66-2F070FCEF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2" y="3090538"/>
            <a:ext cx="2426521" cy="2905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Henrietta Leavitt (1868-1921)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3039BC-B987-4C19-8BC4-B7CDC66C5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1" y="3307619"/>
            <a:ext cx="2778917" cy="290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discovered a relation between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6A70BD-EAAF-4E17-9E2C-AE956E6EC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1" y="3524516"/>
            <a:ext cx="573851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period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058D2C-A53F-4D3F-B580-B46C1C01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1632" y="3524516"/>
            <a:ext cx="423349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and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20EEE1-0697-457F-B63D-8C717223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3167" y="3524516"/>
            <a:ext cx="974989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luminosity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49C465-4F12-4623-90B6-AF9EB1B68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6380" y="3524516"/>
            <a:ext cx="293080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(or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0002D4-C624-4DB4-920A-CEA0CB56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2" y="3741664"/>
            <a:ext cx="1728452" cy="290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9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9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absolute magnitude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B36917-6429-4EE9-9458-9AB98AE2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5750" y="3741533"/>
            <a:ext cx="1057956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of Cepheid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E5107-834F-4C0C-BF6F-0B4010A7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2" y="3958550"/>
            <a:ext cx="463506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F4B733-080C-494A-A9C9-A50C40DCC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559" y="4218028"/>
            <a:ext cx="84801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3465A4-96C1-481A-A775-8CF9E50D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3" y="4218194"/>
            <a:ext cx="2525536" cy="290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Cepheids are stars that vary in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483A3A-1592-477F-A9F9-E2F50D20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2" y="4435042"/>
            <a:ext cx="2216088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luminosity (by growing and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6E3BB0-0596-4F05-BD3D-9A7923E73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2" y="4652256"/>
            <a:ext cx="2736857" cy="290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shrinking) over periods of days to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2AC9A8-3DC8-42D1-AF4A-DCACBA142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2" y="4869070"/>
            <a:ext cx="664972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months.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A07890-0000-447D-8A33-15FE8E77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559" y="5128550"/>
            <a:ext cx="84801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BB0053-7008-475F-92EC-0D883D9B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2" y="5128550"/>
            <a:ext cx="392870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FB3EAC-8569-4CB4-8915-33550D506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0125" y="5128550"/>
            <a:ext cx="623673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longer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F1CB82-6AA5-435D-8647-DF01762F2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2006" y="5128550"/>
            <a:ext cx="1266249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period the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1BF115-4573-437A-80FC-CF7BF6A9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014" y="5345551"/>
            <a:ext cx="754408" cy="290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0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0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brighter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375C80-3FC9-4418-8BE1-42CAB3819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1818" y="5346850"/>
            <a:ext cx="715468" cy="288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2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2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star.</a:t>
            </a:r>
          </a:p>
        </p:txBody>
      </p:sp>
    </p:spTree>
    <p:extLst>
      <p:ext uri="{BB962C8B-B14F-4D97-AF65-F5344CB8AC3E}">
        <p14:creationId xmlns:p14="http://schemas.microsoft.com/office/powerpoint/2010/main" val="1903460844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Distances from the Period-Luminosity Relation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1db7a1c6bd46ee"/>
          <ns0:srcRect xmlns:ns0="http://schemas.openxmlformats.org/drawingml/2006/main" l="55051" r="1299" t="22502" b="10831"/>
          <a:stretch xmlns:a="http://schemas.openxmlformats.org/drawingml/2006/main"/>
        </p:blipFill>
        <p:spPr>
          <a:xfrm xmlns:a="http://schemas.openxmlformats.org/drawingml/2006/main">
            <a:off x="6256397" y="2095500"/>
            <a:ext cx="3443585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5A2F1A-C940-4A2A-85B9-B3E272728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2017" y="2251198"/>
            <a:ext cx="126336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F901FC-7935-4EC7-8684-DA8A406E0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1" y="2251198"/>
            <a:ext cx="3026004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Measure the period of a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7A0431-E47D-4DB4-BB9A-9B6BB2E5F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0" y="2546679"/>
            <a:ext cx="1058797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Cepheid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33EF52-4053-416C-8220-66C66655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2017" y="2911922"/>
            <a:ext cx="126336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536CFA-DBB3-4517-85DE-08FD66822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1" y="2911922"/>
            <a:ext cx="3454154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gives you the absolute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87BD4E-D54F-4C40-B62B-395AE9D3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0" y="3210757"/>
            <a:ext cx="2688528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magnitude of the star.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9193C0-7929-40F4-97B3-4786EF21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2017" y="3572633"/>
            <a:ext cx="126336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EB56B6-7ED8-4C4F-9B11-AFF5A715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1" y="3572633"/>
            <a:ext cx="2811076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Measure the apparent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4CC47C-C06E-4EF6-8F0C-BB4F2E0C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0" y="3871488"/>
            <a:ext cx="2627267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magnitude of the star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AF77C4-C167-4395-8ECF-F0219B4FE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2017" y="4236706"/>
            <a:ext cx="126336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12BAE7-1756-4F38-9542-81E56F31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1" y="4237487"/>
            <a:ext cx="2876282" cy="439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 can use these two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BB231-A0D3-45EA-A3CA-43DD9640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0" y="4532199"/>
            <a:ext cx="3471407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magnitudes to calculate the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0C52E9-868C-40F6-9B33-B3648D91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0" y="4831042"/>
            <a:ext cx="3009831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distance to the Cepheid.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9A00C7-A150-4B17-AC73-DE41A7711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2017" y="5196264"/>
            <a:ext cx="126336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222F8A-691C-4F1D-96E9-4EC980F5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1" y="5196946"/>
            <a:ext cx="3259198" cy="4397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 can do this with other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8EFB2C-8873-4039-9FEE-DDFB36A52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90" y="5495096"/>
            <a:ext cx="3253084" cy="4409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types of variable stars too.</a:t>
            </a:r>
          </a:p>
        </p:txBody>
      </p:sp>
    </p:spTree>
    <p:extLst>
      <p:ext uri="{BB962C8B-B14F-4D97-AF65-F5344CB8AC3E}">
        <p14:creationId xmlns:p14="http://schemas.microsoft.com/office/powerpoint/2010/main" val="1108782250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Harlow Shapley (1885-1972)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2ea77e1abd44ac"/>
          <ns0:srcRect xmlns:ns0="http://schemas.openxmlformats.org/drawingml/2006/main" l="76190" r="1299" t="2614" b="71615"/>
          <a:stretch xmlns:a="http://schemas.openxmlformats.org/drawingml/2006/main"/>
        </p:blipFill>
        <p:spPr>
          <a:xfrm xmlns:a="http://schemas.openxmlformats.org/drawingml/2006/main">
            <a:off x="7539066" y="2095500"/>
            <a:ext cx="1401821" cy="124007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F40014-81DB-49AA-ADD7-536751ABE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1113" y="3351964"/>
            <a:ext cx="117155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F77513-3A40-4EF8-BA4A-EB875CDA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7168" y="3351964"/>
            <a:ext cx="4464778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Calibrated Leavitt’s period-luminosity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AFAFB0-CD7D-48AD-BE6D-7A789E34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7168" y="3674338"/>
            <a:ext cx="5046481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relation by measuring distances to nearby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11FFF8-4590-44D9-A3D2-FC2495671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7168" y="3996727"/>
            <a:ext cx="1302474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Cepheids.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7413F7-1645-4E73-81D8-92EFBF736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1113" y="4381979"/>
            <a:ext cx="117155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2B7CD0-C178-4F99-B75E-06A34F1C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7168" y="4381979"/>
            <a:ext cx="5081154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Used this relation to measure distances to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B16164-9FE8-485C-86DE-B5B19FC3C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7168" y="4704377"/>
            <a:ext cx="2045253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globular clusters.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5B3B14-39D1-4475-9665-36B7944F2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1113" y="5089671"/>
            <a:ext cx="117155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EA2A9-287F-427B-9F31-9B2B7F0EE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7168" y="5089671"/>
            <a:ext cx="4301793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Found that globular clusters are not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910AEB-080F-44CE-BC0E-6A0AD7CF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7168" y="5409391"/>
            <a:ext cx="2655527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centered on the Sun. 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A1574D-9DBF-4043-94D7-D71F38046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5" y="5409391"/>
            <a:ext cx="2460768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Therefore, the Sun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499DF6-606B-4A89-8E0C-CC0E365B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7168" y="5731765"/>
            <a:ext cx="4614336" cy="427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5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05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is not at the center of the Milky way!</a:t>
            </a:r>
          </a:p>
        </p:txBody>
      </p:sp>
    </p:spTree>
    <p:extLst>
      <p:ext uri="{BB962C8B-B14F-4D97-AF65-F5344CB8AC3E}">
        <p14:creationId xmlns:p14="http://schemas.microsoft.com/office/powerpoint/2010/main" val="202260146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Using star clusters to measure the size of the Milky Way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9dd7209e9f4fd6"/>
          <ns0:srcRect xmlns:ns0="http://schemas.openxmlformats.org/drawingml/2006/main" l="68110" r="2020" t="24183" b="8870"/>
          <a:stretch xmlns:a="http://schemas.openxmlformats.org/drawingml/2006/main"/>
        </p:blipFill>
        <p:spPr>
          <a:xfrm xmlns:a="http://schemas.openxmlformats.org/drawingml/2006/main">
            <a:off x="7341728" y="2095500"/>
            <a:ext cx="2346577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34DA0F-0407-4CED-A435-51402FA9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3694" y="2180030"/>
            <a:ext cx="140851" cy="5078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B55DD8-1A0B-4C07-A3BA-4279D9769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869" y="2180030"/>
            <a:ext cx="2052171" cy="5078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Open Clusters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83ED44-4FCC-4A25-8211-2461168C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3792" y="2627930"/>
            <a:ext cx="182340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7DD4A8-6734-499D-810E-45551C5D9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1574" y="2627930"/>
            <a:ext cx="4158262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young clusters of recently formed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3E31B0-749C-420E-B203-2A09C3468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1574" y="2955300"/>
            <a:ext cx="3747634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located in the disk of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CACD46-7D5A-4B4D-A67D-10C7770D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1574" y="3285959"/>
            <a:ext cx="3502041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Milky Way (with lots of dust).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2A1824-3566-475B-B4B0-FF3EDBE3D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3694" y="3691039"/>
            <a:ext cx="140851" cy="5078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52E54F-C944-4FF0-A493-CDD29974F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869" y="3691039"/>
            <a:ext cx="2473435" cy="5078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Globular Clusters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A5A251-2118-4A46-AD2F-F0CAB5652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3792" y="4138993"/>
            <a:ext cx="182340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217666-FA77-4B12-B1E0-7B08B7F8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1574" y="4138993"/>
            <a:ext cx="3331356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old (about 10 billion years)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A963C3-52F8-4F5A-B86F-C1E6A515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1574" y="4466312"/>
            <a:ext cx="4141984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centrally-concentrated clusters of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751ACD-2465-4F01-977D-1F6163E9F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1574" y="4796970"/>
            <a:ext cx="3779472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located in the halo of the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ACE720-545F-4E0A-B481-411CB82E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1574" y="5127606"/>
            <a:ext cx="4051254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Milky Way (away from obscuring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34008F-E97E-4762-8556-5CAB1B170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1574" y="5454917"/>
            <a:ext cx="717341" cy="43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dust).</a:t>
            </a:r>
          </a:p>
        </p:txBody>
      </p:sp>
    </p:spTree>
    <p:extLst>
      <p:ext uri="{BB962C8B-B14F-4D97-AF65-F5344CB8AC3E}">
        <p14:creationId xmlns:p14="http://schemas.microsoft.com/office/powerpoint/2010/main" val="1114554648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Using star clusters to measure the size of the Milky Way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7a70d978594e13"/>
          <ns0:srcRect xmlns:ns0="http://schemas.openxmlformats.org/drawingml/2006/main" l="68326" r="2092" t="24556" b="8870"/>
          <a:stretch xmlns:a="http://schemas.openxmlformats.org/drawingml/2006/main"/>
        </p:blipFill>
        <p:spPr>
          <a:xfrm xmlns:a="http://schemas.openxmlformats.org/drawingml/2006/main">
            <a:off x="7288314" y="2095500"/>
            <a:ext cx="2336942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CB3C11-055D-4745-94AE-1251EE9C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6743" y="3199936"/>
            <a:ext cx="4623911" cy="540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 will be repeating the work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E624E0-CDF0-4FC2-9711-3F3AA62D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1893" y="3607865"/>
            <a:ext cx="4010814" cy="5426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Shapley by locating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B33EC-4647-4885-93EE-99779FABA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4717" y="4016850"/>
            <a:ext cx="4545910" cy="5426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center of the Milky Way using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311E64-7FDC-441C-9301-997741CCC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8321" y="4422471"/>
            <a:ext cx="4102811" cy="5426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open and globular clusters.</a:t>
            </a:r>
          </a:p>
        </p:txBody>
      </p:sp>
    </p:spTree>
    <p:extLst>
      <p:ext uri="{BB962C8B-B14F-4D97-AF65-F5344CB8AC3E}">
        <p14:creationId xmlns:p14="http://schemas.microsoft.com/office/powerpoint/2010/main" val="893432053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 clusters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898725cec14d76"/>
          <ns0:srcRect xmlns:ns0="http://schemas.openxmlformats.org/drawingml/2006/main" l="20491" r="18831" t="15873" b="18207"/>
          <a:stretch xmlns:a="http://schemas.openxmlformats.org/drawingml/2006/main"/>
        </p:blipFill>
        <p:spPr>
          <a:xfrm xmlns:a="http://schemas.openxmlformats.org/drawingml/2006/main">
            <a:off x="4267963" y="2476982"/>
            <a:ext cx="3751916" cy="314964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052CAF-78D9-44D1-8CAA-410F4B55E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5262" y="2095500"/>
            <a:ext cx="1826884" cy="374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Globular Clusters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3E4AD5-BF39-4D4F-BAC7-DE3BE6DF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9674" y="2095500"/>
            <a:ext cx="1514908" cy="374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Open Clusters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206B08-036B-4B5A-A9C6-A4F34793A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3019" y="5839730"/>
            <a:ext cx="3803719" cy="3197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Plot x vs. y and x vs. z for both populations</a:t>
            </a:r>
          </a:p>
        </p:txBody>
      </p:sp>
    </p:spTree>
    <p:extLst>
      <p:ext uri="{BB962C8B-B14F-4D97-AF65-F5344CB8AC3E}">
        <p14:creationId xmlns:p14="http://schemas.microsoft.com/office/powerpoint/2010/main" val="1617542445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Shapley’s results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7170a164ce4812"/>
          <ns0:srcRect xmlns:ns0="http://schemas.openxmlformats.org/drawingml/2006/main" l="48485" r="6133" t="24556" b="38189"/>
          <a:stretch xmlns:a="http://schemas.openxmlformats.org/drawingml/2006/main"/>
        </p:blipFill>
        <p:spPr>
          <a:xfrm xmlns:a="http://schemas.openxmlformats.org/drawingml/2006/main">
            <a:off x="5924357" y="2095500"/>
            <a:ext cx="3682255" cy="23358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F5EA7B-0B6F-4EB5-93CE-5BA7B7AD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5388" y="2160205"/>
            <a:ext cx="122766" cy="420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66530B-AEBC-493F-A8B2-7F2190CEF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6" y="2160205"/>
            <a:ext cx="2287988" cy="420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Shapley found that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10ABC-1930-483D-B665-FC4091ED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5" y="2535852"/>
            <a:ext cx="2581051" cy="420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globular clusters were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FF3EF-9F72-4E86-A1F2-27873FE6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5" y="2911490"/>
            <a:ext cx="2770598" cy="420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clumped around a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8F08A7-B6EC-4850-8F79-F300DF83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5" y="3290489"/>
            <a:ext cx="2623938" cy="420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about 20,000 parsecs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EF0F5-7D08-4C07-AC6A-43A1DA7A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5" y="3666188"/>
            <a:ext cx="1165992" cy="420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Sun.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2829D6-22CC-4843-92F9-DDF404B6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5388" y="4045243"/>
            <a:ext cx="122766" cy="420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5E4120-8B43-4731-AFFC-37EBF5A4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6" y="4045566"/>
            <a:ext cx="2925379" cy="4201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Shapley’s result showed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541B61-82F2-40ED-8C07-5E9D68108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5" y="4421924"/>
            <a:ext cx="5652843" cy="4189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that the Milky Way was much, much bigger than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E494D8-6740-4BFF-91E9-A368AD85F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5" y="4735051"/>
            <a:ext cx="2303434" cy="420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previously thought!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E9D1F5-9647-4234-884F-30A55DF70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5388" y="5110697"/>
            <a:ext cx="122766" cy="420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5C38D7-04A4-41CE-929F-5D446284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6" y="5111459"/>
            <a:ext cx="5951374" cy="419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value turns out to be about twice as far as the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781530-4685-4499-BD05-2B4347341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5" y="5425539"/>
            <a:ext cx="6579916" cy="4195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currently accepted value of the distance from the Sun to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413CE7-B085-4FB5-B9B4-958837C3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9925" y="5739369"/>
            <a:ext cx="4165390" cy="4201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Galactic Center (8500 parsecs).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02F7EB-7733-4375-B4A5-383E3C061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589" y="2187339"/>
            <a:ext cx="127191" cy="2559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5E528D-4656-4153-B128-20599CC17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5187" y="4014075"/>
            <a:ext cx="133530" cy="2711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14021062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Discovery of Spiral Nebulae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6f4b6d4a364866"/>
          <ns0:srcRect xmlns:ns0="http://schemas.openxmlformats.org/drawingml/2006/main" l="57864" r="1299" t="20261" b="4669"/>
          <a:stretch xmlns:a="http://schemas.openxmlformats.org/drawingml/2006/main"/>
        </p:blipFill>
        <p:spPr>
          <a:xfrm xmlns:a="http://schemas.openxmlformats.org/drawingml/2006/main">
            <a:off x="6435574" y="2095500"/>
            <a:ext cx="2860975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0C2AF4-B600-4D3E-924D-9611D57A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450" y="2382458"/>
            <a:ext cx="119418" cy="4245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E3D233-818D-48AC-AEB0-548D0184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766" y="2382817"/>
            <a:ext cx="3126123" cy="423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1845, Lord Rosse used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888E2D-51D3-4AE4-8C71-FBA78FAC4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766" y="2698215"/>
            <a:ext cx="2876643" cy="424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his 72-inch telescope to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40E225-C97B-4675-8B77-6F9FEB57F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766" y="3016818"/>
            <a:ext cx="2889379" cy="4239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discover the first nebula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BF985-C284-4DC8-8DCA-5ACD10E39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766" y="3332172"/>
            <a:ext cx="2448438" cy="4241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with spiral structure.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C53A06-A621-4B89-A5E8-401AFEBE2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450" y="3712253"/>
            <a:ext cx="119418" cy="4245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BA0B0E-0BD4-4259-AA0F-9A606878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766" y="3712820"/>
            <a:ext cx="2239651" cy="4236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Were these “spiral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03C38E-43CD-40C4-B088-7961F6261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766" y="4028089"/>
            <a:ext cx="3037988" cy="4240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nebulae” distant versions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934B75-8E72-4C72-A1A7-D39EC7CD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766" y="4343268"/>
            <a:ext cx="1832665" cy="4245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our galaxy? 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FCC5AC-616B-4123-BC8C-3278AD98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450" y="4723598"/>
            <a:ext cx="119418" cy="4245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6D3963-A07A-4AEF-A936-42EB41E4E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766" y="4723939"/>
            <a:ext cx="2477258" cy="4240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was a matter of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A93A8A-5C37-494A-871F-B65FCC31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766" y="5042563"/>
            <a:ext cx="3227357" cy="423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debate for almost 80 years.</a:t>
            </a:r>
          </a:p>
        </p:txBody>
      </p:sp>
    </p:spTree>
    <p:extLst>
      <p:ext uri="{BB962C8B-B14F-4D97-AF65-F5344CB8AC3E}">
        <p14:creationId xmlns:p14="http://schemas.microsoft.com/office/powerpoint/2010/main" val="1781532279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Great Debate (1921)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7a8ee7746c414a"/>
          <ns0:srcRect xmlns:ns0="http://schemas.openxmlformats.org/drawingml/2006/main" l="1299" r="1299" t="2614" b="63305"/>
          <a:stretch xmlns:a="http://schemas.openxmlformats.org/drawingml/2006/main"/>
        </p:blipFill>
        <p:spPr>
          <a:xfrm xmlns:a="http://schemas.openxmlformats.org/drawingml/2006/main">
            <a:off x="2826931" y="2095500"/>
            <a:ext cx="6538137" cy="17677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BA4FC4-995F-49FB-804E-E6AB2AA17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2014" y="3752489"/>
            <a:ext cx="114417" cy="4068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86DA1-A46E-47EE-A211-71FF2CAB8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681" y="3752711"/>
            <a:ext cx="3250124" cy="406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Shapley versus Heber Curtis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F4FAD1-B848-48AE-978C-39D783B35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2014" y="4116910"/>
            <a:ext cx="114417" cy="4068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EE3500-F86A-4B1F-9813-2528D1B86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681" y="4117984"/>
            <a:ext cx="4941610" cy="4050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Shapley argued that the Milky Way was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8A80BF-84E1-4EF9-8ED5-B287E28B2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681" y="4420112"/>
            <a:ext cx="5311968" cy="405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entire universe, but that the Sun was not in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AF103F-C348-4B0D-A108-EB4DC4A8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681" y="4724012"/>
            <a:ext cx="786277" cy="402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24503A-3A16-451B-9F69-E47CCA0E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2014" y="5085910"/>
            <a:ext cx="114417" cy="4068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27E004-8991-4F80-A512-35403A7D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681" y="5086781"/>
            <a:ext cx="4931851" cy="40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Curtis said the Sun was at the center of the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53A366-8731-4E73-8253-AFB3C229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681" y="5394013"/>
            <a:ext cx="5545334" cy="4018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Milky Way, but that our galaxy was one of many. 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C237AB-952B-4A07-BA1C-F36A59EE8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2014" y="5752683"/>
            <a:ext cx="114417" cy="4068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D1A8EC-3055-4917-9EEE-A4D5F65B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681" y="5753113"/>
            <a:ext cx="3628205" cy="406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were both partially correct.</a:t>
            </a:r>
          </a:p>
        </p:txBody>
      </p:sp>
    </p:spTree>
    <p:extLst>
      <p:ext uri="{BB962C8B-B14F-4D97-AF65-F5344CB8AC3E}">
        <p14:creationId xmlns:p14="http://schemas.microsoft.com/office/powerpoint/2010/main" val="1520092428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Edwin Hubble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a8866af3824e52"/>
          <ns0:srcRect xmlns:ns0="http://schemas.openxmlformats.org/drawingml/2006/main" l="71934" r="1299" t="2614" b="11298"/>
          <a:stretch xmlns:a="http://schemas.openxmlformats.org/drawingml/2006/main"/>
        </p:blipFill>
        <p:spPr>
          <a:xfrm xmlns:a="http://schemas.openxmlformats.org/drawingml/2006/main">
            <a:off x="7251639" y="2095500"/>
            <a:ext cx="1635297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38026F-2965-43C6-8099-5B2B8BF3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063" y="3178808"/>
            <a:ext cx="104134" cy="370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2CCE35-8605-4906-AA95-16C15C5F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3179025"/>
            <a:ext cx="3473032" cy="3698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1923, Hubble found a Cepheid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7D1286-8F44-4E7F-BACE-C71D57FA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3455038"/>
            <a:ext cx="3381794" cy="3684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1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variable in Andromeda using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05E361-07C0-419B-ACDB-A35D51EF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3733263"/>
            <a:ext cx="3335430" cy="3675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largest telescope of the day,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F9F356-FFC1-4840-9507-B7CE42EF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4007214"/>
            <a:ext cx="3326517" cy="369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100-inch reflector on Mt. Wilson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E4EFE9-FFF4-450F-90FE-81099E19D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4283447"/>
            <a:ext cx="1995168" cy="367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near Los Angeles. 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37793-6821-4803-A147-4DBF1529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063" y="4613556"/>
            <a:ext cx="104134" cy="370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50B6B7-5EEE-476F-BC16-BDEF8106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4613908"/>
            <a:ext cx="3585893" cy="3696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1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distance he measured proved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DC8563-635E-4E21-BA3D-8F2B0D856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4889742"/>
            <a:ext cx="3740588" cy="368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that Andromeda was clearly beyond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EFC450-6CEA-4195-84C7-79C3B819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5170021"/>
            <a:ext cx="1494747" cy="364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Milky Way.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C5A53C-35E1-4615-A936-13E739F32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063" y="5498030"/>
            <a:ext cx="104134" cy="370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D3CC43-91B7-4479-9F64-D08DDDFE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5499312"/>
            <a:ext cx="3506651" cy="3681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Current distance to Andromeda is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8B288A-EF84-4744-87FE-B5F153AAD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6831" y="5773167"/>
            <a:ext cx="1689129" cy="370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780 kiloparsecs.</a:t>
            </a:r>
          </a:p>
        </p:txBody>
      </p:sp>
    </p:spTree>
    <p:extLst>
      <p:ext uri="{BB962C8B-B14F-4D97-AF65-F5344CB8AC3E}">
        <p14:creationId xmlns:p14="http://schemas.microsoft.com/office/powerpoint/2010/main" val="850211587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Discovery of the milky way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99901-21E4-45E5-81AB-E5AEBDDF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5472" y="2095500"/>
            <a:ext cx="5161056" cy="6095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structure of the Milky Way</a:t>
            </a:r>
          </a:p>
        </p:txBody>
      </p:sp>
    </p:spTree>
    <p:extLst>
      <p:ext uri="{BB962C8B-B14F-4D97-AF65-F5344CB8AC3E}">
        <p14:creationId xmlns:p14="http://schemas.microsoft.com/office/powerpoint/2010/main" val="1425112184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structure of Milky Way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3f343086a24b22"/>
          <ns0:srcRect xmlns:ns0="http://schemas.openxmlformats.org/drawingml/2006/main" l="62554" r="1299" t="19981" b="2614"/>
          <a:stretch xmlns:a="http://schemas.openxmlformats.org/drawingml/2006/main"/>
        </p:blipFill>
        <p:spPr>
          <a:xfrm xmlns:a="http://schemas.openxmlformats.org/drawingml/2006/main">
            <a:off x="6743984" y="2095500"/>
            <a:ext cx="2456048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E91E81-3330-4F92-9D23-F4D9FF7E5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968" y="2761225"/>
            <a:ext cx="102806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C9FC0-E288-4DBE-9CA2-1A6A1F940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14" y="2761225"/>
            <a:ext cx="464827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E581DB-CC97-41EF-AC91-0FBFAE743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095" y="2761225"/>
            <a:ext cx="477487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CE1DBE-EEFB-46BA-B399-3373ACDCC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8140" y="2761225"/>
            <a:ext cx="204954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contains stars, open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A5C79E-C599-4EFE-8B22-06FD661CB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17" y="3024568"/>
            <a:ext cx="2816744" cy="3518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clusters, and lots of gas and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F3EC6B-DF07-490F-9F90-12EA183B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77" y="3024313"/>
            <a:ext cx="488389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dust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6FC22-2E19-47CB-B258-AEDE73EB0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1840" y="3024313"/>
            <a:ext cx="207970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3C7CF-89ED-46B2-935F-9C9EFD30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19" y="3287766"/>
            <a:ext cx="3510840" cy="351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characterized by its spiral arms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F4AF32-6B7D-463D-B23A-5BC5EEA9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19" y="3550641"/>
            <a:ext cx="2499934" cy="3520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lots of star formation.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9C134A-1A60-48BA-9D12-3EC0DDD2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973" y="3865059"/>
            <a:ext cx="10280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554BAA-4CD2-444F-BD1B-E2614C6AF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20" y="3865228"/>
            <a:ext cx="3147923" cy="352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disk is about 30 kiloparsecs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6C4AC7-01D6-4B7A-B2BC-87C94FFC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19" y="4128399"/>
            <a:ext cx="3170940" cy="351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(kpc) across and less than 1 kpc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563F8D-EEF8-4D91-85CF-F6C35541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19" y="4391238"/>
            <a:ext cx="1854318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thick near the Sun.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94C694-5160-4395-9563-CEDD035C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973" y="4705802"/>
            <a:ext cx="10280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A35E36-286D-4981-97B0-AD7D7E79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20" y="4706095"/>
            <a:ext cx="2608382" cy="351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Sun is in the disk, 8.5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A5BA0A-8E2C-4462-9AB6-6AE40AB8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19" y="4969060"/>
            <a:ext cx="2902624" cy="352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kiloparsecs from the Galactic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10BE38-322F-4952-AC63-0C828506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619" y="5233610"/>
            <a:ext cx="733622" cy="3495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Center.</a:t>
            </a:r>
          </a:p>
        </p:txBody>
      </p:sp>
    </p:spTree>
    <p:extLst>
      <p:ext uri="{BB962C8B-B14F-4D97-AF65-F5344CB8AC3E}">
        <p14:creationId xmlns:p14="http://schemas.microsoft.com/office/powerpoint/2010/main" val="2017170491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Milky Way disk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28ebd4c7fb44ed"/>
          <ns0:srcRect xmlns:ns0="http://schemas.openxmlformats.org/drawingml/2006/main" l="2597" r="1299" t="2614" b="7750"/>
          <a:stretch xmlns:a="http://schemas.openxmlformats.org/drawingml/2006/main"/>
        </p:blipFill>
        <p:spPr>
          <a:xfrm xmlns:a="http://schemas.openxmlformats.org/drawingml/2006/main">
            <a:off x="3276600" y="2095500"/>
            <a:ext cx="563880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FBA28-CC84-452E-B50F-708F3160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958" y="3240704"/>
            <a:ext cx="3132704" cy="3548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disk is visible in (clockwise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35B810-347E-40F7-BAD5-A0A3B94C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4141" y="3504630"/>
            <a:ext cx="2668249" cy="3553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above) forming stars,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4FBC0-CBAE-4962-9FE4-D33E610F0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8612" y="3771634"/>
            <a:ext cx="3158125" cy="3548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young stars, old stars, dust and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6E40EE-ABF4-4CE2-B51F-D3AE3043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6800" y="4035805"/>
            <a:ext cx="2961774" cy="3549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molecular gas, and cool gas.  </a:t>
            </a:r>
          </a:p>
        </p:txBody>
      </p:sp>
    </p:spTree>
    <p:extLst>
      <p:ext uri="{BB962C8B-B14F-4D97-AF65-F5344CB8AC3E}">
        <p14:creationId xmlns:p14="http://schemas.microsoft.com/office/powerpoint/2010/main" val="954643751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structure of Milky Way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d974dff864668"/>
          <ns0:srcRect xmlns:ns0="http://schemas.openxmlformats.org/drawingml/2006/main" l="62554" r="1299" t="19981" b="2614"/>
          <a:stretch xmlns:a="http://schemas.openxmlformats.org/drawingml/2006/main"/>
        </p:blipFill>
        <p:spPr>
          <a:xfrm xmlns:a="http://schemas.openxmlformats.org/drawingml/2006/main">
            <a:off x="6826342" y="2095500"/>
            <a:ext cx="2456048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8BEEBA-7E91-4855-80C5-3E1680175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609" y="2892990"/>
            <a:ext cx="10280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58DC73-4471-4A88-A2C9-A8D2FB99A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6" y="2892990"/>
            <a:ext cx="464827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8BA36C-5AAD-4E0D-9734-45FFCD835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4737" y="2892990"/>
            <a:ext cx="441618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EE1B73-CF4B-4E3D-8B4B-9DC8D567E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0618" y="2893077"/>
            <a:ext cx="2427124" cy="3521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is spherical.  It contains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8528E3-8BBE-42B1-8789-5996DDFE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9" y="3156370"/>
            <a:ext cx="3463734" cy="3518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globular clusters, hot gas, very few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089C3-A159-4FCF-8061-7EE44F324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9" y="3419621"/>
            <a:ext cx="3558749" cy="3515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stars, very little cool gas, and lots of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AF447C-7C7F-4BB6-9B6F-BB026F2E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9" y="3682263"/>
            <a:ext cx="1134861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dark matter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BBEA94-E3C1-46D9-A92D-FACC981F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5028" y="3682719"/>
            <a:ext cx="2374422" cy="3515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The halo only has 2%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F0A5F4-81C6-4BC4-9F1C-504248F3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9" y="3945665"/>
            <a:ext cx="3305016" cy="3517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the stars as the disk and bulge.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8F02C4-50B7-4580-BAC1-33223A19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613" y="4259919"/>
            <a:ext cx="10280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6F7859-A699-485D-BAF8-54932878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9" y="4260226"/>
            <a:ext cx="3366386" cy="35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halo extends beyond the disk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E6A294-36DC-458F-8D8B-FE278B1E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9" y="4523335"/>
            <a:ext cx="3255682" cy="351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out to, perhaps, 100 or more kpc.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578A5E-2634-4796-95A5-CDBF7D7D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613" y="4837574"/>
            <a:ext cx="10280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9D29BE-EDD2-4735-B1D2-B0B1A42B2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9" y="4837976"/>
            <a:ext cx="3327321" cy="3516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is little star formation in the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D40A6C-FC7A-4C83-8190-A6C02425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9" y="5100641"/>
            <a:ext cx="502590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halo.</a:t>
            </a:r>
          </a:p>
        </p:txBody>
      </p:sp>
    </p:spTree>
    <p:extLst>
      <p:ext uri="{BB962C8B-B14F-4D97-AF65-F5344CB8AC3E}">
        <p14:creationId xmlns:p14="http://schemas.microsoft.com/office/powerpoint/2010/main" val="462940598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structure of Milky Way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767acac6fd441f"/>
          <ns0:srcRect xmlns:ns0="http://schemas.openxmlformats.org/drawingml/2006/main" l="62554" r="1299" t="19981" b="2614"/>
          <a:stretch xmlns:a="http://schemas.openxmlformats.org/drawingml/2006/main"/>
        </p:blipFill>
        <p:spPr>
          <a:xfrm xmlns:a="http://schemas.openxmlformats.org/drawingml/2006/main">
            <a:off x="6826342" y="2095500"/>
            <a:ext cx="2456048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015E5A-B490-4101-BDC6-DD942833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609" y="2181417"/>
            <a:ext cx="10280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66B2C8-6BBE-4D2E-95D9-AB0DC4AC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6" y="2181417"/>
            <a:ext cx="464827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D7C6EB-08A6-4A29-BFC3-60923BB0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4737" y="2181417"/>
            <a:ext cx="563804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D7235A-66E8-4727-A76D-BB9C5251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2804" y="2181417"/>
            <a:ext cx="1891390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is spherical, but is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75C770-D576-4F65-BBC7-36F34119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7" y="2444856"/>
            <a:ext cx="3231191" cy="3517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concentrated in the center of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BA8036-C523-4897-89A7-FBDAA998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7" y="2710357"/>
            <a:ext cx="766098" cy="3477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galaxy.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94B190-D843-490C-8C4F-B7B2847EE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611" y="3022160"/>
            <a:ext cx="10280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C38487-5109-4C8D-928A-32B03990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8" y="3022687"/>
            <a:ext cx="3410839" cy="3514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bulge is mostly stars.  It has a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C02E1E-4893-4570-818E-D97246BF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7" y="3285248"/>
            <a:ext cx="1889966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diameter of 4 kpc. 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75EAF6-549F-4217-B1B4-C86C81B7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611" y="3599813"/>
            <a:ext cx="10280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A3DEC3-BF35-4A6B-B2CF-1AEBEC96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8" y="3599999"/>
            <a:ext cx="2646096" cy="35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is a bar (not shown)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38D011-3E8C-450E-824D-5A0ABD79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7" y="3863274"/>
            <a:ext cx="3315795" cy="351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composed of stars, gas, and dust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42C503-40E5-4A76-B14F-42AC5F9E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7" y="4126289"/>
            <a:ext cx="3036260" cy="3517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that extends 6 kpc through the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B4A77-9B2A-4114-ABD1-6C9F9552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7" y="4389065"/>
            <a:ext cx="1939709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center of the galaxy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48EAE8-56AF-4A60-8F2A-5515F8E54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611" y="4706462"/>
            <a:ext cx="10280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162593-9861-466B-976F-BCB24826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8" y="4708039"/>
            <a:ext cx="3066534" cy="3496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the center of the Galaxy, the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CB3F7C-B11C-4AE6-B56B-AF63FFA5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7" y="4969597"/>
            <a:ext cx="904582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nucleus,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07FC06-553C-4DA9-A177-79B4C37F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362" y="4969597"/>
            <a:ext cx="988869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is a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AD46FA-2845-4768-ABA3-806C8478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6970" y="4969597"/>
            <a:ext cx="1380109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supermassive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2CB8A9-9C7E-4CF6-8000-0160CC00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7" y="5232684"/>
            <a:ext cx="1014875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black hole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466602-3AC5-4D1C-8054-D0BB2229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5126" y="5232684"/>
            <a:ext cx="2160164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about 4 million solar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50C693-05FB-416C-A305-3E94E690E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6257" y="5495775"/>
            <a:ext cx="842699" cy="352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masses.</a:t>
            </a:r>
          </a:p>
        </p:txBody>
      </p:sp>
    </p:spTree>
    <p:extLst>
      <p:ext uri="{BB962C8B-B14F-4D97-AF65-F5344CB8AC3E}">
        <p14:creationId xmlns:p14="http://schemas.microsoft.com/office/powerpoint/2010/main" val="1408408544"/>
      </p:ext>
    </p:extLst>
  </p:cSld>
</p:sld>
</file>

<file path=ppt/slides/slide2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What’s at the center of the Milky Way?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a4141aede54a8c"/>
          <ns0:srcRect xmlns:ns0="http://schemas.openxmlformats.org/drawingml/2006/main" l="19481" r="19625" t="18487" b="2801"/>
          <a:stretch xmlns:a="http://schemas.openxmlformats.org/drawingml/2006/main"/>
        </p:blipFill>
        <p:spPr>
          <a:xfrm xmlns:a="http://schemas.openxmlformats.org/drawingml/2006/main">
            <a:off x="4061590" y="2095500"/>
            <a:ext cx="4068821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88798"/>
      </p:ext>
    </p:extLst>
  </p:cSld>
</p:sld>
</file>

<file path=ppt/slides/slide2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Black Hole at the center of the Milky Way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a8fc3a6b654e97"/>
          <ns0:srcRect xmlns:ns0="http://schemas.openxmlformats.org/drawingml/2006/main" l="15296" r="1948" t="24276" b="12325"/>
          <a:stretch xmlns:a="http://schemas.openxmlformats.org/drawingml/2006/main"/>
        </p:blipFill>
        <p:spPr>
          <a:xfrm xmlns:a="http://schemas.openxmlformats.org/drawingml/2006/main">
            <a:off x="2977415" y="2095500"/>
            <a:ext cx="6865108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57E14C-42B5-4962-8FCC-3EA2DA82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0409" y="2325717"/>
            <a:ext cx="2751257" cy="502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Using Kepler’s and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8A0D86-43E5-44BA-9FF3-AC773BE5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7808" y="2665403"/>
            <a:ext cx="3275719" cy="5010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Newton’s laws, we can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48BDED-E650-478F-B057-E3CF4548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7512" y="2999913"/>
            <a:ext cx="3197091" cy="502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relate the size and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C256C-7A90-4407-985D-98F8476A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5909" y="3338425"/>
            <a:ext cx="2778896" cy="502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period of the stellar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260A09-1D6F-4B99-9758-F7A7D851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9851" y="3677167"/>
            <a:ext cx="2691037" cy="5023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orbits to derive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7FDAAE-FB36-42CF-A4B0-556B80D7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9477" y="4014333"/>
            <a:ext cx="3452129" cy="498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 of the Milky Way’s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E57B9B-4453-4DD6-98C6-E948701F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8660" y="4350736"/>
            <a:ext cx="1527767" cy="502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black hole.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8D6A4E-D88C-4AC3-A583-6CAAB776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697" y="5174742"/>
            <a:ext cx="293174" cy="502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33A221-3AFA-430F-8A2B-21509A09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346" y="5251789"/>
            <a:ext cx="2358177" cy="496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4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4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~ 4 million solar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8D3263-3C76-4323-B746-156E3E736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7778" y="5513395"/>
            <a:ext cx="1110007" cy="502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masses</a:t>
            </a:r>
          </a:p>
        </p:txBody>
      </p:sp>
    </p:spTree>
    <p:extLst>
      <p:ext uri="{BB962C8B-B14F-4D97-AF65-F5344CB8AC3E}">
        <p14:creationId xmlns:p14="http://schemas.microsoft.com/office/powerpoint/2010/main" val="227873107"/>
      </p:ext>
    </p:extLst>
  </p:cSld>
</p:sld>
</file>

<file path=ppt/slides/slide3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Disk vs. Halo and Bulge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c2d18e867442a"/>
          <ns0:srcRect xmlns:ns0="http://schemas.openxmlformats.org/drawingml/2006/main" l="49784" r="1299" t="26704" b="17554"/>
          <a:stretch xmlns:a="http://schemas.openxmlformats.org/drawingml/2006/main"/>
        </p:blipFill>
        <p:spPr>
          <a:xfrm xmlns:a="http://schemas.openxmlformats.org/drawingml/2006/main">
            <a:off x="5797016" y="2177082"/>
            <a:ext cx="4522746" cy="398241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F40FF6-8F44-461E-8DA3-4EB381322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2238" y="2095500"/>
            <a:ext cx="157596" cy="560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7E4885-8158-4B83-B5DF-E3B607D6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7858" y="2095646"/>
            <a:ext cx="3234229" cy="5600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and gas in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B3E965-7F9C-410C-A48F-3D6D265D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7858" y="2512058"/>
            <a:ext cx="3058273" cy="5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 are all rotating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060A01-7EE8-49E2-8F7B-6563FE547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7858" y="2932121"/>
            <a:ext cx="3313716" cy="560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together in the same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8A2F82-2537-4C1E-A6E9-00AB5855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7858" y="3348482"/>
            <a:ext cx="3080469" cy="560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general direction in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64A541-75A7-443D-8AB4-0CED9097D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7858" y="3764843"/>
            <a:ext cx="3158218" cy="560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plane of the disk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68AC95-4529-41E8-99DA-25C523357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2238" y="4266829"/>
            <a:ext cx="157596" cy="560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6BA1E6-C95C-40C8-8E33-DFE96999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7858" y="4266908"/>
            <a:ext cx="3332324" cy="560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in the halo and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2987E7-2B8F-45E3-9277-48795335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7858" y="4684073"/>
            <a:ext cx="3479500" cy="5588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 orbit in different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A1377B-DDC1-4BD5-AB29-3A25BDA0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7858" y="5103604"/>
            <a:ext cx="3622668" cy="5599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planes with no general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AEAACF-5769-4A6D-ACF8-7CFC8D3D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7858" y="5519826"/>
            <a:ext cx="2807017" cy="5602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7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sense of rotation. </a:t>
            </a:r>
          </a:p>
        </p:txBody>
      </p:sp>
    </p:spTree>
    <p:extLst>
      <p:ext uri="{BB962C8B-B14F-4D97-AF65-F5344CB8AC3E}">
        <p14:creationId xmlns:p14="http://schemas.microsoft.com/office/powerpoint/2010/main" val="414091460"/>
      </p:ext>
    </p:extLst>
  </p:cSld>
</p:sld>
</file>

<file path=ppt/slides/slide3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Spiral Arms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409095bb44a26"/>
          <ns0:srcRect xmlns:ns0="http://schemas.openxmlformats.org/drawingml/2006/main" l="56205" r="6638" t="22689" b="30626"/>
          <a:stretch xmlns:a="http://schemas.openxmlformats.org/drawingml/2006/main"/>
        </p:blipFill>
        <p:spPr>
          <a:xfrm xmlns:a="http://schemas.openxmlformats.org/drawingml/2006/main">
            <a:off x="6621257" y="2095500"/>
            <a:ext cx="3332193" cy="323513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661B5F-5406-4B47-A5B5-4D76D3454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550" y="2294591"/>
            <a:ext cx="152860" cy="5435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DE6C99-BDCC-4907-9468-36B5EF81C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4086" y="2294591"/>
            <a:ext cx="2930439" cy="5435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If you measure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65B1F7-AB4E-4380-88C1-5D6F7FBFC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4086" y="2698821"/>
            <a:ext cx="3002784" cy="5428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amount of gas as a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1F4E7B-C20D-4A97-94B7-1B2D5DED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4086" y="3106326"/>
            <a:ext cx="3419078" cy="5430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function of distance at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AF5F3E-86E2-4096-A73C-6B19A43B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4086" y="3511002"/>
            <a:ext cx="3504366" cy="541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different positions, you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C4B1B3-18CE-48DD-823D-E606BDAA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4086" y="3914148"/>
            <a:ext cx="3568401" cy="5428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can make a map of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403765-9FEB-45FD-B7D9-5C1E71EF2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4086" y="4321759"/>
            <a:ext cx="3586310" cy="5429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spiral arms of the Milky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C23493-BFE9-40A1-B0B3-D4D9803A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4086" y="4738041"/>
            <a:ext cx="766068" cy="5221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C7A9CB-E32C-44BF-A12A-57C1DC6E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550" y="5212119"/>
            <a:ext cx="152860" cy="5435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533364-38FF-4373-9100-0061186E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4086" y="5212436"/>
            <a:ext cx="3511853" cy="5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is an early map in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E46754-20BC-4CE6-B7B2-ECD52CEC9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4086" y="5615997"/>
            <a:ext cx="2668804" cy="5435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neutral hydrogen.</a:t>
            </a:r>
          </a:p>
        </p:txBody>
      </p:sp>
    </p:spTree>
    <p:extLst>
      <p:ext uri="{BB962C8B-B14F-4D97-AF65-F5344CB8AC3E}">
        <p14:creationId xmlns:p14="http://schemas.microsoft.com/office/powerpoint/2010/main" val="808156489"/>
      </p:ext>
    </p:extLst>
  </p:cSld>
</p:sld>
</file>

<file path=ppt/slides/slide3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Spiral Arms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e07be6ed814532"/>
          <ns0:srcRect xmlns:ns0="http://schemas.openxmlformats.org/drawingml/2006/main" l="49567" r="1299" t="23529" b="13259"/>
          <a:stretch xmlns:a="http://schemas.openxmlformats.org/drawingml/2006/main"/>
        </p:blipFill>
        <p:spPr>
          <a:xfrm xmlns:a="http://schemas.openxmlformats.org/drawingml/2006/main">
            <a:off x="5809447" y="2095500"/>
            <a:ext cx="4088012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ED017A-9F11-495A-B6A3-3FA88151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4879" y="3323607"/>
            <a:ext cx="3465296" cy="571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is a more recent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8D656C-0BE5-4786-A855-E2AB578D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0836" y="3754319"/>
            <a:ext cx="2434311" cy="571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map using just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30F49D-F2A1-446C-8C44-244FD6E22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4541" y="4185052"/>
            <a:ext cx="3567126" cy="571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electrons with various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711C27-CE08-45C3-A5BB-31AD60CD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2316" y="4612242"/>
            <a:ext cx="2871136" cy="5714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features labeled.  </a:t>
            </a:r>
          </a:p>
        </p:txBody>
      </p:sp>
    </p:spTree>
    <p:extLst>
      <p:ext uri="{BB962C8B-B14F-4D97-AF65-F5344CB8AC3E}">
        <p14:creationId xmlns:p14="http://schemas.microsoft.com/office/powerpoint/2010/main" val="2056909731"/>
      </p:ext>
    </p:extLst>
  </p:cSld>
</p:sld>
</file>

<file path=ppt/slides/slide3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Spiral Arms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44945d98a41c6"/>
          <ns0:srcRect xmlns:ns0="http://schemas.openxmlformats.org/drawingml/2006/main" l="49495" r="1515" t="23529" b="13072"/>
          <a:stretch xmlns:a="http://schemas.openxmlformats.org/drawingml/2006/main"/>
        </p:blipFill>
        <p:spPr>
          <a:xfrm xmlns:a="http://schemas.openxmlformats.org/drawingml/2006/main">
            <a:off x="5602303" y="2095500"/>
            <a:ext cx="406400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133DA0-203F-42AE-A623-B21D4077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5697" y="3319990"/>
            <a:ext cx="2980303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same map as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E8C644-B0DC-4E0D-9B39-607C8CD6D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427" y="3749433"/>
            <a:ext cx="2565740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before, but with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3D542B-D6F1-4622-A5A3-6BF94197C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4788" y="4178897"/>
            <a:ext cx="2962681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additional fictional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E684BB-0547-40F1-8568-C473926A1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6071" y="4604829"/>
            <a:ext cx="1259981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labels.  </a:t>
            </a:r>
          </a:p>
        </p:txBody>
      </p:sp>
    </p:spTree>
    <p:extLst>
      <p:ext uri="{BB962C8B-B14F-4D97-AF65-F5344CB8AC3E}">
        <p14:creationId xmlns:p14="http://schemas.microsoft.com/office/powerpoint/2010/main" val="134939525"/>
      </p:ext>
    </p:extLst>
  </p:cSld>
</p:sld>
</file>

<file path=ppt/slides/slide3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Spiral Arms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abefd45364832"/>
          <ns0:srcRect xmlns:ns0="http://schemas.openxmlformats.org/drawingml/2006/main" l="52670" r="2020" t="25584" b="20355"/>
          <a:stretch xmlns:a="http://schemas.openxmlformats.org/drawingml/2006/main"/>
        </p:blipFill>
        <p:spPr>
          <a:xfrm xmlns:a="http://schemas.openxmlformats.org/drawingml/2006/main">
            <a:off x="6089366" y="2095500"/>
            <a:ext cx="4021311" cy="370754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C33CF-7DAE-48F3-9D0A-2E6097BFC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7513" y="2530262"/>
            <a:ext cx="348383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Another recent map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1DDC04-6535-4A0B-A609-A207A2B41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1323" y="2989703"/>
            <a:ext cx="405868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using the distribution of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41F5B3-A284-4E39-AF3F-C68D43C20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6344" y="3449166"/>
            <a:ext cx="3888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dust to trace the spiral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CACC92-2C06-4724-A4F8-CB81E0EE9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4614" y="3904851"/>
            <a:ext cx="119848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arms.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25E2DE-AD1C-408C-8348-C78800BB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1465" y="4457660"/>
            <a:ext cx="368079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Notice that this is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B73BC4-B7AD-42EA-8B71-A068FC64D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6042" y="4913437"/>
            <a:ext cx="352928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first map that shows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0CB156-41DD-45CC-8C51-D5D9A3751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5861" y="5375669"/>
            <a:ext cx="1304366" cy="604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bar.</a:t>
            </a:r>
          </a:p>
        </p:txBody>
      </p:sp>
    </p:spTree>
    <p:extLst>
      <p:ext uri="{BB962C8B-B14F-4D97-AF65-F5344CB8AC3E}">
        <p14:creationId xmlns:p14="http://schemas.microsoft.com/office/powerpoint/2010/main" val="516360664"/>
      </p:ext>
    </p:extLst>
  </p:cSld>
</p:sld>
</file>

<file path=ppt/slides/slide3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Spiral Arms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d9fd0a314f4644"/>
          <ns0:srcRect xmlns:ns0="http://schemas.openxmlformats.org/drawingml/2006/main" l="45455" r="1371" t="22129" b="9057"/>
          <a:stretch xmlns:a="http://schemas.openxmlformats.org/drawingml/2006/main"/>
        </p:blipFill>
        <p:spPr>
          <a:xfrm xmlns:a="http://schemas.openxmlformats.org/drawingml/2006/main">
            <a:off x="5482924" y="2095500"/>
            <a:ext cx="406400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734F67-CDE1-4935-A09E-B3A0A0618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5877" y="3108709"/>
            <a:ext cx="2778443" cy="524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Artist’s conception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A0B88D-C48F-428E-A475-B80EBE2E6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140" y="3504356"/>
            <a:ext cx="2473110" cy="524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based on recent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DADF69-F22C-4365-83AF-2A6D6FC0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7944" y="3900025"/>
            <a:ext cx="2655047" cy="524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measurements of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3DD0E2-4EE2-496E-A578-284FA6C3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5076" y="4292435"/>
            <a:ext cx="2822052" cy="524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stellar distances in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003DC8-9058-4C8A-8D32-7B97FA3F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934" y="4688082"/>
            <a:ext cx="1688435" cy="5249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infrared</a:t>
            </a:r>
          </a:p>
        </p:txBody>
      </p:sp>
    </p:spTree>
    <p:extLst>
      <p:ext uri="{BB962C8B-B14F-4D97-AF65-F5344CB8AC3E}">
        <p14:creationId xmlns:p14="http://schemas.microsoft.com/office/powerpoint/2010/main" val="1464600450"/>
      </p:ext>
    </p:extLst>
  </p:cSld>
</p:sld>
</file>

<file path=ppt/slides/slide3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Colors in spiral arms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54d86afe324ed5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8EBCD6-FC67-43DB-9527-31FAF84B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122" y="3162601"/>
            <a:ext cx="1602898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do you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29136F-0B04-40FE-AD65-37591743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1506" y="3484919"/>
            <a:ext cx="1558150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notice about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F9BA71-AF9B-42BF-80D5-55B7D246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1506" y="3807236"/>
            <a:ext cx="1558122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colors of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746353-D7A7-4EF1-906F-ECC3DE28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2283" y="4129553"/>
            <a:ext cx="1856586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stars in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47D18-1FB3-464F-8533-43C71B65C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6893" y="4451870"/>
            <a:ext cx="1707300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spiral arms of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F6458E-ED41-4C00-8958-CC09006C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886" y="4774188"/>
            <a:ext cx="1438785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this galaxy?</a:t>
            </a:r>
          </a:p>
        </p:txBody>
      </p:sp>
    </p:spTree>
    <p:extLst>
      <p:ext uri="{BB962C8B-B14F-4D97-AF65-F5344CB8AC3E}">
        <p14:creationId xmlns:p14="http://schemas.microsoft.com/office/powerpoint/2010/main" val="251874956"/>
      </p:ext>
    </p:extLst>
  </p:cSld>
</p:sld>
</file>

<file path=ppt/slides/slide3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 in spiral arms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13a1f48f4045f5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B1388-ED8A-47C8-8F12-010FD365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4045" y="2965280"/>
            <a:ext cx="1528253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arms of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FF9C2A-25EA-4C3F-B2FC-07A50137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9745" y="3287598"/>
            <a:ext cx="1796854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spiral galaxies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B43841-C79E-4A71-8ABF-F6B26E969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0057" y="3609915"/>
            <a:ext cx="1916268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contain most of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4BD905-F803-406D-A840-E7733F20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2439" y="3932232"/>
            <a:ext cx="1871872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bright, blue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AB848-44B3-4CB4-84F3-03E77438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6893" y="4254549"/>
            <a:ext cx="1662604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 and B type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AE24C6-9F39-4798-81D5-88E7A2B6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2018" y="4574553"/>
            <a:ext cx="677662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stars.</a:t>
            </a:r>
          </a:p>
        </p:txBody>
      </p:sp>
    </p:spTree>
    <p:extLst>
      <p:ext uri="{BB962C8B-B14F-4D97-AF65-F5344CB8AC3E}">
        <p14:creationId xmlns:p14="http://schemas.microsoft.com/office/powerpoint/2010/main" val="892667098"/>
      </p:ext>
    </p:extLst>
  </p:cSld>
</p:sld>
</file>

<file path=ppt/slides/slide3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Discovery of the milky way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c0cea206734b5f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929795-238D-4EE2-B134-F62AC34D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386" y="5053805"/>
            <a:ext cx="104403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2DEFC0-50F0-4144-9333-777642E3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4834" y="5054401"/>
            <a:ext cx="1955299" cy="380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1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Which live longer,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D44C4-3A4F-40A8-BE83-213441778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4834" y="5341087"/>
            <a:ext cx="1996325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Red or Blue stars?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BE72C4-0FDE-4A54-9E71-B8D02487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3074" y="4529848"/>
            <a:ext cx="2019218" cy="451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0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2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Stellar Lifetimes</a:t>
            </a:r>
          </a:p>
        </p:txBody>
      </p:sp>
    </p:spTree>
    <p:extLst>
      <p:ext uri="{BB962C8B-B14F-4D97-AF65-F5344CB8AC3E}">
        <p14:creationId xmlns:p14="http://schemas.microsoft.com/office/powerpoint/2010/main" val="472941131"/>
      </p:ext>
    </p:extLst>
  </p:cSld>
</p:sld>
</file>

<file path=ppt/slides/slide3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Discovery of the milky way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8339e178e4290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0C5DB-46A1-49E9-8CD1-63EDBC8FF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386" y="5053805"/>
            <a:ext cx="104403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3A3B00-7A16-4D89-9864-B6929D427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4834" y="5053805"/>
            <a:ext cx="3648146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 the stars in the spiral arms are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C70FF-B339-404F-BA8C-1C4C9F2A8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4834" y="5341087"/>
            <a:ext cx="776176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mostly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064E0E-FE87-4636-ADD8-3E5C66E47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0268" y="5341087"/>
            <a:ext cx="2974221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0099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0099FF"/>
                </a:solidFill>
                <a:latin typeface="Arial"/>
                <a:ea typeface="Arial"/>
                <a:cs typeface="Arial"/>
              </a:rPr>
              <a:t>bright, hot, and  young stars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DC1F23-B738-476F-B095-11A6ED780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3906" y="5341087"/>
            <a:ext cx="87250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!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6AE7E1-D973-4C94-A033-CAC2DBA38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3074" y="4529848"/>
            <a:ext cx="2019218" cy="4510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0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2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Stellar Lifetimes</a:t>
            </a:r>
          </a:p>
        </p:txBody>
      </p:sp>
    </p:spTree>
    <p:extLst>
      <p:ext uri="{BB962C8B-B14F-4D97-AF65-F5344CB8AC3E}">
        <p14:creationId xmlns:p14="http://schemas.microsoft.com/office/powerpoint/2010/main" val="492827240"/>
      </p:ext>
    </p:extLst>
  </p:cSld>
</p:sld>
</file>

<file path=ppt/slides/slide4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 stars and star formation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dc3b783e0d40f1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7F442F-9B83-451C-863B-5F87C126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512" y="2678278"/>
            <a:ext cx="767211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Since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56D70F-49AD-47E8-AA80-635B712CD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612" y="2678278"/>
            <a:ext cx="886521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0099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0099FF"/>
                </a:solidFill>
                <a:latin typeface="Arial"/>
                <a:ea typeface="Arial"/>
                <a:cs typeface="Arial"/>
              </a:rPr>
              <a:t>O stars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2DE390-B7AB-4752-B93D-3E191729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6583" y="3000595"/>
            <a:ext cx="1543219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have such a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6AC637-AD77-455E-B499-5F1B3CB2C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7518" y="3322912"/>
            <a:ext cx="1901301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short lifetime, it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07BBF-49E2-4113-828A-722DFF13F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4354" y="3645230"/>
            <a:ext cx="1647668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must be that: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F3CDAB-8BAE-4015-94DD-61DBBD856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8809" y="3967547"/>
            <a:ext cx="1364114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arms of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AB5E3A-BEAE-4BDC-96E8-C27F3747C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9745" y="4289864"/>
            <a:ext cx="1796854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spiral galaxies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12A026-6DAA-4E5A-AFAC-BB21C3CF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2283" y="4612189"/>
            <a:ext cx="1811788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are where star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C8889D-80E7-404A-99E0-0D8E5782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0725" y="4934506"/>
            <a:ext cx="1215261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formation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9083B5-A9C0-471F-B02D-3884C7568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186" y="5256823"/>
            <a:ext cx="1125315" cy="429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happens!</a:t>
            </a:r>
          </a:p>
        </p:txBody>
      </p:sp>
    </p:spTree>
    <p:extLst>
      <p:ext uri="{BB962C8B-B14F-4D97-AF65-F5344CB8AC3E}">
        <p14:creationId xmlns:p14="http://schemas.microsoft.com/office/powerpoint/2010/main" val="1545027258"/>
      </p:ext>
    </p:extLst>
  </p:cSld>
</p:sld>
</file>

<file path=ppt/slides/slide4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structure of spiral arms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7627e9f3584e31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0FB3F4-8731-4BC0-9BDF-07BF4A84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0604" y="2423006"/>
            <a:ext cx="2751708" cy="4001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9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6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If stars form in the spiral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CF5FBD-E2DC-4BCD-AE88-891BB358F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520" y="2753218"/>
            <a:ext cx="2527891" cy="3869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0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arms, how do they end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C98954-6C14-455B-8737-2B2DA1B4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2" y="3076007"/>
            <a:ext cx="2348842" cy="386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1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0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up getting spread out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BBB6CF-9DC7-42A4-A2B5-5346DE90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6972" y="3394378"/>
            <a:ext cx="2251722" cy="392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3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33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over the whole disk?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62F292-874F-4766-BFA2-20D06F894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6507" y="4043335"/>
            <a:ext cx="1714634" cy="3855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7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9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Spiral arms are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BEA5CA-3DB5-46A7-8C1F-EAB5BCA51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0162" y="4048189"/>
            <a:ext cx="446318" cy="3774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8" b="1" i="1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858" b="1" i="1">
                <a:solidFill>
                  <a:srgbClr val="FFFF00"/>
                </a:solidFill>
                <a:latin typeface="Arial"/>
                <a:ea typeface="Arial"/>
                <a:cs typeface="Arial"/>
              </a:rPr>
              <a:t>not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56B15D-EA06-4FC7-8E7A-ACE9CBB9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6112" y="4374926"/>
            <a:ext cx="2520502" cy="3700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21" b="1" i="1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821" b="1" i="1">
                <a:solidFill>
                  <a:srgbClr val="FFFF00"/>
                </a:solidFill>
                <a:latin typeface="Arial"/>
                <a:ea typeface="Arial"/>
                <a:cs typeface="Arial"/>
              </a:rPr>
              <a:t>permanent structures,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8F1348-1A7B-42EF-B713-904B049E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8221" y="4691360"/>
            <a:ext cx="1729592" cy="379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0" b="1" i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0" b="1" i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rather they are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F3933F-FB5F-4340-B4D8-CBC9A1DC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6799" y="4699132"/>
            <a:ext cx="1020715" cy="3669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1" i="1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806" b="1" i="1">
                <a:solidFill>
                  <a:srgbClr val="FFFF00"/>
                </a:solidFill>
                <a:latin typeface="Arial"/>
                <a:ea typeface="Arial"/>
                <a:cs typeface="Arial"/>
              </a:rPr>
              <a:t>locations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B55295-7CDE-4A56-B90A-E6C885B3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9303" y="5019710"/>
            <a:ext cx="1774365" cy="3698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20" b="1" i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20" b="1" i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where stars are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380488-3A26-4ED4-BC49-000F5B2F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1031" y="5331169"/>
            <a:ext cx="916364" cy="3879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9" b="1" i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09" b="1" i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forming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3CB9E7-ABB0-4769-AAEC-1C3C6A315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484" y="5307694"/>
            <a:ext cx="88170" cy="427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46158"/>
      </p:ext>
    </p:extLst>
  </p:cSld>
</p:sld>
</file>

<file path=ppt/slides/slide4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Spiral density waves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fd25db94344ac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7EFAC7-C542-418D-8D7B-63651611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3469" y="2282926"/>
            <a:ext cx="1705906" cy="350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If spiral arms are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2BAC14-2E77-4A3B-B604-7F62F660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7800" y="2291757"/>
            <a:ext cx="398551" cy="335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2" b="1" i="1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652" b="1" i="1">
                <a:solidFill>
                  <a:srgbClr val="FFFF00"/>
                </a:solidFill>
                <a:latin typeface="Arial"/>
                <a:ea typeface="Arial"/>
                <a:cs typeface="Arial"/>
              </a:rPr>
              <a:t>not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9EBF50-E604-40E4-BB6E-FBE5AF90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7191" y="2580859"/>
            <a:ext cx="2184192" cy="3288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8" b="1" i="1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618" b="1" i="1">
                <a:solidFill>
                  <a:srgbClr val="FFFF00"/>
                </a:solidFill>
                <a:latin typeface="Arial"/>
                <a:ea typeface="Arial"/>
                <a:cs typeface="Arial"/>
              </a:rPr>
              <a:t>permanent structures,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601BCA-3218-4FC8-80CC-4B48D0CC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0363" y="2571744"/>
            <a:ext cx="552010" cy="3440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3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93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then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13B5DC-D35F-45B4-9617-633E1531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084" y="2857369"/>
            <a:ext cx="3013721" cy="346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is making these locations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D27F8-F072-4803-B6B1-7831CEA0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1177" y="3143791"/>
            <a:ext cx="2687132" cy="348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14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1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become active star forming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265DF3-57AE-4F7F-A8FD-CD9558778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9903" y="3433483"/>
            <a:ext cx="829969" cy="3403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7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7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regions?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61490B-EE47-4408-B50D-C2F5DB1E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7164" y="4293723"/>
            <a:ext cx="2534983" cy="339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Spiral arms are caused by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9C6ABB-E22C-4EE2-88C2-E69DABC3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930" y="4576045"/>
            <a:ext cx="2137718" cy="3473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9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709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spiral density waves 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01E001-C540-4D4F-A6EF-772B6278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4627" y="4575324"/>
            <a:ext cx="837332" cy="348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1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1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a spiral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83BF19-BDC7-4BA4-A2FB-8D09C143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46" y="4866913"/>
            <a:ext cx="2908079" cy="3413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0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8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shaped disturbances traveling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085504-9AE5-4776-821B-EFB989C3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5390" y="5146271"/>
            <a:ext cx="2938668" cy="350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through the disk of the galaxy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C580F5-0DD8-40D1-9E99-AA3488424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810" y="5444083"/>
            <a:ext cx="2409956" cy="33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40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4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that compressed gas and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370589-EFD6-41EF-A9E4-297B4DF5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7407" y="5720002"/>
            <a:ext cx="2215326" cy="3520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3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33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triggers star formation.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4E0414-124C-45F5-9CA1-D6089B87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5588" y="5474743"/>
            <a:ext cx="88170" cy="427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7671091"/>
      </p:ext>
    </p:extLst>
  </p:cSld>
</p:sld>
</file>

<file path=ppt/slides/slide4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Spiral Density Waves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0d740331fe4a5b"/>
          <ns0:srcRect xmlns:ns0="http://schemas.openxmlformats.org/drawingml/2006/main" l="50577" r="2597" t="26611" b="20355"/>
          <a:stretch xmlns:a="http://schemas.openxmlformats.org/drawingml/2006/main"/>
        </p:blipFill>
        <p:spPr>
          <a:xfrm xmlns:a="http://schemas.openxmlformats.org/drawingml/2006/main">
            <a:off x="5918415" y="2095500"/>
            <a:ext cx="4643549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4C4451-C54F-4FA4-B1F2-1B5140B6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0036" y="2303975"/>
            <a:ext cx="169035" cy="6010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9E282D-4453-4BB2-B2B5-970EAB20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018" y="2303975"/>
            <a:ext cx="3345774" cy="6010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Spiral arms are like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8111C9-1079-4E55-9FC2-DC2733FF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018" y="2751628"/>
            <a:ext cx="3792183" cy="5992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traffic jams:  stars and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8B580D-F75D-4FD6-A44E-C4CB0972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018" y="3201811"/>
            <a:ext cx="3695481" cy="600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gas bunch up as they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542CF-9978-4C20-ADD4-4A60D655E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018" y="3648002"/>
            <a:ext cx="3364893" cy="600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move through them.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6552C5-28F5-4F1F-A855-F3C4951C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0036" y="4186292"/>
            <a:ext cx="169035" cy="6010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518027-7194-4FEB-A18F-E6C92AF8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9835" y="4186292"/>
            <a:ext cx="1908038" cy="6010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the gas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37C866-09B1-4715-BA02-F4B42E77B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018" y="4632922"/>
            <a:ext cx="2989070" cy="6009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compresses, star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F5AC7D-91A7-47DB-A09F-4BD04E5D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018" y="5079494"/>
            <a:ext cx="3659506" cy="6010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formation is triggered.</a:t>
            </a:r>
          </a:p>
        </p:txBody>
      </p:sp>
    </p:spTree>
    <p:extLst>
      <p:ext uri="{BB962C8B-B14F-4D97-AF65-F5344CB8AC3E}">
        <p14:creationId xmlns:p14="http://schemas.microsoft.com/office/powerpoint/2010/main" val="226549392"/>
      </p:ext>
    </p:extLst>
  </p:cSld>
</p:sld>
</file>

<file path=ppt/slides/slide4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 crossing spiral arms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e9a5a6f06349f1"/>
          <ns0:srcRect xmlns:ns0="http://schemas.openxmlformats.org/drawingml/2006/main" l="11760" r="1659" t="6162" b="3268"/>
          <a:stretch xmlns:a="http://schemas.openxmlformats.org/drawingml/2006/main"/>
        </p:blipFill>
        <p:spPr>
          <a:xfrm xmlns:a="http://schemas.openxmlformats.org/drawingml/2006/main">
            <a:off x="3734187" y="2095500"/>
            <a:ext cx="5027629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65963D-8F5E-4E0C-9FE7-56E375488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0184" y="2215229"/>
            <a:ext cx="98981" cy="351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DE294A-8BEB-4014-AE55-4813C19C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978" y="2215495"/>
            <a:ext cx="2420011" cy="3514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Massive, luminous, blue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BE82D1-B5BD-4BF4-8956-8D1B7D587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978" y="2476763"/>
            <a:ext cx="1933900" cy="351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are only seen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8A26C-56E2-4CC7-82E5-191BCF764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978" y="2740845"/>
            <a:ext cx="2225699" cy="3516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close to the spiral arm.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0A6EB3-B84E-40D9-9F37-19E4B327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0184" y="3053524"/>
            <a:ext cx="98981" cy="351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9857E0-CF46-4484-A33A-D7D9EE59A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978" y="3054787"/>
            <a:ext cx="2068605" cy="3498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Longer-lived, fainter,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96449D-4360-472A-8BB2-BF82176A2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978" y="3317693"/>
            <a:ext cx="2382802" cy="3514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low-mass stars (like our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1875A1-92A6-44BE-BB04-6577B26C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978" y="3578973"/>
            <a:ext cx="1740453" cy="351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Sun) continue on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0D06F7-0240-409A-B886-1F5D9EA48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978" y="3840481"/>
            <a:ext cx="2009084" cy="351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through many spiral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D12BC4-A407-4571-B548-AB433A3B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978" y="4104391"/>
            <a:ext cx="570001" cy="351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arms.</a:t>
            </a:r>
          </a:p>
        </p:txBody>
      </p:sp>
    </p:spTree>
    <p:extLst>
      <p:ext uri="{BB962C8B-B14F-4D97-AF65-F5344CB8AC3E}">
        <p14:creationId xmlns:p14="http://schemas.microsoft.com/office/powerpoint/2010/main" val="1817481827"/>
      </p:ext>
    </p:extLst>
  </p:cSld>
</p:sld>
</file>

<file path=ppt/slides/slide4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 Formation across spiral arms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2f4c724d57455b"/>
          <ns0:srcRect xmlns:ns0="http://schemas.openxmlformats.org/drawingml/2006/main" l="38456" r="2309" t="22129" b="14566"/>
          <a:stretch xmlns:a="http://schemas.openxmlformats.org/drawingml/2006/main"/>
        </p:blipFill>
        <p:spPr>
          <a:xfrm xmlns:a="http://schemas.openxmlformats.org/drawingml/2006/main">
            <a:off x="4929500" y="2095500"/>
            <a:ext cx="4915805" cy="405958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2D5083-7472-4371-8F50-F869697E4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6695" y="2283238"/>
            <a:ext cx="132900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9DD127-E91D-476A-9405-640BE938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2283238"/>
            <a:ext cx="3239905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can see many of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0202F1-D632-4383-B5EF-1692D1637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2594071"/>
            <a:ext cx="3149664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stages of star formation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743401-F9C6-453A-BC66-ECF4A036D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2908443"/>
            <a:ext cx="2563679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across a spiral arm.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2B9C2D-3178-4343-90A1-C2A18BC04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6695" y="3292635"/>
            <a:ext cx="132900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E477BE-D679-4D67-BBA3-27210656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3292635"/>
            <a:ext cx="2210468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Molecular clouds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D211D0-58FB-460B-B282-3A9ED6E9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6695" y="3673323"/>
            <a:ext cx="132900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A2369A-2C19-4548-B39D-E5B5926B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3673323"/>
            <a:ext cx="2455990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ionization nebulae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CB6AC3-E387-4434-941A-4D257C43D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3987704"/>
            <a:ext cx="2710964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(reddish; associated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C208A0-25CB-4515-8DAD-8E9E04DC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4302052"/>
            <a:ext cx="2016367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with protostars)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4A0585-2D13-481D-B694-F8E696A5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6695" y="4682728"/>
            <a:ext cx="132900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B7A26C-5CCB-4513-9F8B-E9BF1860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4682728"/>
            <a:ext cx="3197813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Main Sequence O Stars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81B3FD-BD91-48C6-B105-7A70CFC26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4997109"/>
            <a:ext cx="773577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(blue)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4CE4C5-0800-4D0C-8EBB-02AE4BFAB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6695" y="5381305"/>
            <a:ext cx="132900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BCCDA4-5516-49CA-AD1C-434FE223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5381305"/>
            <a:ext cx="2289611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mass main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9B6D8A-A923-4236-8C2D-8A45824FF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45" y="5695662"/>
            <a:ext cx="2696695" cy="4638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sequence stars (red)</a:t>
            </a:r>
          </a:p>
        </p:txBody>
      </p:sp>
    </p:spTree>
    <p:extLst>
      <p:ext uri="{BB962C8B-B14F-4D97-AF65-F5344CB8AC3E}">
        <p14:creationId xmlns:p14="http://schemas.microsoft.com/office/powerpoint/2010/main" val="2073283891"/>
      </p:ext>
    </p:extLst>
  </p:cSld>
</p:sld>
</file>

<file path=ppt/slides/slide4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 in the bulge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8aa1d1bec34208"/>
          <ns0:srcRect xmlns:ns0="http://schemas.openxmlformats.org/drawingml/2006/main" l="49495" r="1515" t="23529" b="13072"/>
          <a:stretch xmlns:a="http://schemas.openxmlformats.org/drawingml/2006/main"/>
        </p:blipFill>
        <p:spPr>
          <a:xfrm xmlns:a="http://schemas.openxmlformats.org/drawingml/2006/main">
            <a:off x="5776252" y="2095500"/>
            <a:ext cx="406400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AF57CF-E870-47BA-A1EB-2E38BE69A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7975" y="3707766"/>
            <a:ext cx="2783125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color is 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179636-302E-4596-A8F5-B067F9ED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1748" y="4137209"/>
            <a:ext cx="3339465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center of the galaxy?</a:t>
            </a:r>
          </a:p>
        </p:txBody>
      </p:sp>
    </p:spTree>
    <p:extLst>
      <p:ext uri="{BB962C8B-B14F-4D97-AF65-F5344CB8AC3E}">
        <p14:creationId xmlns:p14="http://schemas.microsoft.com/office/powerpoint/2010/main" val="1171083171"/>
      </p:ext>
    </p:extLst>
  </p:cSld>
</p:sld>
</file>

<file path=ppt/slides/slide4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Stars in the bulge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97bda8e7984826"/>
          <ns0:srcRect xmlns:ns0="http://schemas.openxmlformats.org/drawingml/2006/main" l="49495" r="1515" t="23529" b="13072"/>
          <a:stretch xmlns:a="http://schemas.openxmlformats.org/drawingml/2006/main"/>
        </p:blipFill>
        <p:spPr>
          <a:xfrm xmlns:a="http://schemas.openxmlformats.org/drawingml/2006/main">
            <a:off x="5812777" y="2095500"/>
            <a:ext cx="406400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3E20D5-AFA4-4284-BCAD-425513A4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5223" y="2186205"/>
            <a:ext cx="156066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07A5B-75A9-47EB-9E0F-856C59C0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357" y="2186205"/>
            <a:ext cx="2901139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in the bulge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8528D5-2B48-4756-89B2-61406DFC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357" y="2615648"/>
            <a:ext cx="2783297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our galaxy are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F6497-099B-4897-AD55-AC828BD26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357" y="3045116"/>
            <a:ext cx="1060264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redder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91FF4F-E4AB-464E-AE62-0E99400DA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5198" y="3045116"/>
            <a:ext cx="2169852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than stars in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A27ADE-E5B4-45DE-BBC3-0CC09C5F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357" y="3471045"/>
            <a:ext cx="1358410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disk.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AE179B-9A1A-456D-9C3B-0E2BC7EF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5223" y="3987760"/>
            <a:ext cx="156066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141C6-5CCA-4F62-B4D0-AA3E114E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183" y="3987760"/>
            <a:ext cx="3277669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they low or high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65CCD8-A50F-47EF-91CA-FB52D82B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357" y="4413782"/>
            <a:ext cx="1951998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 stars?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41FCBB-A0B2-4C49-969A-B8D0D2A2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5223" y="4926982"/>
            <a:ext cx="156066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AE9010-1FB5-41A5-95B1-F96F8402D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183" y="4926982"/>
            <a:ext cx="3256511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they younger or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5932FE-885E-477A-9D35-38AAC27B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357" y="5356405"/>
            <a:ext cx="1021270" cy="5697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older?</a:t>
            </a:r>
          </a:p>
        </p:txBody>
      </p:sp>
    </p:spTree>
    <p:extLst>
      <p:ext uri="{BB962C8B-B14F-4D97-AF65-F5344CB8AC3E}">
        <p14:creationId xmlns:p14="http://schemas.microsoft.com/office/powerpoint/2010/main" val="1540814282"/>
      </p:ext>
    </p:extLst>
  </p:cSld>
</p:sld>
</file>

<file path=ppt/slides/slide4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Metals (astronomically speaking)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cd28c410564137"/>
          <ns0:srcRect xmlns:ns0="http://schemas.openxmlformats.org/drawingml/2006/main" l="57431" r="3968" t="24183" b="13632"/>
          <a:stretch xmlns:a="http://schemas.openxmlformats.org/drawingml/2006/main"/>
        </p:blipFill>
        <p:spPr>
          <a:xfrm xmlns:a="http://schemas.openxmlformats.org/drawingml/2006/main">
            <a:off x="6522518" y="2095500"/>
            <a:ext cx="2863794" cy="356502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95EB1E-91DF-488C-872C-71B098C9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5688" y="2175168"/>
            <a:ext cx="104604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366D82-0300-4B8F-8258-9E8A8DF2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898" y="2175168"/>
            <a:ext cx="3228285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Any element more massive than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F319C2-BE67-48A0-B683-3F6872CD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2440601"/>
            <a:ext cx="3177566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hydrogen and helium is called a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DBEAD2-97D8-48EF-942D-1F0E3CFB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2702873"/>
            <a:ext cx="565140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metal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85B09D-D756-4729-A0CC-8D1D6A6E1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042" y="2702873"/>
            <a:ext cx="2641623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(but only by astronomers).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8B4ED4-E584-4F63-A7B5-E608EE437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5688" y="3018281"/>
            <a:ext cx="104605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D729AA-1D29-44FD-86F5-EDC5B970B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3018281"/>
            <a:ext cx="3056460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“Metals” are elements that can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4A5E98-6A46-4D34-8680-DDB02CAF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3283679"/>
            <a:ext cx="2311350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only be formed in stars.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A8A28-EEB1-4847-B9DA-795CCC2F1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5688" y="3599070"/>
            <a:ext cx="104605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5C6678-FA54-4CAF-9AF2-2966AB55F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3599070"/>
            <a:ext cx="2752000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Hydrogen and Helium were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FB525F-27DF-459F-9FB1-155B3E5D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3861328"/>
            <a:ext cx="2884887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produced when the Universe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913498-7910-44FB-9DD6-52335D5FE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4123619"/>
            <a:ext cx="773663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formed.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C04A14-1BCF-44F3-BA64-036105C8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5688" y="4442116"/>
            <a:ext cx="104605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E9732B-2703-4467-BFFA-9CA311BC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4442116"/>
            <a:ext cx="3178889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more metals in a star, the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3E53BD-BAB9-4660-8165-5317D26CB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4704407"/>
            <a:ext cx="3253630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generations of stars that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0EF29-272B-487D-9802-9E69DB8F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4966750"/>
            <a:ext cx="1761322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formed before it.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43264E-2599-468D-B7C1-ECCB0B0E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5688" y="5282105"/>
            <a:ext cx="104605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A7DA92-ED39-4B35-BBE6-7EA716881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5282105"/>
            <a:ext cx="3265883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amount of metals in a star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B12F91-BF29-4E91-B916-8154F75C4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5547507"/>
            <a:ext cx="2531016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serves as clock for star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8A1146-5253-4AA4-B89C-1C4E1BFAB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05" y="5809778"/>
            <a:ext cx="1040287" cy="3497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formation</a:t>
            </a:r>
          </a:p>
        </p:txBody>
      </p:sp>
    </p:spTree>
    <p:extLst>
      <p:ext uri="{BB962C8B-B14F-4D97-AF65-F5344CB8AC3E}">
        <p14:creationId xmlns:p14="http://schemas.microsoft.com/office/powerpoint/2010/main" val="1270982059"/>
      </p:ext>
    </p:extLst>
  </p:cSld>
</p:sld>
</file>

<file path=ppt/slides/slide4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Populations of stars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6BE442-F0C6-492C-B921-CFFBE20D1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3670" y="2095500"/>
            <a:ext cx="6577547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in galaxies can be divided into two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1BF2B1-1C14-4CB9-BB2E-22D78612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0015" y="2489775"/>
            <a:ext cx="1986099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populations: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6351E-A0A1-402F-BED1-71E16BA72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8879" y="2966807"/>
            <a:ext cx="2155254" cy="5777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 Population 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4FED79-CD5E-4D02-8F86-163B0CE7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8879" y="3446276"/>
            <a:ext cx="2255752" cy="5777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4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4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 Population II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C5A104-F130-4054-AF31-AACBFF88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3669" y="3924655"/>
            <a:ext cx="4541205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Population I stars are in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4CE75F-F68A-48F6-83FC-CBDB698C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584" y="3924655"/>
            <a:ext cx="979127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disk. 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2300B3-EECA-498A-87C2-EF140C50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3985" y="3924655"/>
            <a:ext cx="1561755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are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DE90B6-0A6E-42CD-8323-59E0A329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5060" y="4319425"/>
            <a:ext cx="5330815" cy="5788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4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4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younger, bluer and contain more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C85ABC-F940-4EB0-AFA2-E69678FE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2163" y="4318945"/>
            <a:ext cx="1200271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metals.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127345-E9EF-40AC-8FC0-93EF77CF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3670" y="4798429"/>
            <a:ext cx="4641704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Population II stars are in the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2A6DC1-CE2C-4A5F-AC60-2B41CDFC1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7279" y="4798429"/>
            <a:ext cx="817619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61CA09-DDCE-4EC4-A312-BE817C477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2996" y="4798429"/>
            <a:ext cx="736867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4F33C6-E3D7-439B-80A0-64C08E595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7873" y="4798429"/>
            <a:ext cx="918333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04A107-3BCB-4A25-BA86-5CE1DA49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4289" y="4798429"/>
            <a:ext cx="334042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5A4DAB-C5B6-4176-8DB4-684466F5E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5055" y="5190774"/>
            <a:ext cx="6735959" cy="5769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are older, redder, and contain fewer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A68E76-0B12-494B-8BA3-1AA4BD3E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5055" y="5579842"/>
            <a:ext cx="1200270" cy="579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metals.</a:t>
            </a:r>
          </a:p>
        </p:txBody>
      </p:sp>
    </p:spTree>
    <p:extLst>
      <p:ext uri="{BB962C8B-B14F-4D97-AF65-F5344CB8AC3E}">
        <p14:creationId xmlns:p14="http://schemas.microsoft.com/office/powerpoint/2010/main" val="340797960"/>
      </p:ext>
    </p:extLst>
  </p:cSld>
</p:sld>
</file>

<file path=ppt/slides/slide5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Discovery of the milky way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9b7b662d8c4d0f"/>
          <ns0:srcRect xmlns:ns0="http://schemas.openxmlformats.org/drawingml/2006/main" l="1299" r="1443" t="6256" b="8403"/>
          <a:stretch xmlns:a="http://schemas.openxmlformats.org/drawingml/2006/main"/>
        </p:blipFill>
        <p:spPr>
          <a:xfrm xmlns:a="http://schemas.openxmlformats.org/drawingml/2006/main">
            <a:off x="3362401" y="2227081"/>
            <a:ext cx="5467198" cy="370698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86D28C-52DA-467A-AE17-AB8BC74C0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7286" y="5908812"/>
            <a:ext cx="369642" cy="21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EFAC62-1BB9-4123-BC64-CBE8B650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0783" y="5963862"/>
            <a:ext cx="564607" cy="1956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 stars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90FDB-E4B6-45FB-BDA0-F966F0640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8816" y="2095500"/>
            <a:ext cx="1284269" cy="218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the bulge &amp; halo: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F17B75-7E02-4A0E-9903-B63844DE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4401" y="2258752"/>
            <a:ext cx="1291755" cy="2188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they red or blue?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69F9B-1927-4478-9759-AA8966563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1722" y="2422453"/>
            <a:ext cx="2976866" cy="218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the stars lower or higher mass than the disk?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AB0C8B-FBBE-4F1E-88FA-F80067954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1490" y="2588087"/>
            <a:ext cx="3037489" cy="2181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the stars younger or older than the disk stars?</a:t>
            </a:r>
          </a:p>
        </p:txBody>
      </p:sp>
    </p:spTree>
    <p:extLst>
      <p:ext uri="{BB962C8B-B14F-4D97-AF65-F5344CB8AC3E}">
        <p14:creationId xmlns:p14="http://schemas.microsoft.com/office/powerpoint/2010/main" val="1087241278"/>
      </p:ext>
    </p:extLst>
  </p:cSld>
</p:sld>
</file>

<file path=ppt/slides/slide5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Milky Way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D95BEA-15EA-4F83-BE0F-A3F6800B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2414" y="2095500"/>
            <a:ext cx="12763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C8E594-89F7-4276-B06F-99111F006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643" y="2095500"/>
            <a:ext cx="56270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F88402-9CC3-4A82-ADEA-7C7EA122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2423866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A9BF4-8AAE-4FD0-8663-DF552A1E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9" y="2424101"/>
            <a:ext cx="4828671" cy="363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diameter of 30 kpc and 1 kpc thick near the Sun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FFA236-4E0A-423D-AEF6-F8460625B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2693705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0D9808-90A6-4FE5-80F2-F9E9DB642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9" y="2694286"/>
            <a:ext cx="5878145" cy="36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Sun is located 8.5 kpc from center of Milky Way in the disk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3EBA76-0FB0-4086-AC20-7B4B1CC5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2967089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6CB8B8-D4E4-4847-96AF-EBF1F28A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2967089"/>
            <a:ext cx="2776082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active star formation in disk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B31ECC-2802-4FCC-9C0A-6E169068A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2414" y="3238754"/>
            <a:ext cx="12763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C0F606-D849-4B63-B18E-9CA0C76B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643" y="3238754"/>
            <a:ext cx="72968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98168-1F0D-4294-978A-8AD72BFCA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3567122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511696-B976-4678-8D27-101AA929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3567437"/>
            <a:ext cx="5230490" cy="363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diameter of 4 kpc located at the center of the galaxy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5BA8DB-C78B-43D4-89FE-9C8650C40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3836955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921E6F-08BB-4677-B15B-8623FD1C4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3836955"/>
            <a:ext cx="2490442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spherical than disk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B5D137-6F78-4BCC-9AE0-85E9FF59C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4110344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2C82A5-C124-4BDC-A51F-2EC1ECE1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4110473"/>
            <a:ext cx="5070399" cy="363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supermassive black hole at the center (in nucleus)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5897D6-4693-4018-98CA-9D41794AF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2414" y="4382005"/>
            <a:ext cx="12763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892D96-9544-4194-8635-F26EC639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643" y="4382005"/>
            <a:ext cx="456141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43688C-8100-4225-ADC9-800684F8D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6" y="4710372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FFF8A9-D061-4DE3-A5F5-304492B8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10" y="4710729"/>
            <a:ext cx="6263678" cy="362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 in stars and dust, extends 6 kpc through center of galaxy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B7DEC1-1B0B-40B7-8BB9-4F995FAE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2412" y="4982059"/>
            <a:ext cx="127639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6EC759-4155-487D-99BE-F746ACCE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8640" y="4982059"/>
            <a:ext cx="593600" cy="4374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6DD716-00E1-4614-B7E4-3AA020A2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4" y="5306851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319C17-8328-477B-99DD-5E810E8D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7" y="5307566"/>
            <a:ext cx="5963349" cy="3623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100s of kpc in diameter, only contains 2% of stars in galaxy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C1B61D-723D-4775-8CD6-A8BD4E69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0604" y="5580239"/>
            <a:ext cx="158294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E4A6731-F426-42C8-8612-FD0446630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7" y="5580239"/>
            <a:ext cx="3084092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includes globular clusters and 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649CA1A-7742-4839-B495-ED848C3D7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6846" y="5580239"/>
            <a:ext cx="1176281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dark matter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BC4DF7-F3C5-42EB-B715-8C04B2AE7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1173" y="5580239"/>
            <a:ext cx="2058001" cy="363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composing most of 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8C07CA9-D37C-4446-BA5C-DACAE15F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907" y="5798100"/>
            <a:ext cx="1967271" cy="361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mass of galaxy.</a:t>
            </a:r>
          </a:p>
        </p:txBody>
      </p:sp>
    </p:spTree>
    <p:extLst>
      <p:ext uri="{BB962C8B-B14F-4D97-AF65-F5344CB8AC3E}">
        <p14:creationId xmlns:p14="http://schemas.microsoft.com/office/powerpoint/2010/main" val="753997808"/>
      </p:ext>
    </p:extLst>
  </p:cSld>
</p:sld>
</file>

<file path=ppt/slides/slide5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Ages of stars in the Milky 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A5F8E6-6AE4-4CD8-82CC-879F558A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2288" y="2095500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81A422-FAB3-470F-8A95-7F5252DD6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13" y="2096448"/>
            <a:ext cx="7480373" cy="6080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 stars:  0-10 billion years old, metal-rich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CE617E-2E84-4ABB-847D-5EA1E724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13" y="2548469"/>
            <a:ext cx="229492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(Population I)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4CD6B9-5091-46C7-B88F-CFFE1531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961" y="3083856"/>
            <a:ext cx="219338" cy="521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37920D-6C05-4D62-BFFC-E3EED5241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3395" y="3084402"/>
            <a:ext cx="6599465" cy="5206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Spiral arms have stars &lt; 100 million years old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E0FA55-62C6-407A-B6A5-4EF33F41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961" y="3549519"/>
            <a:ext cx="219338" cy="5215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C4A4E0-A969-470C-94E6-B3656570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3395" y="3550233"/>
            <a:ext cx="7256231" cy="520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in the rest of the disk, 0.2-10 billion years old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305296-17EA-4F97-BA91-5303D21F0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2283" y="4030108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DE5B53-BBF7-4ABD-ABA4-A4426A886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08" y="4031026"/>
            <a:ext cx="7862309" cy="6080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Bulge stars:  2-10 billion years old, metal-poor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6C5C9C-D49F-438D-BB0A-80663ABFF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08" y="4483102"/>
            <a:ext cx="239962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(Population II)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52613C-C15A-443A-A603-98C13B82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2283" y="5029217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6CC1B0-421F-4D66-8003-F0ADB57A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08" y="5030193"/>
            <a:ext cx="7839361" cy="607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Halo stars:  10-13 billion years old, very metal-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5EC31E-95C1-4CB4-B329-4574DE21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408" y="5482391"/>
            <a:ext cx="3263803" cy="6092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poor (Population II)</a:t>
            </a:r>
          </a:p>
        </p:txBody>
      </p:sp>
    </p:spTree>
    <p:extLst>
      <p:ext uri="{BB962C8B-B14F-4D97-AF65-F5344CB8AC3E}">
        <p14:creationId xmlns:p14="http://schemas.microsoft.com/office/powerpoint/2010/main" val="2095193632"/>
      </p:ext>
    </p:extLst>
  </p:cSld>
</p:sld>
</file>

<file path=ppt/slides/slide5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Discovery of the milky way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A068E2-A87A-4FC9-AC23-220A8768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5055" y="2095500"/>
            <a:ext cx="5141891" cy="6095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 what about other galaxies?</a:t>
            </a:r>
          </a:p>
        </p:txBody>
      </p:sp>
    </p:spTree>
    <p:extLst>
      <p:ext uri="{BB962C8B-B14F-4D97-AF65-F5344CB8AC3E}">
        <p14:creationId xmlns:p14="http://schemas.microsoft.com/office/powerpoint/2010/main" val="4235088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Discovery of the milky way</dc:title>
  <dcterms:created xsi:type="dcterms:W3CDTF">2026-09-26T20:03:08.2710000Z</dcterms:created>
  <dcterms:modified xsi:type="dcterms:W3CDTF">2026-09-26T20:03:08.2710000Z</dcterms:modified>
</coreProperties>
</file>