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5"/>
  </p:notes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</a:p>
          <a:p>
            <a:r>
              <a:rPr lang="en-US"/>
              <a:t>Source figure: original slide 1.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 lang="en-US"/>
          </a:p>
          <a:p>
            <a:r>
              <a:rPr lang="en-US"/>
              <a:t>Source figure: original slide 4.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 lang="en-US"/>
          </a:p>
          <a:p>
            <a:r>
              <a:rPr lang="en-US"/>
              <a:t>Source figure: original slide 5.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Pause for discussion. The next slide shows the observed pattern. Repeated quiz slides from the source are consolidated here.</a:t>
            </a:r>
          </a:p>
          <a:p>
            <a:r>
              <a:rPr lang="en-US"/>
              <a:t>Source figure: original slide 6.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 lang="en-US"/>
          </a:p>
          <a:p>
            <a:r>
              <a:rPr lang="en-US"/>
              <a:t>Source figure: original slide 8.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The figure is retained from the source lecture. Stellar motions also provide mass estimates in elliptical galaxies.</a:t>
            </a:r>
          </a:p>
          <a:p>
            <a:r>
              <a:rPr lang="en-US"/>
              <a:t>Source figure: original slide 10.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</a:p>
          <a:p>
            <a:r>
              <a:rPr lang="en-US"/>
              <a:t>Source figure: original slide 12.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Original cluster figures retained from the source lecture.</a:t>
            </a:r>
          </a:p>
          <a:p>
            <a:r>
              <a:rPr lang="en-US"/>
              <a:t>Source figure: original slide 15.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 lang="en-US"/>
          </a:p>
          <a:p>
            <a:r>
              <a:rPr lang="en-US"/>
              <a:t>Source figure: original slide 16.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 lang="en-US"/>
          </a:p>
          <a:p>
            <a:r>
              <a:rPr lang="en-US"/>
              <a:t>Source figure: original slide 17.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</a:p>
          <a:p>
            <a:r>
              <a:rPr lang="en-US"/>
              <a:t>Source figure: original slide 18.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The three methods have different assumptions and uncertainties. Compare their broad agreement rather than claiming identical results.</a:t>
            </a:r>
          </a:p>
          <a:p>
            <a:r>
              <a:rPr lang="en-US"/>
              <a:t>Source figure: original slide 19.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Original microlensing figure retained. Dark matter overview: https://science.nasa.gov/dark-matter/</a:t>
            </a:r>
          </a:p>
          <a:p>
            <a:r>
              <a:rPr lang="en-US"/>
              <a:t>Source figure: original slide 23. Original figure credits and rights remain in effect.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https://science.nasa.gov/dark-matter/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https://spaceplace.nasa.gov/dark-matter/en/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https://spaceplace.nasa.gov/dark-matter/en/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tIns="0" rIns="0" bIns="0">
            <a:noAutofit/>
          </a:bodyPr>
          <a:lstStyle/>
          <a:p>
            <a:r>
              <a:rPr lang="en-US"/>
              <a:t>Adapted from lecture material credited to Mark Voit.</a:t>
            </a:r>
          </a:p>
          <a:p>
            <a:r>
              <a:rPr lang="en-US"/>
              <a:t>The source did not identify the edition of LT Book. Match the quoted assignment to the book used in your class. Original third-party figures remain subject to their existing rights. Source records: https://github.com/WVURAIL/dspira/blob/main/assets/lessons/lectures/SOURCE-NOTICE.txt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subtitle style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1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cs typeface="Arial"/>
              </a:rPr>
              <a:t>Click to edit Master title style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Click to edit Master text styles</a:t>
            </a:r>
          </a:p>
          <a:p>
            <a:pPr lvl="1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Second level</a:t>
            </a:r>
          </a:p>
          <a:p>
            <a:pPr lvl="2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Third level</a:t>
            </a:r>
          </a:p>
          <a:p>
            <a:pPr lvl="3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Fourth level</a:t>
            </a:r>
          </a:p>
          <a:p>
            <a:pPr lvl="4"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cs typeface="Arial"/>
              </a:rPr>
              <a:t>Fifth level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en/simulations/gravity-and-orbit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nasa.gov/dark-matter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paceplace.nasa.gov/dark-matter/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Dark matter</a:t>
            </a:r>
            <a:endParaRPr sz="435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Using gravity to investigate unseen mass</a:t>
            </a: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WVU DSPIRA astronomy</a:t>
            </a:r>
          </a:p>
          <a:p>
            <a:pPr marL="0" indent="0">
              <a:buNone/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Adapted from lecture material credited to Mark Voit</a:t>
            </a:r>
            <a:endParaRPr sz="18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5985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How can we detect unseen mass?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Compare mass inferred from gravity with the matter we observe.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galaxy rotation, cluster motions, hot gas, and gravitational lensing.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Galaxy cluster image retained from the source lecture.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Galaxy cluster image retained from the source lecture.">
            <a:extLst>
              <a:ext uri="{FF2B5EF4-FFF2-40B4-BE49-F238E27FC236}">
                <a16:creationId xmlns:a16="http://schemas.microsoft.com/office/drawing/2014/main" id="{DDE7CFED-7819-11E3-4C2E-AE3EF900C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3988" y="2114550"/>
            <a:ext cx="41656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7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Explore orbits and mass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1. Open Gravity and Orbits and choose Model.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2. Change the central mass and orbital distance.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3. Show velocity and describe how the orbit changes.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3"/>
              </a:rPr>
              <a:t>Open Gravity and Orbits — PhET</a:t>
            </a:r>
            <a:endParaRPr sz="165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90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Solar System rotation curve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Sun contains nearly all the Solar System’s mass.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For circular orbits, v² = GM/r.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With fixed central mass, orbital speed falls as radius increases.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Orbital speed decreases with distance from the Sun.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Orbital speed decreases with distance from the Sun.">
            <a:extLst>
              <a:ext uri="{FF2B5EF4-FFF2-40B4-BE49-F238E27FC236}">
                <a16:creationId xmlns:a16="http://schemas.microsoft.com/office/drawing/2014/main" id="{884268CB-054E-C46E-686F-56BD914DE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8" t="14921" r="25317" b="27196"/>
          <a:stretch>
            <a:fillRect/>
          </a:stretch>
        </p:blipFill>
        <p:spPr>
          <a:xfrm>
            <a:off x="6716266" y="2114550"/>
            <a:ext cx="3741043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83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Rotation of a merry-go-round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Every point completes a turn in the same time.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Angular speed ω is constant, so v = ωr.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Points farther from the center move faster.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Rigid rotation gives a rising speed-versus-radius curve.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Rigid rotation gives a rising speed-versus-radius curve.">
            <a:extLst>
              <a:ext uri="{FF2B5EF4-FFF2-40B4-BE49-F238E27FC236}">
                <a16:creationId xmlns:a16="http://schemas.microsoft.com/office/drawing/2014/main" id="{73F01BDD-53AA-AB3F-3354-7FE8BC32B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5" t="19788" r="29127" b="20423"/>
          <a:stretch>
            <a:fillRect/>
          </a:stretch>
        </p:blipFill>
        <p:spPr>
          <a:xfrm>
            <a:off x="6878155" y="2114550"/>
            <a:ext cx="3417266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06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Predict the Galactic rotation curve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Will it fall like the Solar System, rise like rigid rotation, or follow another pattern? Explain your choice.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Will it fall like the Solar System, rise like rigid rotation, or follow another pattern? Explain your choice.">
            <a:extLst>
              <a:ext uri="{FF2B5EF4-FFF2-40B4-BE49-F238E27FC236}">
                <a16:creationId xmlns:a16="http://schemas.microsoft.com/office/drawing/2014/main" id="{4A26A416-A466-C487-DC45-52AF248BC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7" t="53545" r="11746"/>
          <a:stretch>
            <a:fillRect/>
          </a:stretch>
        </p:blipFill>
        <p:spPr>
          <a:xfrm>
            <a:off x="2264195" y="2095500"/>
            <a:ext cx="766361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216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Milky Way rotation curve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Outer orbital speeds change little with radius.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concentrated central mass predicts a declining curve.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What mass distribution could explain the difference?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outer rotation curve is approximately flat.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The outer rotation curve is approximately flat.">
            <a:extLst>
              <a:ext uri="{FF2B5EF4-FFF2-40B4-BE49-F238E27FC236}">
                <a16:creationId xmlns:a16="http://schemas.microsoft.com/office/drawing/2014/main" id="{9A654F36-D340-67EC-E8E4-A273C342E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8" t="16190" r="24365" b="26349"/>
          <a:stretch>
            <a:fillRect/>
          </a:stretch>
        </p:blipFill>
        <p:spPr>
          <a:xfrm>
            <a:off x="6716871" y="2114550"/>
            <a:ext cx="3739834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3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Other spiral galaxies show the pattern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Many spiral galaxies have extended, nearly flat rotation curves.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Many spiral galaxies have extended, nearly flat rotation curves.">
            <a:extLst>
              <a:ext uri="{FF2B5EF4-FFF2-40B4-BE49-F238E27FC236}">
                <a16:creationId xmlns:a16="http://schemas.microsoft.com/office/drawing/2014/main" id="{8D634023-0413-CA9A-C33C-A1D842974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5" t="13439" r="18095" b="34392"/>
          <a:stretch>
            <a:fillRect/>
          </a:stretch>
        </p:blipFill>
        <p:spPr>
          <a:xfrm>
            <a:off x="3474075" y="2095500"/>
            <a:ext cx="524385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32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Compare two mass estimates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Matter we observe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Estimate stars and gas from their radiation.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a model to predict their gravitational effects.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Mass inferred from gravity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Measure orbital motions.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Compare the required mass with the observed stars and gas.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076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A dark matter halo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An extended halo adds mass beyond the bright disk.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Its gravity can help explain the rotation curve.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halo is inferred from observations and models.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visible galaxy lies within a much larger halo.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The visible galaxy lies within a much larger halo.">
            <a:extLst>
              <a:ext uri="{FF2B5EF4-FFF2-40B4-BE49-F238E27FC236}">
                <a16:creationId xmlns:a16="http://schemas.microsoft.com/office/drawing/2014/main" id="{32B30B54-5ED3-9891-14F5-28F24FBC1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9" t="21376" r="41667" b="14180"/>
          <a:stretch>
            <a:fillRect/>
          </a:stretch>
        </p:blipFill>
        <p:spPr>
          <a:xfrm>
            <a:off x="7029818" y="2114550"/>
            <a:ext cx="3113938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93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Test the idea in galaxy clusters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Three probes: galaxy motions, hot gas, and gravitational lensing.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Three probes: galaxy motions, hot gas, and gravitational lensing.">
            <a:extLst>
              <a:ext uri="{FF2B5EF4-FFF2-40B4-BE49-F238E27FC236}">
                <a16:creationId xmlns:a16="http://schemas.microsoft.com/office/drawing/2014/main" id="{E8B84CD1-E849-8106-C7C4-DDD4C95F9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27407" r="2222" b="30794"/>
          <a:stretch>
            <a:fillRect/>
          </a:stretch>
        </p:blipFill>
        <p:spPr>
          <a:xfrm>
            <a:off x="1274975" y="2095500"/>
            <a:ext cx="9642051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30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Measure galaxy motions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Measure the velocities of galaxies in a cluster.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Use their motions to estimate the mass needed to bind the system.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Stars alone do not supply enough mass.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Galaxy motions probe the gravitational field of a cluster.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Galaxy motions probe the gravitational field of a cluster.">
            <a:extLst>
              <a:ext uri="{FF2B5EF4-FFF2-40B4-BE49-F238E27FC236}">
                <a16:creationId xmlns:a16="http://schemas.microsoft.com/office/drawing/2014/main" id="{3E97C16E-5BDB-16AE-DED3-7A67900F5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t="14074" r="44048" b="8571"/>
          <a:stretch>
            <a:fillRect/>
          </a:stretch>
        </p:blipFill>
        <p:spPr>
          <a:xfrm>
            <a:off x="7095206" y="2114550"/>
            <a:ext cx="2983162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94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Measure hot gas with X-rays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Hot gas outweighs the stars.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Gas temperature and density help us estimate the total mass.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That mass exceeds the gas and stars we observe.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X-rays reveal hot gas between the galaxies.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X-rays reveal hot gas between the galaxies.">
            <a:extLst>
              <a:ext uri="{FF2B5EF4-FFF2-40B4-BE49-F238E27FC236}">
                <a16:creationId xmlns:a16="http://schemas.microsoft.com/office/drawing/2014/main" id="{1A95FE08-BF2B-9260-50A0-6615149A0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t="15238" r="41429" b="9947"/>
          <a:stretch>
            <a:fillRect/>
          </a:stretch>
        </p:blipFill>
        <p:spPr>
          <a:xfrm>
            <a:off x="7018059" y="2114550"/>
            <a:ext cx="3137457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4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Measure gravitational lensing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cluster’s gravity bends background light. The distortions reveal its mass distribution.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A cluster’s gravity bends background light. The distortions reveal its mass distribution.">
            <a:extLst>
              <a:ext uri="{FF2B5EF4-FFF2-40B4-BE49-F238E27FC236}">
                <a16:creationId xmlns:a16="http://schemas.microsoft.com/office/drawing/2014/main" id="{C50A5A12-E2A7-72FA-77DE-C3E881B9B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11852" r="11429" b="21905"/>
          <a:stretch>
            <a:fillRect/>
          </a:stretch>
        </p:blipFill>
        <p:spPr>
          <a:xfrm>
            <a:off x="3352267" y="2095500"/>
            <a:ext cx="5487467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8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Compare independent measurements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Galaxy motions, X-ray gas, and lensing all support substantial unseen mass in clusters.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Picture 5" descr="Galaxy motions, X-ray gas, and lensing all support substantial unseen mass in clusters.">
            <a:extLst>
              <a:ext uri="{FF2B5EF4-FFF2-40B4-BE49-F238E27FC236}">
                <a16:creationId xmlns:a16="http://schemas.microsoft.com/office/drawing/2014/main" id="{7D23F98E-D799-A5BE-903F-AA78C02C6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9" t="20317" r="2222" b="37884"/>
          <a:stretch>
            <a:fillRect/>
          </a:stretch>
        </p:blipFill>
        <p:spPr>
          <a:xfrm>
            <a:off x="1274976" y="2095500"/>
            <a:ext cx="9642047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69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Test the explanation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Additional matter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Dark matter supplies gravitational mass beyond the observed stars and gas.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Test this model across galaxies, clusters, and cosmology.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Modified gravity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Alternative models change the gravitational law.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successful explanation must address all the observations together.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8783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could dark matter be?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Compact objects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MACHO means massive compact halo object.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Examples include faint stars and stellar remnants.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New particles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WIMP means weakly interacting massive particle.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WIMPs are one proposed particle candidate, not a confirmed discovery.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571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Search through microlensing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Microlensing surveys search for these brightening events.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results constrain compact objects in Galactic halos.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Ordinary faint objects cannot explain all the dark matter.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1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foreground compact object can temporarily magnify a background star.</a:t>
            </a:r>
            <a:endParaRPr sz="15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Picture 6" descr="A foreground compact object can temporarily magnify a background star.">
            <a:extLst>
              <a:ext uri="{FF2B5EF4-FFF2-40B4-BE49-F238E27FC236}">
                <a16:creationId xmlns:a16="http://schemas.microsoft.com/office/drawing/2014/main" id="{61F49DE5-1FD5-EFA3-416A-232183105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9" t="16085" r="47381" b="10159"/>
          <a:stretch>
            <a:fillRect/>
          </a:stretch>
        </p:blipFill>
        <p:spPr>
          <a:xfrm>
            <a:off x="7457235" y="2114550"/>
            <a:ext cx="2259106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50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Particle models remain hypotheses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Why consider particles?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Early-universe models can produce particles that survive today.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Their gravity can affect the growth of galaxies.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What would confirm them?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Search for particle interactions and astrophysical signatures.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A successful model must agree with measured limits.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2181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Dark matter and dark energy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Dark matter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Unseen matter inferred through gravity.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It helps explain the motions and growth of cosmic structures.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Dark energy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The name for whatever drives the accelerated expansion of the universe.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Its physical nature remains uncertain.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6482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The cosmic mass-energy budget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sz="22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Present-day estimates in the standard cosmological model. Source: NASA Space Place.</a:t>
            </a:r>
            <a:endParaRPr sz="165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6670E13-5A55-4734-C055-D0492A584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148763"/>
              </p:ext>
            </p:extLst>
          </p:nvPr>
        </p:nvGraphicFramePr>
        <p:xfrm>
          <a:off x="609600" y="2095500"/>
          <a:ext cx="10972800" cy="3219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25527188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798875711"/>
                    </a:ext>
                  </a:extLst>
                </a:gridCol>
              </a:tblGrid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Component</a:t>
                      </a:r>
                    </a:p>
                  </a:txBody>
                  <a:tcPr marL="152400" marR="152400" marT="63500" marB="63500" anchor="ctr">
                    <a:solidFill>
                      <a:srgbClr val="00285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Approximate share</a:t>
                      </a:r>
                    </a:p>
                  </a:txBody>
                  <a:tcPr marL="152400" marR="152400" marT="63500" marB="63500" anchor="ctr">
                    <a:solidFill>
                      <a:srgbClr val="0028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70834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Ordinary matter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238920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Dark matter</a:t>
                      </a:r>
                    </a:p>
                  </a:txBody>
                  <a:tcPr marL="152400" marR="152400" marT="63500" marB="635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152400" marR="152400" marT="63500" marB="635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019916"/>
                  </a:ext>
                </a:extLst>
              </a:tr>
              <a:tr h="804863"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Dark energy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4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152400" marR="152400" marT="63500" marB="63500" anchor="ctr"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323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167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Discuss the evidence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How do dark matter and dark energy differ?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What do galaxy rotation curves tell us?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Why compare three cluster-mass measurements?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What evidence could distinguish dark matter candidates?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2879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Teaching references</a:t>
            </a:r>
            <a:endParaRPr sz="3300" b="1">
              <a:solidFill>
                <a:srgbClr val="00285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Original lecture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Credited to Mark Voit in the source collection.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Original reading prompt: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LT Book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“Dark Matter,” 143, #1-9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Additional reading</a:t>
            </a: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3"/>
              </a:rPr>
              <a:t>NASA dark matter overview</a:t>
            </a:r>
            <a:endParaRPr lang="en-US" sz="240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 u="sng">
                <a:solidFill>
                  <a:srgbClr val="222222"/>
                </a:solidFill>
                <a:latin typeface="Arial"/>
                <a:ea typeface="Arial"/>
                <a:cs typeface="Arial"/>
                <a:hlinkClick r:id="rId4"/>
              </a:rPr>
              <a:t>NASA Space Place</a:t>
            </a:r>
            <a:endParaRPr lang="en-US" sz="2400" b="0" u="sng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endParaRPr lang="en-US"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 marL="0" indent="0">
              <a:buNone/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lang="en-US"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Original figure credits and rights remain in effect.</a:t>
            </a:r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39732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wvu-dspira-presentation-template</Template>
  <TotalTime>0</TotalTime>
  <Words>1485</Words>
  <Application>Microsoft Office PowerPoint</Application>
  <DocSecurity>0</DocSecurity>
  <PresentationFormat>Widescreen</PresentationFormat>
  <Paragraphs>219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Arial</vt:lpstr>
      <vt:lpstr>ChatGPT</vt:lpstr>
      <vt:lpstr>Dark matter</vt:lpstr>
      <vt:lpstr>How can we detect unseen mass?</vt:lpstr>
      <vt:lpstr>Explore orbits and mass</vt:lpstr>
      <vt:lpstr>The Solar System rotation curve</vt:lpstr>
      <vt:lpstr>Rotation of a merry-go-round</vt:lpstr>
      <vt:lpstr>Predict the Galactic rotation curve</vt:lpstr>
      <vt:lpstr>The Milky Way rotation curve</vt:lpstr>
      <vt:lpstr>Other spiral galaxies show the pattern</vt:lpstr>
      <vt:lpstr>Compare two mass estimates</vt:lpstr>
      <vt:lpstr>A dark matter halo</vt:lpstr>
      <vt:lpstr>Test the idea in galaxy clusters</vt:lpstr>
      <vt:lpstr>Measure galaxy motions</vt:lpstr>
      <vt:lpstr>Measure hot gas with X-rays</vt:lpstr>
      <vt:lpstr>Measure gravitational lensing</vt:lpstr>
      <vt:lpstr>Compare independent measurements</vt:lpstr>
      <vt:lpstr>Test the explanation</vt:lpstr>
      <vt:lpstr>What could dark matter be?</vt:lpstr>
      <vt:lpstr>Search through microlensing</vt:lpstr>
      <vt:lpstr>Particle models remain hypotheses</vt:lpstr>
      <vt:lpstr>Dark matter and dark energy</vt:lpstr>
      <vt:lpstr>The cosmic mass-energy budget</vt:lpstr>
      <vt:lpstr>Discuss the evidence</vt:lpstr>
      <vt:lpstr>Teaching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matter</dc:title>
  <dc:creator>WVU DSPIRA</dc:creator>
  <cp:lastModifiedBy>WVU DSPIRA</cp:lastModifiedBy>
  <cp:revision>1</cp:revision>
  <dcterms:created xsi:type="dcterms:W3CDTF">2026-09-27T04:04:30Z</dcterms:created>
  <dcterms:modified xsi:type="dcterms:W3CDTF">2026-09-27T04:04:33Z</dcterms:modified>
  <dc:description>Adapted from lecture material credited to Mark Voit.</dc:description>
</cp:coreProperties>
</file>