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4.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DocumentProperties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WvuMaster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y="6858000" cx="12192000"/>
  <p:notesSz cx="6985000" cy="9271000"/>
  <p:embeddedFontLst>
    <p:embeddedFont>
      <p:font typeface="Tahoma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'1.0' encoding='UTF-8' standalone='yes'?>
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font" Target="fonts/Tahoma-bold.fntdata"/><Relationship Id="rId41" Type="http://schemas.openxmlformats.org/officeDocument/2006/relationships/font" Target="fonts/Tahoma-regular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WvuMaster" Type="http://schemas.openxmlformats.org/officeDocument/2006/relationships/slideMaster" Target="slideMasters/slide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/>
          <p:nvPr/>
        </p:nvSpPr>
        <p:spPr>
          <a:xfrm>
            <a:off x="3957480" y="8831160"/>
            <a:ext cx="3042720" cy="4568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1:notes"/>
          <p:cNvSpPr txBox="1"/>
          <p:nvPr>
            <p:ph idx="1" type="body"/>
          </p:nvPr>
        </p:nvSpPr>
        <p:spPr>
          <a:xfrm>
            <a:off x="912960" y="4416480"/>
            <a:ext cx="5175000" cy="4185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d66bd5546_0_5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d66bd5546_0_5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d66bd5546_0_15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3d66bd5546_0_15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d66bd5546_0_22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3d66bd5546_0_22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d66bd5546_0_32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3d66bd5546_0_32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d66bd5546_0_37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3d66bd5546_0_37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d66bd5546_0_42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d66bd5546_0_42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d66bd5546_0_47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d66bd5546_0_47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4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5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6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6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7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7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8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8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9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9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1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0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d66bd5546_0_155:notes"/>
          <p:cNvSpPr txBox="1"/>
          <p:nvPr>
            <p:ph idx="1" type="body"/>
          </p:nvPr>
        </p:nvSpPr>
        <p:spPr>
          <a:xfrm>
            <a:off x="698500" y="4403725"/>
            <a:ext cx="5588100" cy="41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g3d66bd5546_0_155:notes"/>
          <p:cNvSpPr/>
          <p:nvPr>
            <p:ph idx="2" type="sldImg"/>
          </p:nvPr>
        </p:nvSpPr>
        <p:spPr>
          <a:xfrm>
            <a:off x="1164375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d66bd5546_0_165:notes"/>
          <p:cNvSpPr txBox="1"/>
          <p:nvPr>
            <p:ph idx="1" type="body"/>
          </p:nvPr>
        </p:nvSpPr>
        <p:spPr>
          <a:xfrm>
            <a:off x="698500" y="4403725"/>
            <a:ext cx="5588100" cy="41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g3d66bd5546_0_165:notes"/>
          <p:cNvSpPr/>
          <p:nvPr>
            <p:ph idx="2" type="sldImg"/>
          </p:nvPr>
        </p:nvSpPr>
        <p:spPr>
          <a:xfrm>
            <a:off x="1164375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2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2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5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5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6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6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7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8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8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9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9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0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0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1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2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2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3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3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4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4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6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6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7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7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8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8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solarsystemscope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phet.colorado.edu/en/simulations/gravity-and-orbits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jpg"/><Relationship Id="rId4" Type="http://schemas.openxmlformats.org/officeDocument/2006/relationships/image" Target="../media/image1.jpg"/><Relationship Id="rId5" Type="http://schemas.openxmlformats.org/officeDocument/2006/relationships/image" Target="../media/image13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jpg"/><Relationship Id="rId4" Type="http://schemas.openxmlformats.org/officeDocument/2006/relationships/image" Target="../media/image1.jpg"/><Relationship Id="rId5" Type="http://schemas.openxmlformats.org/officeDocument/2006/relationships/image" Target="../media/image13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2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Dark Matter</a:t>
            </a:r>
          </a:p>
        </p:txBody>
      </p:sp>
      <p:pic>
        <p:nvPicPr>
          <p:cNvPr id="166" name="Google Shape;166;p40"/>
          <p:cNvPicPr preferRelativeResize="0"/>
          <p:nvPr/>
        </p:nvPicPr>
        <p:blipFill rotWithShape="1">
          <a:blip r:embed="rId3">
            <a:alphaModFix/>
          </a:blip>
          <a:srcRect b="13685" l="2236" r="2218" t="4212"/>
          <a:stretch/>
        </p:blipFill>
        <p:spPr>
          <a:xfrm>
            <a:off x="1805429" y="2095500"/>
            <a:ext cx="8581142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Kepler’s 1st Law</a:t>
            </a:r>
          </a:p>
        </p:txBody>
      </p:sp>
      <p:pic>
        <p:nvPicPr>
          <p:cNvPr id="172" name="Google Shape;172;p41"/>
          <p:cNvPicPr preferRelativeResize="0"/>
          <p:nvPr/>
        </p:nvPicPr>
        <p:blipFill rotWithShape="1">
          <a:blip r:embed="rId3">
            <a:alphaModFix/>
          </a:blip>
          <a:srcRect b="23065" l="0" r="0" t="0"/>
          <a:stretch/>
        </p:blipFill>
        <p:spPr>
          <a:xfrm>
            <a:off x="2891707" y="3548086"/>
            <a:ext cx="5330805" cy="261141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41"/>
          <p:cNvSpPr/>
          <p:nvPr/>
        </p:nvSpPr>
        <p:spPr>
          <a:xfrm>
            <a:off x="3155541" y="2095500"/>
            <a:ext cx="3294399" cy="949065"/>
          </a:xfrm>
          <a:prstGeom prst="rect">
            <a:avLst/>
          </a:prstGeom>
          <a:noFill/>
          <a:ln>
            <a:noFill/>
          </a:ln>
        </p:spPr>
        <p:txBody>
          <a:bodyPr anchorCtr="0" anchor="t" bIns="31171" lIns="62343" spcFirstLastPara="1" rIns="62343" wrap="square" tIns="31171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52">
                <a:latin typeface="Arial"/>
              </a:defRPr>
            </a:pPr>
            <a:r>
              <a:rPr b="1" i="0" lang="en-US" sz="1552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Law #1</a:t>
            </a:r>
            <a:r>
              <a:rPr b="1" i="0" lang="en-US" sz="155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The orbits of the planets are ellipses with the Sun at one focus.</a:t>
            </a:r>
            <a:endParaRPr b="0" i="0" sz="99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41"/>
          <p:cNvSpPr/>
          <p:nvPr/>
        </p:nvSpPr>
        <p:spPr>
          <a:xfrm>
            <a:off x="6925284" y="3890224"/>
            <a:ext cx="2163710" cy="315870"/>
          </a:xfrm>
          <a:prstGeom prst="rect">
            <a:avLst/>
          </a:prstGeom>
          <a:noFill/>
          <a:ln>
            <a:noFill/>
          </a:ln>
        </p:spPr>
        <p:txBody>
          <a:bodyPr anchorCtr="0" anchor="t" bIns="31171" lIns="62343" spcFirstLastPara="1" rIns="62343" wrap="square" tIns="31171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0">
                <a:latin typeface="Arial"/>
              </a:defRPr>
            </a:pPr>
            <a:r>
              <a:rPr b="1" i="0" lang="en-US" sz="1330" u="none" cap="none" strike="noStrike">
                <a:solidFill>
                  <a:srgbClr val="C0504D"/>
                </a:solidFill>
                <a:latin typeface="Arial"/>
                <a:ea typeface="Times New Roman"/>
                <a:cs typeface="Times New Roman"/>
                <a:sym typeface="Times New Roman"/>
              </a:rPr>
              <a:t>Eccentricity e = c/a</a:t>
            </a:r>
            <a:endParaRPr b="0" i="0" sz="99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0232" y="2148367"/>
            <a:ext cx="2850062" cy="1679016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41"/>
          <p:cNvSpPr/>
          <p:nvPr/>
        </p:nvSpPr>
        <p:spPr>
          <a:xfrm>
            <a:off x="7350461" y="3502950"/>
            <a:ext cx="206770" cy="273893"/>
          </a:xfrm>
          <a:prstGeom prst="rect">
            <a:avLst/>
          </a:prstGeom>
          <a:noFill/>
          <a:ln>
            <a:noFill/>
          </a:ln>
        </p:spPr>
        <p:txBody>
          <a:bodyPr anchorCtr="0" anchor="t" bIns="31171" lIns="62343" spcFirstLastPara="1" rIns="62343" wrap="square" tIns="31171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8">
                <a:latin typeface="Arial"/>
              </a:defRPr>
            </a:pPr>
            <a:r>
              <a:rPr b="1" i="0" lang="en-US" sz="1108" u="none" cap="none" strike="noStrike">
                <a:solidFill>
                  <a:srgbClr val="C0504D"/>
                </a:solidFill>
                <a:latin typeface="Arial"/>
                <a:ea typeface="Times New Roman"/>
                <a:cs typeface="Times New Roman"/>
                <a:sym typeface="Times New Roman"/>
              </a:rPr>
              <a:t>c</a:t>
            </a:r>
            <a:endParaRPr b="0" i="0" sz="99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41"/>
          <p:cNvSpPr/>
          <p:nvPr/>
        </p:nvSpPr>
        <p:spPr>
          <a:xfrm rot="10800000">
            <a:off x="7866410" y="3547089"/>
            <a:ext cx="874046" cy="176804"/>
          </a:xfrm>
          <a:custGeom>
            <a:pathLst>
              <a:path extrusionOk="0" h="192" w="840">
                <a:moveTo>
                  <a:pt x="8" y="192"/>
                </a:moveTo>
                <a:cubicBezTo>
                  <a:pt x="4" y="156"/>
                  <a:pt x="0" y="120"/>
                  <a:pt x="8" y="96"/>
                </a:cubicBezTo>
                <a:cubicBezTo>
                  <a:pt x="16" y="72"/>
                  <a:pt x="0" y="56"/>
                  <a:pt x="56" y="48"/>
                </a:cubicBezTo>
                <a:cubicBezTo>
                  <a:pt x="112" y="40"/>
                  <a:pt x="288" y="56"/>
                  <a:pt x="344" y="48"/>
                </a:cubicBezTo>
                <a:cubicBezTo>
                  <a:pt x="400" y="40"/>
                  <a:pt x="376" y="0"/>
                  <a:pt x="392" y="0"/>
                </a:cubicBezTo>
                <a:cubicBezTo>
                  <a:pt x="408" y="0"/>
                  <a:pt x="400" y="40"/>
                  <a:pt x="440" y="48"/>
                </a:cubicBezTo>
                <a:cubicBezTo>
                  <a:pt x="480" y="56"/>
                  <a:pt x="584" y="48"/>
                  <a:pt x="632" y="48"/>
                </a:cubicBezTo>
                <a:cubicBezTo>
                  <a:pt x="680" y="48"/>
                  <a:pt x="696" y="48"/>
                  <a:pt x="728" y="48"/>
                </a:cubicBezTo>
                <a:cubicBezTo>
                  <a:pt x="760" y="48"/>
                  <a:pt x="808" y="32"/>
                  <a:pt x="824" y="48"/>
                </a:cubicBezTo>
                <a:cubicBezTo>
                  <a:pt x="840" y="64"/>
                  <a:pt x="824" y="120"/>
                  <a:pt x="824" y="144"/>
                </a:cubicBezTo>
              </a:path>
            </a:pathLst>
          </a:custGeom>
          <a:noFill/>
          <a:ln cap="flat" cmpd="sng" w="190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Kepler’s 2nd Law</a:t>
            </a:r>
          </a:p>
        </p:txBody>
      </p:sp>
      <p:pic>
        <p:nvPicPr>
          <p:cNvPr id="183" name="Google Shape;18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6752" y="3915791"/>
            <a:ext cx="3289431" cy="202682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42"/>
          <p:cNvSpPr/>
          <p:nvPr/>
        </p:nvSpPr>
        <p:spPr>
          <a:xfrm>
            <a:off x="3057242" y="5558005"/>
            <a:ext cx="6077516" cy="601495"/>
          </a:xfrm>
          <a:prstGeom prst="rect">
            <a:avLst/>
          </a:prstGeom>
          <a:noFill/>
          <a:ln>
            <a:noFill/>
          </a:ln>
        </p:spPr>
        <p:txBody>
          <a:bodyPr anchorCtr="0" anchor="t" bIns="32929" lIns="65857" spcFirstLastPara="1" rIns="65857" wrap="square" tIns="32929">
            <a:noAutofit/>
          </a:bodyPr>
          <a:lstStyle/>
          <a:p>
            <a:pPr indent="-216000" lvl="0" marL="21600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Noto Sans Symbols"/>
              <a:buChar char="⇒"/>
              <a:defRPr sz="1405">
                <a:latin typeface="Arial"/>
              </a:defRPr>
            </a:pPr>
            <a:r>
              <a:rPr b="1" i="0" lang="en-US" sz="1405" u="none" cap="none" strike="noStrike">
                <a:solidFill>
                  <a:srgbClr val="FFFFFF"/>
                </a:solidFill>
                <a:latin typeface="Arial"/>
                <a:ea typeface="Times New Roman"/>
                <a:cs typeface="Times New Roman"/>
                <a:sym typeface="Times New Roman"/>
              </a:rPr>
              <a:t>Therefore, a planet travels faster when it is nearer to the Sun and slower when it is farther from the Sun.</a:t>
            </a:r>
            <a:endParaRPr b="0" i="0" sz="105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2"/>
          <p:cNvSpPr txBox="1"/>
          <p:nvPr/>
        </p:nvSpPr>
        <p:spPr>
          <a:xfrm>
            <a:off x="3057242" y="2095500"/>
            <a:ext cx="6021757" cy="3958453"/>
          </a:xfrm>
          <a:prstGeom prst="rect">
            <a:avLst/>
          </a:prstGeom>
          <a:noFill/>
          <a:ln>
            <a:noFill/>
          </a:ln>
        </p:spPr>
        <p:txBody>
          <a:bodyPr anchorCtr="0" anchor="t" bIns="33441" lIns="66900" spcFirstLastPara="1" rIns="66900" wrap="square" tIns="33441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73">
                <a:latin typeface="Arial"/>
              </a:defRPr>
            </a:pPr>
            <a:r>
              <a:rPr b="0" i="0" lang="en-US" sz="1873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Law #2</a:t>
            </a:r>
            <a:r>
              <a:rPr b="0" i="0" lang="en-US" sz="187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: A line from a planet to the sun sweeps over equal areas in equal intervals of time.</a:t>
            </a:r>
            <a:endParaRPr b="0" i="0" sz="187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73">
                <a:latin typeface="Arial"/>
              </a:defRPr>
            </a:pPr>
            <a:r>
              <a:rPr b="0" i="0" lang="en-US" sz="187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(When it’s closer to the Sun, a planet moves faster)</a:t>
            </a:r>
            <a:endParaRPr b="0" i="0" sz="187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Kepler’s 3rd Law</a:t>
            </a:r>
          </a:p>
        </p:txBody>
      </p:sp>
      <p:sp>
        <p:nvSpPr>
          <p:cNvPr id="192" name="Google Shape;192;p43"/>
          <p:cNvSpPr txBox="1"/>
          <p:nvPr/>
        </p:nvSpPr>
        <p:spPr>
          <a:xfrm>
            <a:off x="3010761" y="2095500"/>
            <a:ext cx="5902951" cy="3880355"/>
          </a:xfrm>
          <a:prstGeom prst="rect">
            <a:avLst/>
          </a:prstGeom>
          <a:noFill/>
          <a:ln>
            <a:noFill/>
          </a:ln>
        </p:spPr>
        <p:txBody>
          <a:bodyPr anchorCtr="0" anchor="t" bIns="32781" lIns="65580" spcFirstLastPara="1" rIns="65580" wrap="square" tIns="32781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36">
                <a:latin typeface="Arial"/>
              </a:defRPr>
            </a:pPr>
            <a:r>
              <a:rPr b="0" i="0" lang="en-US" sz="1836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 planet’s orbital period (P) squared is proportional to its average distance from the sun (a) cubed:</a:t>
            </a:r>
            <a:endParaRPr b="0" i="0" sz="183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36">
                <a:latin typeface="Arial"/>
              </a:defRPr>
            </a:pPr>
            <a:r>
              <a:rPr b="1" i="0" lang="en-US" sz="1836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Closer orbits go faster</a:t>
            </a:r>
            <a:endParaRPr b="0" i="0" sz="183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43"/>
          <p:cNvSpPr/>
          <p:nvPr/>
        </p:nvSpPr>
        <p:spPr>
          <a:xfrm>
            <a:off x="5082034" y="4185882"/>
            <a:ext cx="1639553" cy="412740"/>
          </a:xfrm>
          <a:prstGeom prst="rect">
            <a:avLst/>
          </a:prstGeom>
          <a:noFill/>
          <a:ln>
            <a:noFill/>
          </a:ln>
        </p:spPr>
        <p:txBody>
          <a:bodyPr anchorCtr="0" anchor="t" bIns="32279" lIns="64558" spcFirstLastPara="1" rIns="64558" wrap="square" tIns="32279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7">
                <a:latin typeface="Arial"/>
              </a:defRPr>
            </a:pPr>
            <a:r>
              <a:rPr b="1" i="0" lang="en-US" sz="1607" u="none" cap="none" strike="noStrike">
                <a:solidFill>
                  <a:srgbClr val="FF0000"/>
                </a:solidFill>
                <a:latin typeface="Arial"/>
                <a:ea typeface="Times New Roman"/>
                <a:cs typeface="Times New Roman"/>
                <a:sym typeface="Times New Roman"/>
              </a:rPr>
              <a:t>P</a:t>
            </a:r>
            <a:r>
              <a:rPr b="1" baseline="-25000" i="0" lang="en-US" sz="1607" u="none" cap="none" strike="noStrike">
                <a:solidFill>
                  <a:srgbClr val="FF0000"/>
                </a:solidFill>
                <a:latin typeface="Arial"/>
                <a:ea typeface="Times New Roman"/>
                <a:cs typeface="Times New Roman"/>
                <a:sym typeface="Times New Roman"/>
              </a:rPr>
              <a:t>y</a:t>
            </a:r>
            <a:r>
              <a:rPr b="1" baseline="30000" i="0" lang="en-US" sz="1607" u="none" cap="none" strike="noStrike">
                <a:solidFill>
                  <a:srgbClr val="FF0000"/>
                </a:solidFill>
                <a:latin typeface="Arial"/>
                <a:ea typeface="Times New Roman"/>
                <a:cs typeface="Times New Roman"/>
                <a:sym typeface="Times New Roman"/>
              </a:rPr>
              <a:t>2</a:t>
            </a:r>
            <a:r>
              <a:rPr b="1" i="0" lang="en-US" sz="1607" u="none" cap="none" strike="noStrike">
                <a:solidFill>
                  <a:srgbClr val="FF0000"/>
                </a:solidFill>
                <a:latin typeface="Arial"/>
                <a:ea typeface="Times New Roman"/>
                <a:cs typeface="Times New Roman"/>
                <a:sym typeface="Times New Roman"/>
              </a:rPr>
              <a:t> = a</a:t>
            </a:r>
            <a:r>
              <a:rPr b="1" baseline="-25000" i="0" lang="en-US" sz="1607" u="none" cap="none" strike="noStrike">
                <a:solidFill>
                  <a:srgbClr val="FF0000"/>
                </a:solidFill>
                <a:latin typeface="Arial"/>
                <a:ea typeface="Times New Roman"/>
                <a:cs typeface="Times New Roman"/>
                <a:sym typeface="Times New Roman"/>
              </a:rPr>
              <a:t>AU</a:t>
            </a:r>
            <a:r>
              <a:rPr b="1" baseline="30000" i="0" lang="en-US" sz="1607" u="none" cap="none" strike="noStrike">
                <a:solidFill>
                  <a:srgbClr val="FF0000"/>
                </a:solidFill>
                <a:latin typeface="Arial"/>
                <a:ea typeface="Times New Roman"/>
                <a:cs typeface="Times New Roman"/>
                <a:sym typeface="Times New Roman"/>
              </a:rPr>
              <a:t>3</a:t>
            </a:r>
            <a:endParaRPr b="0" i="0" sz="103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3"/>
          <p:cNvSpPr/>
          <p:nvPr/>
        </p:nvSpPr>
        <p:spPr>
          <a:xfrm>
            <a:off x="5082034" y="4158767"/>
            <a:ext cx="1366258" cy="436841"/>
          </a:xfrm>
          <a:prstGeom prst="rect">
            <a:avLst/>
          </a:prstGeom>
          <a:noFill/>
          <a:ln cap="flat" cmpd="sng" w="28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43"/>
          <p:cNvSpPr/>
          <p:nvPr/>
        </p:nvSpPr>
        <p:spPr>
          <a:xfrm>
            <a:off x="6721802" y="4074584"/>
            <a:ext cx="2459437" cy="661287"/>
          </a:xfrm>
          <a:prstGeom prst="rect">
            <a:avLst/>
          </a:prstGeom>
          <a:noFill/>
          <a:ln>
            <a:noFill/>
          </a:ln>
        </p:spPr>
        <p:txBody>
          <a:bodyPr anchorCtr="0" anchor="t" bIns="32279" lIns="64558" spcFirstLastPara="1" rIns="64558" wrap="square" tIns="32279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77">
                <a:latin typeface="Arial"/>
              </a:defRPr>
            </a:pPr>
            <a:r>
              <a:rPr b="1" i="0" lang="en-US" sz="1377" u="none" cap="none" strike="noStrike">
                <a:solidFill>
                  <a:srgbClr val="C0504D"/>
                </a:solidFill>
                <a:latin typeface="Arial"/>
                <a:ea typeface="Times New Roman"/>
                <a:cs typeface="Times New Roman"/>
                <a:sym typeface="Times New Roman"/>
              </a:rPr>
              <a:t>(P</a:t>
            </a:r>
            <a:r>
              <a:rPr b="1" baseline="-25000" i="0" lang="en-US" sz="1377" u="none" cap="none" strike="noStrike">
                <a:solidFill>
                  <a:srgbClr val="C0504D"/>
                </a:solidFill>
                <a:latin typeface="Arial"/>
                <a:ea typeface="Times New Roman"/>
                <a:cs typeface="Times New Roman"/>
                <a:sym typeface="Times New Roman"/>
              </a:rPr>
              <a:t>y</a:t>
            </a:r>
            <a:r>
              <a:rPr b="1" i="0" lang="en-US" sz="1377" u="none" cap="none" strike="noStrike">
                <a:solidFill>
                  <a:srgbClr val="C0504D"/>
                </a:solidFill>
                <a:latin typeface="Arial"/>
                <a:ea typeface="Times New Roman"/>
                <a:cs typeface="Times New Roman"/>
                <a:sym typeface="Times New Roman"/>
              </a:rPr>
              <a:t> = period in years; a</a:t>
            </a:r>
            <a:r>
              <a:rPr b="1" baseline="-25000" i="0" lang="en-US" sz="1377" u="none" cap="none" strike="noStrike">
                <a:solidFill>
                  <a:srgbClr val="C0504D"/>
                </a:solidFill>
                <a:latin typeface="Arial"/>
                <a:ea typeface="Times New Roman"/>
                <a:cs typeface="Times New Roman"/>
                <a:sym typeface="Times New Roman"/>
              </a:rPr>
              <a:t>AU </a:t>
            </a:r>
            <a:r>
              <a:rPr b="1" i="0" lang="en-US" sz="1377" u="none" cap="none" strike="noStrike">
                <a:solidFill>
                  <a:srgbClr val="C0504D"/>
                </a:solidFill>
                <a:latin typeface="Arial"/>
                <a:ea typeface="Times New Roman"/>
                <a:cs typeface="Times New Roman"/>
                <a:sym typeface="Times New Roman"/>
              </a:rPr>
              <a:t>= distance in AU)</a:t>
            </a:r>
            <a:endParaRPr b="0" i="0" sz="103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3"/>
          <p:cNvSpPr/>
          <p:nvPr/>
        </p:nvSpPr>
        <p:spPr>
          <a:xfrm>
            <a:off x="3204176" y="5256767"/>
            <a:ext cx="3755973" cy="326663"/>
          </a:xfrm>
          <a:prstGeom prst="rect">
            <a:avLst/>
          </a:prstGeom>
          <a:noFill/>
          <a:ln>
            <a:noFill/>
          </a:ln>
        </p:spPr>
        <p:txBody>
          <a:bodyPr anchorCtr="0" anchor="t" bIns="32279" lIns="64558" spcFirstLastPara="1" rIns="64558" wrap="square" tIns="32279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77">
                <a:latin typeface="Arial"/>
              </a:defRPr>
            </a:pPr>
            <a:r>
              <a:rPr b="1" i="0" lang="en-US" sz="1377" u="sng" cap="none" strike="noStrike">
                <a:solidFill>
                  <a:schemeClr val="hlink"/>
                </a:solidFill>
                <a:latin typeface="Arial"/>
                <a:ea typeface="Times New Roman"/>
                <a:cs typeface="Times New Roman"/>
                <a:sym typeface="Times New Roman"/>
                <a:hlinkClick r:id="rId3"/>
              </a:rPr>
              <a:t>http://www.solarsystemscope.com/</a:t>
            </a:r>
            <a:endParaRPr b="0" i="0" sz="103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3"/>
          <p:cNvSpPr/>
          <p:nvPr/>
        </p:nvSpPr>
        <p:spPr>
          <a:xfrm>
            <a:off x="3641103" y="5570518"/>
            <a:ext cx="4111902" cy="588982"/>
          </a:xfrm>
          <a:prstGeom prst="rect">
            <a:avLst/>
          </a:prstGeom>
          <a:noFill/>
          <a:ln>
            <a:noFill/>
          </a:ln>
        </p:spPr>
        <p:txBody>
          <a:bodyPr anchorCtr="0" anchor="t" bIns="32279" lIns="64558" spcFirstLastPara="1" rIns="64558" wrap="square" tIns="32279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77">
                <a:latin typeface="Arial"/>
              </a:defRPr>
            </a:pPr>
            <a:r>
              <a:rPr b="1" i="0" lang="en-US" sz="1377" u="none" cap="none" strike="noStrike">
                <a:solidFill>
                  <a:srgbClr val="000000"/>
                </a:solidFill>
                <a:latin typeface="Arial"/>
                <a:ea typeface="Times New Roman"/>
                <a:cs typeface="Times New Roman"/>
                <a:sym typeface="Times New Roman"/>
              </a:rPr>
              <a:t>http://astro.unl.edu/naap/pos/animations/kepler.html</a:t>
            </a:r>
            <a:endParaRPr b="0" i="0" sz="103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203" name="Google Shape;203;p44"/>
          <p:cNvSpPr txBox="1"/>
          <p:nvPr/>
        </p:nvSpPr>
        <p:spPr>
          <a:xfrm>
            <a:off x="3004840" y="2095500"/>
            <a:ext cx="6182320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4" spcFirstLastPara="1" rIns="68684" wrap="square" tIns="3433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Which planet will orbit in the smallest amount of time?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Something with the mass of Jupiter at the orbital distance of Jupiter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Something with the mass of Earth at the orbital distance of Jupiter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Something with the mass of Earth at the orbital distance of Earth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Something with the mass of Jupiter at the orbital distance of Earth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c) and d) would be equal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209" name="Google Shape;209;p45"/>
          <p:cNvSpPr txBox="1"/>
          <p:nvPr/>
        </p:nvSpPr>
        <p:spPr>
          <a:xfrm>
            <a:off x="3004840" y="2095500"/>
            <a:ext cx="6182320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4" spcFirstLastPara="1" rIns="68684" wrap="square" tIns="3433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Which planet will orbit in the smallest amount of time?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Something with the mass of Jupiter at the orbital distance of Jupiter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Something with the mass of Earth at the orbital distance of Jupiter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Something with the mass of Earth at the orbital distance of Earth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Something with the mass of Jupiter at the orbital distance of Earth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c) and d) would be equal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215" name="Google Shape;215;p46"/>
          <p:cNvSpPr txBox="1"/>
          <p:nvPr/>
        </p:nvSpPr>
        <p:spPr>
          <a:xfrm>
            <a:off x="3004840" y="2095500"/>
            <a:ext cx="6182320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4" spcFirstLastPara="1" rIns="68684" wrap="square" tIns="3433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How long does it take Mars to orbit the Sun?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More than a year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Less than a year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One year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221" name="Google Shape;221;p47"/>
          <p:cNvSpPr txBox="1"/>
          <p:nvPr/>
        </p:nvSpPr>
        <p:spPr>
          <a:xfrm>
            <a:off x="3004840" y="2095500"/>
            <a:ext cx="6182320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4" spcFirstLastPara="1" rIns="68684" wrap="square" tIns="3433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How long does it take Mars to orbit the Sun?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More than a year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Less than a year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LcParenR"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One year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Orbits, mass, and radius</a:t>
            </a:r>
          </a:p>
        </p:txBody>
      </p:sp>
      <p:sp>
        <p:nvSpPr>
          <p:cNvPr id="227" name="Google Shape;227;p48"/>
          <p:cNvSpPr txBox="1"/>
          <p:nvPr/>
        </p:nvSpPr>
        <p:spPr>
          <a:xfrm>
            <a:off x="3004931" y="2095500"/>
            <a:ext cx="6182137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2" spcFirstLastPara="1" rIns="68682" wrap="square" tIns="3433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Orbital speed is related to the mass interior to the orbit, and the orbital radius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t/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i="0" lang="en-US" sz="1923" u="sng" cap="none" strike="noStrike">
                <a:solidFill>
                  <a:schemeClr val="hlink"/>
                </a:solidFill>
                <a:latin typeface="Arial"/>
                <a:ea typeface="Calibri"/>
                <a:cs typeface="Calibri"/>
                <a:sym typeface="Calibri"/>
                <a:hlinkClick r:id="rId3"/>
              </a:rPr>
              <a:t>https://phet.colorado.edu/en/simulations/gravity-and-orbits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t/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48"/>
          <p:cNvSpPr txBox="1"/>
          <p:nvPr/>
        </p:nvSpPr>
        <p:spPr>
          <a:xfrm>
            <a:off x="3214734" y="4666579"/>
            <a:ext cx="3218539" cy="375470"/>
          </a:xfrm>
          <a:prstGeom prst="rect">
            <a:avLst/>
          </a:prstGeom>
          <a:noFill/>
          <a:ln>
            <a:noFill/>
          </a:ln>
        </p:spPr>
        <p:txBody>
          <a:bodyPr anchorCtr="0" anchor="t" bIns="68682" lIns="68682" spcFirstLastPara="1" rIns="68682" wrap="square" tIns="68682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lang="en-US" sz="1683"/>
              <a:t>If P</a:t>
            </a:r>
            <a:r>
              <a:rPr baseline="30000" lang="en-US" sz="1683"/>
              <a:t>2</a:t>
            </a:r>
            <a:r>
              <a:rPr lang="en-US" sz="1683"/>
              <a:t> = a</a:t>
            </a:r>
            <a:r>
              <a:rPr baseline="30000" lang="en-US" sz="1683"/>
              <a:t>3</a:t>
            </a:r>
            <a:r>
              <a:rPr lang="en-US" sz="1683"/>
              <a:t>, P = a</a:t>
            </a:r>
            <a:r>
              <a:rPr baseline="30000" lang="en-US" sz="1683"/>
              <a:t>3</a:t>
            </a:r>
            <a:r>
              <a:rPr baseline="30000" lang="en-US" sz="1683"/>
              <a:t>/2</a:t>
            </a:r>
            <a:endParaRPr sz="1683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t/>
            </a:r>
            <a:endParaRPr sz="1683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lang="en-US" sz="1683"/>
              <a:t>v = 2πa/P</a:t>
            </a:r>
            <a:endParaRPr sz="1683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t/>
            </a:r>
            <a:endParaRPr sz="1683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lang="en-US" sz="1683"/>
              <a:t>-&gt; v ~ a/a</a:t>
            </a:r>
            <a:r>
              <a:rPr baseline="30000" lang="en-US" sz="1683"/>
              <a:t>3/2</a:t>
            </a:r>
            <a:r>
              <a:rPr lang="en-US" sz="1683"/>
              <a:t> = a</a:t>
            </a:r>
            <a:r>
              <a:rPr baseline="30000" lang="en-US" sz="1683"/>
              <a:t>-1/2</a:t>
            </a:r>
            <a:endParaRPr baseline="30000" sz="1683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 showMasterSp="1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LT Book</a:t>
            </a:r>
          </a:p>
        </p:txBody>
      </p:sp>
      <p:sp>
        <p:nvSpPr>
          <p:cNvPr id="234" name="Google Shape;234;p49"/>
          <p:cNvSpPr txBox="1"/>
          <p:nvPr/>
        </p:nvSpPr>
        <p:spPr>
          <a:xfrm>
            <a:off x="3004931" y="2095500"/>
            <a:ext cx="6182137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2" spcFirstLastPara="1" rIns="68682" wrap="square" tIns="3433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rPr b="0" i="0" lang="en-US" sz="1923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“Dark Matter,” 143, #1-9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Solar System Rotation Curve</a:t>
            </a:r>
          </a:p>
        </p:txBody>
      </p:sp>
      <p:pic>
        <p:nvPicPr>
          <p:cNvPr id="239" name="Google Shape;239;p50"/>
          <p:cNvPicPr preferRelativeResize="0"/>
          <p:nvPr/>
        </p:nvPicPr>
        <p:blipFill rotWithShape="1">
          <a:blip r:embed="rId3">
            <a:alphaModFix/>
          </a:blip>
          <a:srcRect b="23031" l="0" r="25731" t="0"/>
          <a:stretch/>
        </p:blipFill>
        <p:spPr>
          <a:xfrm>
            <a:off x="4273201" y="2282545"/>
            <a:ext cx="3371917" cy="279507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50"/>
          <p:cNvSpPr txBox="1"/>
          <p:nvPr/>
        </p:nvSpPr>
        <p:spPr>
          <a:xfrm>
            <a:off x="3216282" y="5027443"/>
            <a:ext cx="5759437" cy="1132057"/>
          </a:xfrm>
          <a:prstGeom prst="rect">
            <a:avLst/>
          </a:prstGeom>
          <a:noFill/>
          <a:ln>
            <a:noFill/>
          </a:ln>
        </p:spPr>
        <p:txBody>
          <a:bodyPr anchorCtr="0" anchor="t" bIns="30184" lIns="60385" spcFirstLastPara="1" rIns="60385" wrap="square" tIns="30184">
            <a:noAutofit/>
          </a:bodyPr>
          <a:lstStyle/>
          <a:p>
            <a:pPr indent="-342720" lvl="0" marL="34308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480">
                <a:latin typeface="Arial"/>
              </a:defRPr>
            </a:pPr>
            <a:r>
              <a:rPr b="0" i="0" lang="en-US" sz="148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Solar system’s rotation curve declines because Sun has almost all the mass</a:t>
            </a:r>
            <a:endParaRPr b="0" i="0" sz="1480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Calibri"/>
              <a:buChar char="•"/>
              <a:defRPr sz="1480">
                <a:latin typeface="Arial"/>
              </a:defRPr>
            </a:pPr>
            <a:r>
              <a:rPr lang="en-US" sz="1480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Called “Keplarian” since t</a:t>
            </a:r>
            <a:r>
              <a:rPr b="0" i="0" lang="en-US" sz="1480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his is what is expected from Kepler’s 3rd law</a:t>
            </a:r>
            <a:endParaRPr b="0" i="0" sz="1691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80">
                <a:latin typeface="Arial"/>
              </a:defRPr>
            </a:pPr>
            <a:r>
              <a:t/>
            </a:r>
            <a:endParaRPr b="0" i="0" sz="1691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50"/>
          <p:cNvSpPr txBox="1"/>
          <p:nvPr/>
        </p:nvSpPr>
        <p:spPr>
          <a:xfrm>
            <a:off x="6792152" y="2095500"/>
            <a:ext cx="1981476" cy="1981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60385" lIns="60385" spcFirstLastPara="1" rIns="60385" wrap="square" tIns="6038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480">
                <a:latin typeface="Arial"/>
              </a:defRPr>
            </a:pPr>
            <a:r>
              <a:rPr lang="en-US" sz="1480">
                <a:solidFill>
                  <a:schemeClr val="dk1"/>
                </a:solidFill>
              </a:rPr>
              <a:t>v ~ a/a</a:t>
            </a:r>
            <a:r>
              <a:rPr baseline="30000" lang="en-US" sz="1480">
                <a:solidFill>
                  <a:schemeClr val="dk1"/>
                </a:solidFill>
              </a:rPr>
              <a:t>3/2</a:t>
            </a:r>
            <a:r>
              <a:rPr lang="en-US" sz="1480">
                <a:solidFill>
                  <a:schemeClr val="dk1"/>
                </a:solidFill>
              </a:rPr>
              <a:t> = a</a:t>
            </a:r>
            <a:r>
              <a:rPr baseline="30000" lang="en-US" sz="1480">
                <a:solidFill>
                  <a:schemeClr val="dk1"/>
                </a:solidFill>
              </a:rPr>
              <a:t>-1/2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Merry-go-round Rotation Curve</a:t>
            </a:r>
          </a:p>
        </p:txBody>
      </p:sp>
      <p:sp>
        <p:nvSpPr>
          <p:cNvPr id="247" name="Google Shape;247;p51"/>
          <p:cNvSpPr/>
          <p:nvPr/>
        </p:nvSpPr>
        <p:spPr>
          <a:xfrm>
            <a:off x="2839707" y="5464262"/>
            <a:ext cx="6512586" cy="695238"/>
          </a:xfrm>
          <a:prstGeom prst="rect">
            <a:avLst/>
          </a:prstGeom>
          <a:noFill/>
          <a:ln>
            <a:noFill/>
          </a:ln>
        </p:spPr>
        <p:txBody>
          <a:bodyPr anchorCtr="0" anchor="t" bIns="33157" lIns="66314" spcFirstLastPara="1" rIns="66314" wrap="square" tIns="33157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Arial"/>
              </a:defRPr>
            </a:pPr>
            <a:r>
              <a:rPr b="0" i="0" lang="en-US" sz="1650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Rotation curve of merry-go-round rises with radius because mass is spread out with radius.  Called </a:t>
            </a:r>
            <a:r>
              <a:rPr lang="en-US" sz="1650">
                <a:latin typeface="Arial"/>
                <a:ea typeface="Calibri"/>
                <a:cs typeface="Calibri"/>
                <a:sym typeface="Calibri"/>
              </a:rPr>
              <a:t>“Solid body”</a:t>
            </a:r>
            <a:endParaRPr b="0" i="0" sz="106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51"/>
          <p:cNvPicPr preferRelativeResize="0"/>
          <p:nvPr/>
        </p:nvPicPr>
        <p:blipFill rotWithShape="1">
          <a:blip r:embed="rId3">
            <a:alphaModFix/>
          </a:blip>
          <a:srcRect b="18848" l="0" r="24673" t="0"/>
          <a:stretch/>
        </p:blipFill>
        <p:spPr>
          <a:xfrm>
            <a:off x="3064114" y="2095500"/>
            <a:ext cx="3649138" cy="33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51"/>
          <p:cNvSpPr txBox="1"/>
          <p:nvPr/>
        </p:nvSpPr>
        <p:spPr>
          <a:xfrm>
            <a:off x="6845402" y="2168774"/>
            <a:ext cx="2210474" cy="2210474"/>
          </a:xfrm>
          <a:prstGeom prst="rect">
            <a:avLst/>
          </a:prstGeom>
          <a:noFill/>
          <a:ln>
            <a:noFill/>
          </a:ln>
        </p:spPr>
        <p:txBody>
          <a:bodyPr anchorCtr="0" anchor="ctr" bIns="67364" lIns="67364" spcFirstLastPara="1" rIns="67364" wrap="square" tIns="67364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1650">
                <a:latin typeface="Arial"/>
              </a:defRPr>
            </a:pPr>
            <a:r>
              <a:rPr lang="en-US" sz="1650">
                <a:solidFill>
                  <a:schemeClr val="dk1"/>
                </a:solidFill>
              </a:rPr>
              <a:t>All periods are the same</a:t>
            </a:r>
            <a:endParaRPr sz="165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1650">
                <a:latin typeface="Arial"/>
              </a:defRPr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650">
                <a:latin typeface="Arial"/>
              </a:defRPr>
            </a:pPr>
            <a:r>
              <a:rPr lang="en-US" sz="1650">
                <a:solidFill>
                  <a:schemeClr val="dk1"/>
                </a:solidFill>
              </a:rPr>
              <a:t>v = 2πa/P</a:t>
            </a:r>
            <a:endParaRPr sz="165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650">
                <a:latin typeface="Arial"/>
              </a:defRPr>
            </a:pPr>
            <a:r>
              <a:t/>
            </a:r>
            <a:endParaRPr sz="165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650">
                <a:latin typeface="Arial"/>
              </a:defRPr>
            </a:pPr>
            <a:r>
              <a:rPr lang="en-US" sz="1650">
                <a:solidFill>
                  <a:schemeClr val="dk1"/>
                </a:solidFill>
              </a:rPr>
              <a:t>-&gt; v ~ 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256" name="Google Shape;256;p52"/>
          <p:cNvSpPr txBox="1"/>
          <p:nvPr/>
        </p:nvSpPr>
        <p:spPr>
          <a:xfrm>
            <a:off x="3436763" y="2095500"/>
            <a:ext cx="5418746" cy="3562164"/>
          </a:xfrm>
          <a:prstGeom prst="rect">
            <a:avLst/>
          </a:prstGeom>
          <a:noFill/>
          <a:ln>
            <a:noFill/>
          </a:ln>
        </p:spPr>
        <p:txBody>
          <a:bodyPr anchorCtr="0" anchor="t" bIns="30092" lIns="60201" spcFirstLastPara="1" rIns="60201" wrap="square" tIns="3009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6">
                <a:latin typeface="Arial"/>
              </a:defRPr>
            </a:pPr>
            <a:r>
              <a:rPr b="0" i="0" lang="en-US" sz="168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What will the rotation curve of our Galaxy look like?</a:t>
            </a:r>
            <a:endParaRPr b="0" i="0" sz="168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UcParenR"/>
              <a:defRPr sz="1686">
                <a:latin typeface="Arial"/>
              </a:defRPr>
            </a:pPr>
            <a:r>
              <a:rPr b="0" i="0" lang="en-US" sz="168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Like that of the Solar System</a:t>
            </a:r>
            <a:endParaRPr b="0" i="0" sz="168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UcParenR"/>
              <a:defRPr sz="1686">
                <a:latin typeface="Arial"/>
              </a:defRPr>
            </a:pPr>
            <a:r>
              <a:rPr b="0" i="0" lang="en-US" sz="168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Like that of the Merry-go-round</a:t>
            </a:r>
            <a:endParaRPr b="0" i="0" sz="168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p52"/>
          <p:cNvPicPr preferRelativeResize="0"/>
          <p:nvPr/>
        </p:nvPicPr>
        <p:blipFill rotWithShape="1">
          <a:blip r:embed="rId3">
            <a:alphaModFix/>
          </a:blip>
          <a:srcRect b="23031" l="0" r="25731" t="0"/>
          <a:stretch/>
        </p:blipFill>
        <p:spPr>
          <a:xfrm>
            <a:off x="3336491" y="3853943"/>
            <a:ext cx="2508473" cy="2079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52"/>
          <p:cNvPicPr preferRelativeResize="0"/>
          <p:nvPr/>
        </p:nvPicPr>
        <p:blipFill rotWithShape="1">
          <a:blip r:embed="rId4">
            <a:alphaModFix/>
          </a:blip>
          <a:srcRect b="18848" l="0" r="24673" t="0"/>
          <a:stretch/>
        </p:blipFill>
        <p:spPr>
          <a:xfrm>
            <a:off x="6096000" y="3870537"/>
            <a:ext cx="2458455" cy="2288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pic>
        <p:nvPicPr>
          <p:cNvPr id="263" name="Google Shape;263;p53"/>
          <p:cNvPicPr preferRelativeResize="0"/>
          <p:nvPr/>
        </p:nvPicPr>
        <p:blipFill rotWithShape="1">
          <a:blip r:embed="rId3">
            <a:alphaModFix/>
          </a:blip>
          <a:srcRect b="23031" l="0" r="25731" t="0"/>
          <a:stretch/>
        </p:blipFill>
        <p:spPr>
          <a:xfrm>
            <a:off x="3336491" y="3853943"/>
            <a:ext cx="2508473" cy="2079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53"/>
          <p:cNvPicPr preferRelativeResize="0"/>
          <p:nvPr/>
        </p:nvPicPr>
        <p:blipFill rotWithShape="1">
          <a:blip r:embed="rId4">
            <a:alphaModFix/>
          </a:blip>
          <a:srcRect b="18848" l="0" r="24673" t="0"/>
          <a:stretch/>
        </p:blipFill>
        <p:spPr>
          <a:xfrm>
            <a:off x="6096000" y="3870537"/>
            <a:ext cx="2458455" cy="2288963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53"/>
          <p:cNvSpPr txBox="1"/>
          <p:nvPr/>
        </p:nvSpPr>
        <p:spPr>
          <a:xfrm>
            <a:off x="3436763" y="2095500"/>
            <a:ext cx="5418746" cy="3562164"/>
          </a:xfrm>
          <a:prstGeom prst="rect">
            <a:avLst/>
          </a:prstGeom>
          <a:noFill/>
          <a:ln>
            <a:noFill/>
          </a:ln>
        </p:spPr>
        <p:txBody>
          <a:bodyPr anchorCtr="0" anchor="t" bIns="30092" lIns="60201" spcFirstLastPara="1" rIns="60201" wrap="square" tIns="3009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6">
                <a:latin typeface="Arial"/>
              </a:defRPr>
            </a:pPr>
            <a:r>
              <a:rPr b="0" i="0" lang="en-US" sz="168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What will the rotation curve of our Galaxy look like?</a:t>
            </a:r>
            <a:endParaRPr b="0" i="0" sz="168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UcParenR"/>
              <a:defRPr sz="1686">
                <a:latin typeface="Arial"/>
              </a:defRPr>
            </a:pPr>
            <a:r>
              <a:rPr b="0" i="0" lang="en-US" sz="168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Like that of the Solar System</a:t>
            </a:r>
            <a:endParaRPr b="0" i="0" sz="168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lphaUcParenR"/>
              <a:defRPr sz="1686">
                <a:latin typeface="Arial"/>
              </a:defRPr>
            </a:pPr>
            <a:r>
              <a:rPr b="0" i="0" lang="en-US" sz="1686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Like that of the Merry-go-round</a:t>
            </a:r>
            <a:endParaRPr b="0" i="0" sz="168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Noto Sans Symbols"/>
              <a:buAutoNum type="alphaUcParenR"/>
              <a:defRPr sz="1686">
                <a:latin typeface="Arial"/>
              </a:defRPr>
            </a:pPr>
            <a:r>
              <a:rPr b="0" i="0" lang="en-US" sz="1686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Neither!  Ha!</a:t>
            </a:r>
            <a:endParaRPr b="0" i="0" sz="168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Milky Way Rotation Curve</a:t>
            </a:r>
          </a:p>
        </p:txBody>
      </p:sp>
      <p:sp>
        <p:nvSpPr>
          <p:cNvPr id="272" name="Google Shape;272;p54"/>
          <p:cNvSpPr txBox="1"/>
          <p:nvPr/>
        </p:nvSpPr>
        <p:spPr>
          <a:xfrm>
            <a:off x="3272731" y="4606949"/>
            <a:ext cx="5646539" cy="1552551"/>
          </a:xfrm>
          <a:prstGeom prst="rect">
            <a:avLst/>
          </a:prstGeom>
          <a:noFill/>
          <a:ln>
            <a:noFill/>
          </a:ln>
        </p:spPr>
        <p:txBody>
          <a:bodyPr anchorCtr="0" anchor="t" bIns="29497" lIns="59010" spcFirstLastPara="1" rIns="59010" wrap="square" tIns="29497">
            <a:noAutofit/>
          </a:bodyPr>
          <a:lstStyle/>
          <a:p>
            <a:pPr indent="-342720" lvl="0" marL="34308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Char char="•"/>
              <a:defRPr sz="1652">
                <a:latin typeface="Arial"/>
              </a:defRPr>
            </a:pPr>
            <a:r>
              <a:rPr b="0" i="0" lang="en-US" sz="1652" u="none" cap="none" strike="noStrike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Rotation curve of Milky Way stays flat with distance</a:t>
            </a:r>
            <a:endParaRPr b="0" i="0" sz="1652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Char char="•"/>
              <a:defRPr sz="1652">
                <a:latin typeface="Arial"/>
              </a:defRPr>
            </a:pPr>
            <a:r>
              <a:rPr b="0" i="0" lang="en-US" sz="1652" u="none" cap="none" strike="noStrike">
                <a:solidFill>
                  <a:srgbClr val="FFFFFF"/>
                </a:solidFill>
                <a:latin typeface="Arial"/>
                <a:ea typeface="Calibri"/>
                <a:cs typeface="Calibri"/>
                <a:sym typeface="Calibri"/>
              </a:rPr>
              <a:t>=&gt;</a:t>
            </a:r>
            <a:r>
              <a:rPr b="0" i="0" lang="en-US" sz="1652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Mass must be more spread out than in solar system, but not as much as for a merry-go-round</a:t>
            </a:r>
            <a:endParaRPr b="0" i="0" sz="1652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52">
                <a:latin typeface="Arial"/>
              </a:defRPr>
            </a:pPr>
            <a:r>
              <a:t/>
            </a:r>
            <a:endParaRPr b="0" i="0" sz="1652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p54"/>
          <p:cNvPicPr preferRelativeResize="0"/>
          <p:nvPr/>
        </p:nvPicPr>
        <p:blipFill rotWithShape="1">
          <a:blip r:embed="rId3">
            <a:alphaModFix/>
          </a:blip>
          <a:srcRect b="21910" l="0" r="21663" t="0"/>
          <a:stretch/>
        </p:blipFill>
        <p:spPr>
          <a:xfrm>
            <a:off x="4422221" y="2095500"/>
            <a:ext cx="3245835" cy="2720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Milky Way Rotation Curve</a:t>
            </a:r>
          </a:p>
        </p:txBody>
      </p:sp>
      <p:sp>
        <p:nvSpPr>
          <p:cNvPr id="279" name="Google Shape;279;p55"/>
          <p:cNvSpPr txBox="1"/>
          <p:nvPr/>
        </p:nvSpPr>
        <p:spPr>
          <a:xfrm>
            <a:off x="2936108" y="5250321"/>
            <a:ext cx="6319784" cy="909179"/>
          </a:xfrm>
          <a:prstGeom prst="rect">
            <a:avLst/>
          </a:prstGeom>
          <a:noFill/>
          <a:ln>
            <a:noFill/>
          </a:ln>
        </p:spPr>
        <p:txBody>
          <a:bodyPr anchorCtr="0" anchor="t" bIns="33014" lIns="66045" spcFirstLastPara="1" rIns="66045" wrap="square" tIns="33014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4">
                <a:latin typeface="Arial"/>
              </a:defRPr>
            </a:pPr>
            <a:r>
              <a:rPr b="0" i="0" lang="en-US" sz="1734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But from visible matter, we would expect something more like what we see in the Solar System because most of the mass is in the center of the Galaxy.</a:t>
            </a:r>
            <a:endParaRPr b="0" i="0" sz="1734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55"/>
          <p:cNvPicPr preferRelativeResize="0"/>
          <p:nvPr/>
        </p:nvPicPr>
        <p:blipFill rotWithShape="1">
          <a:blip r:embed="rId3">
            <a:alphaModFix/>
          </a:blip>
          <a:srcRect b="21910" l="0" r="21663" t="0"/>
          <a:stretch/>
        </p:blipFill>
        <p:spPr>
          <a:xfrm>
            <a:off x="4222638" y="2095500"/>
            <a:ext cx="3632816" cy="304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Evidence for Dark Matter</a:t>
            </a:r>
          </a:p>
        </p:txBody>
      </p:sp>
      <p:sp>
        <p:nvSpPr>
          <p:cNvPr id="286" name="Google Shape;286;p56"/>
          <p:cNvSpPr txBox="1"/>
          <p:nvPr/>
        </p:nvSpPr>
        <p:spPr>
          <a:xfrm>
            <a:off x="3276606" y="2095500"/>
            <a:ext cx="5638789" cy="3706815"/>
          </a:xfrm>
          <a:prstGeom prst="rect">
            <a:avLst/>
          </a:prstGeom>
          <a:noFill/>
          <a:ln>
            <a:noFill/>
          </a:ln>
        </p:spPr>
        <p:txBody>
          <a:bodyPr anchorCtr="0" anchor="t" bIns="31314" lIns="62646" spcFirstLastPara="1" rIns="62646" wrap="square" tIns="31314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54">
                <a:latin typeface="Arial"/>
              </a:defRPr>
            </a:pPr>
            <a:r>
              <a:rPr b="0" i="0" lang="en-US" sz="1754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We hypothesize that dark matter exists from comparisons between the mass of the matter we can see and the mass calculated from gravity</a:t>
            </a:r>
            <a:endParaRPr b="0" i="0" sz="1754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54">
                <a:latin typeface="Arial"/>
              </a:defRPr>
            </a:pPr>
            <a:r>
              <a:t/>
            </a:r>
            <a:endParaRPr b="0" i="0" sz="1754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294" y="3154289"/>
            <a:ext cx="3965264" cy="3005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Dark Matter in Spirals</a:t>
            </a:r>
          </a:p>
        </p:txBody>
      </p:sp>
      <p:pic>
        <p:nvPicPr>
          <p:cNvPr id="292" name="Google Shape;292;p57"/>
          <p:cNvPicPr preferRelativeResize="0"/>
          <p:nvPr/>
        </p:nvPicPr>
        <p:blipFill rotWithShape="1">
          <a:blip r:embed="rId3">
            <a:alphaModFix/>
          </a:blip>
          <a:srcRect b="21339" l="0" r="0" t="2261"/>
          <a:stretch/>
        </p:blipFill>
        <p:spPr>
          <a:xfrm>
            <a:off x="3534185" y="2095500"/>
            <a:ext cx="5139984" cy="3028154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57"/>
          <p:cNvSpPr txBox="1"/>
          <p:nvPr/>
        </p:nvSpPr>
        <p:spPr>
          <a:xfrm>
            <a:off x="2483473" y="5368047"/>
            <a:ext cx="7225054" cy="791453"/>
          </a:xfrm>
          <a:prstGeom prst="rect">
            <a:avLst/>
          </a:prstGeom>
          <a:noFill/>
          <a:ln>
            <a:noFill/>
          </a:ln>
        </p:spPr>
        <p:txBody>
          <a:bodyPr anchorCtr="0" anchor="t" bIns="37742" lIns="75506" spcFirstLastPara="1" rIns="75506" wrap="square" tIns="37742">
            <a:noAutofit/>
          </a:bodyPr>
          <a:lstStyle/>
          <a:p>
            <a:pPr indent="-330020" lvl="0" marL="34308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982">
                <a:latin typeface="Arial"/>
              </a:defRPr>
            </a:pPr>
            <a:r>
              <a:rPr i="0" lang="en-US" sz="1982" u="none" cap="none" strike="noStrike">
                <a:solidFill>
                  <a:srgbClr val="262626"/>
                </a:solidFill>
              </a:rPr>
              <a:t>Spiral galaxies all tend to have flat rotation curves</a:t>
            </a:r>
            <a:endParaRPr i="0" sz="1982" u="none" cap="none" strike="noStrike">
              <a:solidFill>
                <a:srgbClr val="262626"/>
              </a:solidFill>
            </a:endParaRPr>
          </a:p>
          <a:p>
            <a:pPr indent="4572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82">
                <a:latin typeface="Arial"/>
              </a:defRPr>
            </a:pPr>
            <a:r>
              <a:rPr lang="en-US" sz="1982">
                <a:solidFill>
                  <a:srgbClr val="262626"/>
                </a:solidFill>
              </a:rPr>
              <a:t>-&gt; </a:t>
            </a:r>
            <a:r>
              <a:rPr i="0" lang="en-US" sz="1982" u="none" cap="none" strike="noStrike">
                <a:solidFill>
                  <a:srgbClr val="262626"/>
                </a:solidFill>
              </a:rPr>
              <a:t>Lots of Dark Matter!</a:t>
            </a:r>
            <a:endParaRPr i="0" sz="1982" u="none" cap="none" strike="noStrike"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 showMasterSp="1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On a sheet of paper…</a:t>
            </a:r>
          </a:p>
        </p:txBody>
      </p:sp>
      <p:sp>
        <p:nvSpPr>
          <p:cNvPr id="300" name="Google Shape;300;p58"/>
          <p:cNvSpPr txBox="1"/>
          <p:nvPr/>
        </p:nvSpPr>
        <p:spPr>
          <a:xfrm>
            <a:off x="3227903" y="2095500"/>
            <a:ext cx="5581235" cy="3668872"/>
          </a:xfrm>
          <a:prstGeom prst="rect">
            <a:avLst/>
          </a:prstGeom>
          <a:noFill/>
          <a:ln>
            <a:noFill/>
          </a:ln>
        </p:spPr>
        <p:txBody>
          <a:bodyPr anchorCtr="0" anchor="t" bIns="30994" lIns="62006" spcFirstLastPara="1" rIns="62006" wrap="square" tIns="30994">
            <a:noAutofit/>
          </a:bodyPr>
          <a:lstStyle/>
          <a:p>
            <a:pPr indent="-165100" lvl="0" marL="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411">
                <a:latin typeface="Arial"/>
              </a:defRPr>
            </a:pPr>
            <a:r>
              <a:rPr b="0" lang="en-US" sz="1411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We are going to work out how we know dark matter exists by making plots of the rotation speed versus distance for two scenarios:</a:t>
            </a:r>
            <a:endParaRPr b="0" sz="1736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rabicParenR"/>
              <a:defRPr sz="1411">
                <a:latin typeface="Arial"/>
              </a:defRPr>
            </a:pPr>
            <a:r>
              <a:rPr b="0" lang="en-US" sz="1411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Our Solar system</a:t>
            </a:r>
            <a:endParaRPr b="0" sz="1736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rabicParenR"/>
              <a:defRPr sz="1411">
                <a:latin typeface="Arial"/>
              </a:defRPr>
            </a:pPr>
            <a:r>
              <a:rPr b="0" lang="en-US" sz="1411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A Merry-go-round </a:t>
            </a:r>
            <a:endParaRPr b="0" sz="1736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58"/>
          <p:cNvPicPr preferRelativeResize="0"/>
          <p:nvPr/>
        </p:nvPicPr>
        <p:blipFill rotWithShape="1">
          <a:blip r:embed="rId3">
            <a:alphaModFix/>
          </a:blip>
          <a:srcRect b="23029" l="0" r="25733" t="0"/>
          <a:stretch/>
        </p:blipFill>
        <p:spPr>
          <a:xfrm>
            <a:off x="3124625" y="3784825"/>
            <a:ext cx="2583674" cy="2141748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58"/>
          <p:cNvSpPr/>
          <p:nvPr/>
        </p:nvSpPr>
        <p:spPr>
          <a:xfrm>
            <a:off x="3661527" y="3784825"/>
            <a:ext cx="2201893" cy="173209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3" name="Google Shape;303;p58"/>
          <p:cNvPicPr preferRelativeResize="0"/>
          <p:nvPr/>
        </p:nvPicPr>
        <p:blipFill rotWithShape="1">
          <a:blip r:embed="rId4">
            <a:alphaModFix/>
          </a:blip>
          <a:srcRect b="18850" l="0" r="24676" t="0"/>
          <a:stretch/>
        </p:blipFill>
        <p:spPr>
          <a:xfrm>
            <a:off x="5966861" y="3801916"/>
            <a:ext cx="2532156" cy="2357584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58"/>
          <p:cNvSpPr/>
          <p:nvPr/>
        </p:nvSpPr>
        <p:spPr>
          <a:xfrm>
            <a:off x="6431981" y="3806799"/>
            <a:ext cx="2201893" cy="173209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58"/>
          <p:cNvSpPr/>
          <p:nvPr/>
        </p:nvSpPr>
        <p:spPr>
          <a:xfrm>
            <a:off x="6158036" y="2986919"/>
            <a:ext cx="2909339" cy="805516"/>
          </a:xfrm>
          <a:prstGeom prst="rect">
            <a:avLst/>
          </a:prstGeom>
          <a:noFill/>
          <a:ln>
            <a:noFill/>
          </a:ln>
        </p:spPr>
        <p:txBody>
          <a:bodyPr anchorCtr="0" anchor="t" bIns="30520" lIns="61039" spcFirstLastPara="1" rIns="61039" wrap="square" tIns="3052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2">
                <a:latin typeface="Arial"/>
              </a:defRPr>
            </a:pPr>
            <a:r>
              <a:rPr b="0" lang="en-US" sz="1302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What is different about the mass distribution in these two scenarios?</a:t>
            </a:r>
            <a:endParaRPr b="0" sz="977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More Questions</a:t>
            </a:r>
          </a:p>
        </p:txBody>
      </p:sp>
      <p:sp>
        <p:nvSpPr>
          <p:cNvPr id="311" name="Google Shape;311;p59"/>
          <p:cNvSpPr txBox="1"/>
          <p:nvPr/>
        </p:nvSpPr>
        <p:spPr>
          <a:xfrm>
            <a:off x="3004840" y="2095500"/>
            <a:ext cx="6182320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4" spcFirstLastPara="1" rIns="68684" wrap="square" tIns="34332">
            <a:noAutofit/>
          </a:bodyPr>
          <a:lstStyle/>
          <a:p>
            <a:pPr indent="0" lvl="0" marL="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923">
                <a:latin typeface="Arial"/>
              </a:defRPr>
            </a:pPr>
            <a:r>
              <a:rPr b="0" lang="en-US" sz="192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It’s not obvious from the plot, but the Milky Way rotation curve rises linearly within the bulge.  What can we say about the distribution of mass here – what example is it like?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3">
                <a:latin typeface="Arial"/>
              </a:defRPr>
            </a:pPr>
            <a:r>
              <a:t/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923">
                <a:latin typeface="Arial"/>
              </a:defRPr>
            </a:pPr>
            <a:r>
              <a:rPr b="0" lang="en-US" sz="192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If the dark matter ended half way out from the center, what would the Milky Way rotation curve look like?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Dark Matter</a:t>
            </a:r>
          </a:p>
        </p:txBody>
      </p:sp>
      <p:pic>
        <p:nvPicPr>
          <p:cNvPr id="316" name="Google Shape;316;p60"/>
          <p:cNvPicPr preferRelativeResize="0"/>
          <p:nvPr/>
        </p:nvPicPr>
        <p:blipFill rotWithShape="1">
          <a:blip r:embed="rId3">
            <a:alphaModFix/>
          </a:blip>
          <a:srcRect b="4162" l="12497" r="14062" t="0"/>
          <a:stretch/>
        </p:blipFill>
        <p:spPr>
          <a:xfrm>
            <a:off x="2761691" y="2095500"/>
            <a:ext cx="4078683" cy="3990893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60"/>
          <p:cNvSpPr/>
          <p:nvPr/>
        </p:nvSpPr>
        <p:spPr>
          <a:xfrm>
            <a:off x="7034917" y="2095500"/>
            <a:ext cx="2395393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8236" lIns="76471" spcFirstLastPara="1" rIns="76471" wrap="square" tIns="38236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24">
                <a:latin typeface="Arial"/>
              </a:defRPr>
            </a:pPr>
            <a:r>
              <a:t/>
            </a:r>
            <a:endParaRPr b="0" i="0" sz="122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24">
                <a:latin typeface="Arial"/>
              </a:defRPr>
            </a:pPr>
            <a:r>
              <a:rPr b="0" i="0" lang="en-US" sz="190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The visible portion of a galaxy lies deep in the heart of a large halo of dark matter</a:t>
            </a:r>
            <a:endParaRPr b="0" i="0" sz="122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24">
                <a:latin typeface="Arial"/>
              </a:defRPr>
            </a:pPr>
            <a:r>
              <a:t/>
            </a:r>
            <a:endParaRPr b="0" i="0" sz="122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24">
                <a:latin typeface="Arial"/>
              </a:defRPr>
            </a:pPr>
            <a:r>
              <a:rPr b="0" i="0" lang="en-US" sz="1903" u="none" cap="none" strike="noStrike">
                <a:solidFill>
                  <a:srgbClr val="FF0000"/>
                </a:solidFill>
                <a:latin typeface="Arial"/>
                <a:ea typeface="Tahoma"/>
                <a:cs typeface="Tahoma"/>
                <a:sym typeface="Tahoma"/>
              </a:rPr>
              <a:t>Dark Matter provides the missing mass</a:t>
            </a:r>
            <a:endParaRPr b="0" i="0" sz="122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Dark Matter in Clusters</a:t>
            </a:r>
          </a:p>
        </p:txBody>
      </p:sp>
      <p:pic>
        <p:nvPicPr>
          <p:cNvPr id="323" name="Google Shape;323;p61"/>
          <p:cNvPicPr preferRelativeResize="0"/>
          <p:nvPr/>
        </p:nvPicPr>
        <p:blipFill rotWithShape="1">
          <a:blip r:embed="rId3">
            <a:alphaModFix/>
          </a:blip>
          <a:srcRect b="18055" l="10931" r="44887" t="25766"/>
          <a:stretch/>
        </p:blipFill>
        <p:spPr>
          <a:xfrm>
            <a:off x="7406313" y="2095500"/>
            <a:ext cx="2765033" cy="2640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61"/>
          <p:cNvPicPr preferRelativeResize="0"/>
          <p:nvPr/>
        </p:nvPicPr>
        <p:blipFill rotWithShape="1">
          <a:blip r:embed="rId4">
            <a:alphaModFix/>
          </a:blip>
          <a:srcRect b="6249" l="17185" r="17184" t="2087"/>
          <a:stretch/>
        </p:blipFill>
        <p:spPr>
          <a:xfrm>
            <a:off x="2020654" y="2095500"/>
            <a:ext cx="2569397" cy="2692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61"/>
          <p:cNvPicPr preferRelativeResize="0"/>
          <p:nvPr/>
        </p:nvPicPr>
        <p:blipFill rotWithShape="1">
          <a:blip r:embed="rId5">
            <a:alphaModFix/>
          </a:blip>
          <a:srcRect b="13503" l="0" r="0" t="0"/>
          <a:stretch/>
        </p:blipFill>
        <p:spPr>
          <a:xfrm>
            <a:off x="4640593" y="2095500"/>
            <a:ext cx="2692486" cy="2683203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61"/>
          <p:cNvSpPr/>
          <p:nvPr/>
        </p:nvSpPr>
        <p:spPr>
          <a:xfrm>
            <a:off x="2020654" y="5142125"/>
            <a:ext cx="8150692" cy="1017375"/>
          </a:xfrm>
          <a:prstGeom prst="rect">
            <a:avLst/>
          </a:prstGeom>
          <a:noFill/>
          <a:ln>
            <a:noFill/>
          </a:ln>
        </p:spPr>
        <p:txBody>
          <a:bodyPr anchorCtr="0" anchor="t" bIns="42978" lIns="85956" spcFirstLastPara="1" rIns="85956" wrap="square" tIns="42978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45">
                <a:latin typeface="Arial"/>
              </a:defRPr>
            </a:pPr>
            <a:r>
              <a:rPr b="0" i="0" lang="en-US" sz="2445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Clusters are large groups of galaxies</a:t>
            </a:r>
            <a:endParaRPr b="0" i="0" sz="13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45">
                <a:latin typeface="Arial"/>
              </a:defRPr>
            </a:pPr>
            <a:r>
              <a:rPr b="0" i="0" lang="en-US" sz="2445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There are three ways to find cluster mass</a:t>
            </a:r>
            <a:endParaRPr b="0" i="0" sz="137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1) Velocities of galaxies</a:t>
            </a:r>
          </a:p>
        </p:txBody>
      </p:sp>
      <p:pic>
        <p:nvPicPr>
          <p:cNvPr id="333" name="Google Shape;333;p62"/>
          <p:cNvPicPr preferRelativeResize="0"/>
          <p:nvPr/>
        </p:nvPicPr>
        <p:blipFill rotWithShape="1">
          <a:blip r:embed="rId3">
            <a:alphaModFix/>
          </a:blip>
          <a:srcRect b="6249" l="17185" r="17184" t="2087"/>
          <a:stretch/>
        </p:blipFill>
        <p:spPr>
          <a:xfrm>
            <a:off x="2690358" y="2210162"/>
            <a:ext cx="3769233" cy="3949338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62"/>
          <p:cNvSpPr/>
          <p:nvPr/>
        </p:nvSpPr>
        <p:spPr>
          <a:xfrm>
            <a:off x="6582636" y="2095500"/>
            <a:ext cx="2919006" cy="3867669"/>
          </a:xfrm>
          <a:prstGeom prst="rect">
            <a:avLst/>
          </a:prstGeom>
          <a:noFill/>
          <a:ln>
            <a:noFill/>
          </a:ln>
        </p:spPr>
        <p:txBody>
          <a:bodyPr anchorCtr="0" anchor="t" bIns="33804" lIns="67607" spcFirstLastPara="1" rIns="67607" wrap="square" tIns="33804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0" i="0" lang="en-US" sz="168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The galaxies are moving too fast, indicating unseen mass</a:t>
            </a:r>
            <a:endParaRPr b="0" i="0" sz="108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t/>
            </a:r>
            <a:endParaRPr b="0" i="0" sz="108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0" i="0" lang="en-US" sz="168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The mass we calculate from galaxy motions in a cluster is about </a:t>
            </a:r>
            <a:endParaRPr b="0" i="0" sz="108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1" i="1" lang="en-US" sz="168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50 times</a:t>
            </a:r>
            <a:r>
              <a:rPr b="0" i="0" lang="en-US" sz="168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 larger than the mass in stars!</a:t>
            </a:r>
            <a:endParaRPr b="0" i="0" sz="108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t/>
            </a:r>
            <a:endParaRPr b="0" i="0" sz="108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t/>
            </a:r>
            <a:endParaRPr b="0" i="0" sz="108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2) Mass traced through X-rays</a:t>
            </a:r>
          </a:p>
        </p:txBody>
      </p:sp>
      <p:sp>
        <p:nvSpPr>
          <p:cNvPr id="340" name="Google Shape;340;p63"/>
          <p:cNvSpPr/>
          <p:nvPr/>
        </p:nvSpPr>
        <p:spPr>
          <a:xfrm>
            <a:off x="6597180" y="2095500"/>
            <a:ext cx="2290368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8182" lIns="56363" spcFirstLastPara="1" rIns="56363" wrap="square" tIns="2818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3">
                <a:latin typeface="Arial"/>
              </a:defRPr>
            </a:pPr>
            <a:r>
              <a:rPr b="0" i="0" lang="en-US" sz="140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Clusters contain large amounts of X-ray emitting hot gas</a:t>
            </a:r>
            <a:endParaRPr b="0" i="0" sz="90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3">
                <a:latin typeface="Arial"/>
              </a:defRPr>
            </a:pPr>
            <a:r>
              <a:t/>
            </a:r>
            <a:endParaRPr b="0" i="0" sz="90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3">
                <a:latin typeface="Arial"/>
              </a:defRPr>
            </a:pPr>
            <a:r>
              <a:rPr b="0" i="0" lang="en-US" sz="140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Temperature of hot gas (particle motions) tells us cluster mass.  The gas is hotter than it would be if there was no dark matter.</a:t>
            </a:r>
            <a:endParaRPr b="0" i="0" sz="90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3">
                <a:latin typeface="Arial"/>
              </a:defRPr>
            </a:pPr>
            <a:r>
              <a:t/>
            </a:r>
            <a:endParaRPr b="0" i="0" sz="90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3">
                <a:latin typeface="Arial"/>
              </a:defRPr>
            </a:pPr>
            <a:r>
              <a:rPr b="0" i="0" lang="en-US" sz="140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  85% dark matter</a:t>
            </a:r>
            <a:endParaRPr b="0" i="0" sz="90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3">
                <a:latin typeface="Arial"/>
              </a:defRPr>
            </a:pPr>
            <a:r>
              <a:rPr b="0" i="0" lang="en-US" sz="140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  13% hot gas</a:t>
            </a:r>
            <a:endParaRPr b="0" i="0" sz="90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3">
                <a:latin typeface="Arial"/>
              </a:defRPr>
            </a:pPr>
            <a:r>
              <a:rPr b="0" i="0" lang="en-US" sz="1403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    2% stars</a:t>
            </a:r>
            <a:endParaRPr b="0" i="0" sz="90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1" name="Google Shape;341;p63"/>
          <p:cNvPicPr preferRelativeResize="0"/>
          <p:nvPr/>
        </p:nvPicPr>
        <p:blipFill rotWithShape="1">
          <a:blip r:embed="rId3">
            <a:alphaModFix/>
          </a:blip>
          <a:srcRect b="13503" l="0" r="0" t="0"/>
          <a:stretch/>
        </p:blipFill>
        <p:spPr>
          <a:xfrm>
            <a:off x="3304452" y="2334028"/>
            <a:ext cx="3197136" cy="3185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3) Gravitational Lensing</a:t>
            </a:r>
          </a:p>
        </p:txBody>
      </p:sp>
      <p:pic>
        <p:nvPicPr>
          <p:cNvPr id="346" name="Google Shape;346;p64"/>
          <p:cNvPicPr preferRelativeResize="0"/>
          <p:nvPr/>
        </p:nvPicPr>
        <p:blipFill rotWithShape="1">
          <a:blip r:embed="rId3">
            <a:alphaModFix/>
          </a:blip>
          <a:srcRect b="6250" l="15626" r="15627" t="4163"/>
          <a:stretch/>
        </p:blipFill>
        <p:spPr>
          <a:xfrm>
            <a:off x="3250387" y="2095500"/>
            <a:ext cx="3126665" cy="3055017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64"/>
          <p:cNvSpPr/>
          <p:nvPr/>
        </p:nvSpPr>
        <p:spPr>
          <a:xfrm>
            <a:off x="3146239" y="5222411"/>
            <a:ext cx="5899522" cy="937089"/>
          </a:xfrm>
          <a:prstGeom prst="rect">
            <a:avLst/>
          </a:prstGeom>
          <a:noFill/>
          <a:ln>
            <a:noFill/>
          </a:ln>
        </p:spPr>
        <p:txBody>
          <a:bodyPr anchorCtr="0" anchor="t" bIns="30777" lIns="61553" spcFirstLastPara="1" rIns="61553" wrap="square" tIns="30777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32">
                <a:latin typeface="Arial"/>
              </a:defRPr>
            </a:pPr>
            <a:r>
              <a:rPr b="1" i="1" lang="en-US" sz="1532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Gravitational lensing, </a:t>
            </a:r>
            <a:r>
              <a:rPr b="0" i="0" lang="en-US" sz="1532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 the bending of light rays by gravity, can also tell us a cluster’s mass</a:t>
            </a:r>
            <a:endParaRPr b="0" i="0" sz="98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32">
                <a:latin typeface="Arial"/>
              </a:defRPr>
            </a:pPr>
            <a:r>
              <a:rPr b="0" i="0" lang="en-US" sz="1532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Light is bending more than expected</a:t>
            </a:r>
            <a:endParaRPr b="0" i="0" sz="98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p64"/>
          <p:cNvPicPr preferRelativeResize="0"/>
          <p:nvPr/>
        </p:nvPicPr>
        <p:blipFill rotWithShape="1">
          <a:blip r:embed="rId4">
            <a:alphaModFix/>
          </a:blip>
          <a:srcRect b="10595" l="5092" r="7003" t="8137"/>
          <a:stretch/>
        </p:blipFill>
        <p:spPr>
          <a:xfrm>
            <a:off x="6481693" y="2095500"/>
            <a:ext cx="2032246" cy="307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Cluster Masses</a:t>
            </a:r>
          </a:p>
        </p:txBody>
      </p:sp>
      <p:pic>
        <p:nvPicPr>
          <p:cNvPr id="354" name="Google Shape;354;p65"/>
          <p:cNvPicPr preferRelativeResize="0"/>
          <p:nvPr/>
        </p:nvPicPr>
        <p:blipFill rotWithShape="1">
          <a:blip r:embed="rId3">
            <a:alphaModFix/>
          </a:blip>
          <a:srcRect b="18055" l="10931" r="44887" t="25766"/>
          <a:stretch/>
        </p:blipFill>
        <p:spPr>
          <a:xfrm>
            <a:off x="7422120" y="2095500"/>
            <a:ext cx="2738390" cy="2615466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65"/>
          <p:cNvSpPr/>
          <p:nvPr/>
        </p:nvSpPr>
        <p:spPr>
          <a:xfrm>
            <a:off x="2016507" y="5267020"/>
            <a:ext cx="8158987" cy="892480"/>
          </a:xfrm>
          <a:prstGeom prst="rect">
            <a:avLst/>
          </a:prstGeom>
          <a:noFill/>
          <a:ln>
            <a:noFill/>
          </a:ln>
        </p:spPr>
        <p:txBody>
          <a:bodyPr anchorCtr="0" anchor="t" bIns="42564" lIns="85128" spcFirstLastPara="1" rIns="85128" wrap="square" tIns="42564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19">
                <a:latin typeface="Arial"/>
              </a:defRPr>
            </a:pPr>
            <a:r>
              <a:rPr b="0" i="0" lang="en-US" sz="2119" u="none" cap="none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All three methods of measuring cluster mass indicate similar amounts of dark matter</a:t>
            </a:r>
            <a:endParaRPr b="0" i="0" sz="136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65"/>
          <p:cNvPicPr preferRelativeResize="0"/>
          <p:nvPr/>
        </p:nvPicPr>
        <p:blipFill rotWithShape="1">
          <a:blip r:embed="rId4">
            <a:alphaModFix/>
          </a:blip>
          <a:srcRect b="6249" l="17185" r="17184" t="2087"/>
          <a:stretch/>
        </p:blipFill>
        <p:spPr>
          <a:xfrm>
            <a:off x="2088354" y="2095500"/>
            <a:ext cx="2544639" cy="2666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65"/>
          <p:cNvPicPr preferRelativeResize="0"/>
          <p:nvPr/>
        </p:nvPicPr>
        <p:blipFill rotWithShape="1">
          <a:blip r:embed="rId5">
            <a:alphaModFix/>
          </a:blip>
          <a:srcRect b="13503" l="0" r="0" t="0"/>
          <a:stretch/>
        </p:blipFill>
        <p:spPr>
          <a:xfrm>
            <a:off x="4683049" y="2095500"/>
            <a:ext cx="2666542" cy="2657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But Does Dark Matter Really Exist???</a:t>
            </a:r>
          </a:p>
        </p:txBody>
      </p:sp>
      <p:sp>
        <p:nvSpPr>
          <p:cNvPr id="364" name="Google Shape;364;p66"/>
          <p:cNvSpPr txBox="1"/>
          <p:nvPr/>
        </p:nvSpPr>
        <p:spPr>
          <a:xfrm>
            <a:off x="2641488" y="2095500"/>
            <a:ext cx="6909025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0625" lIns="81273" spcFirstLastPara="1" rIns="81273" wrap="square" tIns="406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991">
                <a:latin typeface="Arial"/>
              </a:defRPr>
            </a:pPr>
            <a:r>
              <a:rPr b="0" i="0" lang="en-US" sz="1991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Something is needed to explain the discrepancy between the mass measured through gravity and the mass directly observed.</a:t>
            </a:r>
            <a:endParaRPr b="0" i="0" sz="227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rabicParenR"/>
              <a:defRPr sz="1991">
                <a:latin typeface="Arial"/>
              </a:defRPr>
            </a:pPr>
            <a:r>
              <a:rPr b="0" i="0" lang="en-US" sz="1991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Dark matter really exists, and we are observing the effects of its gravitational attraction</a:t>
            </a:r>
            <a:endParaRPr b="0" i="0" sz="227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buSzPct val="100000"/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Noto Sans Symbols"/>
              <a:buAutoNum type="arabicParenR"/>
              <a:defRPr sz="1991">
                <a:latin typeface="Arial"/>
              </a:defRPr>
            </a:pPr>
            <a:r>
              <a:rPr b="0" i="0" lang="en-US" sz="1991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Something is wrong with our understanding of gravity, causing us to mistakenly infer the existence of dark matter</a:t>
            </a:r>
            <a:endParaRPr b="0" i="0" sz="227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991">
                <a:latin typeface="Arial"/>
              </a:defRPr>
            </a:pPr>
            <a:r>
              <a:t/>
            </a:r>
            <a:endParaRPr b="0" i="0" sz="227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991">
                <a:latin typeface="Arial"/>
              </a:defRPr>
            </a:pPr>
            <a:r>
              <a:rPr b="0" i="0" lang="en-US" sz="2276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Because gravity is so well tested, most (but not all!) astronomers prefer option #1</a:t>
            </a:r>
            <a:endParaRPr b="0" i="0" sz="227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991">
                <a:latin typeface="Arial"/>
              </a:defRPr>
            </a:pPr>
            <a:r>
              <a:t/>
            </a:r>
            <a:endParaRPr b="0" i="0" sz="227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991">
                <a:latin typeface="Arial"/>
              </a:defRPr>
            </a:pPr>
            <a:r>
              <a:t/>
            </a:r>
            <a:endParaRPr b="0" i="0" sz="2276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dark is dark matter?</a:t>
            </a:r>
          </a:p>
        </p:txBody>
      </p:sp>
      <p:sp>
        <p:nvSpPr>
          <p:cNvPr id="370" name="Google Shape;370;p67"/>
          <p:cNvSpPr txBox="1"/>
          <p:nvPr/>
        </p:nvSpPr>
        <p:spPr>
          <a:xfrm>
            <a:off x="3004931" y="2095500"/>
            <a:ext cx="6182137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2" spcFirstLastPara="1" rIns="68682" wrap="square" tIns="34332">
            <a:noAutofit/>
          </a:bodyPr>
          <a:lstStyle/>
          <a:p>
            <a:pPr indent="-342720" lvl="0" marL="3430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4">
                <a:latin typeface="Arial"/>
              </a:defRPr>
            </a:pPr>
            <a:r>
              <a:rPr b="0" i="0" lang="en-US" sz="2164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… not as bright as a star.</a:t>
            </a:r>
            <a:endParaRPr b="0" i="0" sz="1923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Two Basic Options</a:t>
            </a:r>
          </a:p>
        </p:txBody>
      </p:sp>
      <p:sp>
        <p:nvSpPr>
          <p:cNvPr id="376" name="Google Shape;376;p68"/>
          <p:cNvSpPr txBox="1"/>
          <p:nvPr/>
        </p:nvSpPr>
        <p:spPr>
          <a:xfrm>
            <a:off x="3002426" y="2095500"/>
            <a:ext cx="6187148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321" lIns="64659" spcFirstLastPara="1" rIns="64659" wrap="square" tIns="32321">
            <a:noAutofit/>
          </a:bodyPr>
          <a:lstStyle/>
          <a:p>
            <a:pPr indent="-342720" lvl="0" marL="34308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584">
                <a:latin typeface="Arial"/>
              </a:defRPr>
            </a:pPr>
            <a:r>
              <a:rPr b="0" i="0" lang="en-US" sz="1584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Ordinary Dark Matter   (MACHOS)</a:t>
            </a:r>
            <a:endParaRPr b="0" i="0" sz="1811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285480" lvl="1" marL="7430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–"/>
              <a:defRPr sz="1584">
                <a:latin typeface="Arial"/>
              </a:defRPr>
            </a:pPr>
            <a:r>
              <a:rPr b="0" i="0" lang="en-US" sz="1584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Massive Compact Halo Objects: </a:t>
            </a:r>
            <a:endParaRPr b="0" i="0" sz="1358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584">
                <a:latin typeface="Arial"/>
              </a:defRPr>
            </a:pPr>
            <a:r>
              <a:rPr b="0" i="0" lang="en-US" sz="1584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		dead or failed stars in halos of galaxies – basically brown dwarfs</a:t>
            </a:r>
            <a:endParaRPr b="0" sz="1811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584">
                <a:latin typeface="Arial"/>
              </a:defRPr>
            </a:pPr>
            <a:r>
              <a:t/>
            </a:r>
            <a:endParaRPr b="0" sz="1811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584">
                <a:latin typeface="Arial"/>
              </a:defRPr>
            </a:pPr>
            <a:r>
              <a:rPr b="0" lang="en-US" sz="1584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Extraordinary Dark Matter   (WIMPS)</a:t>
            </a:r>
            <a:endParaRPr b="0" sz="1811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285480" lvl="1" marL="7430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–"/>
              <a:defRPr sz="1584">
                <a:latin typeface="Arial"/>
              </a:defRPr>
            </a:pPr>
            <a:r>
              <a:rPr b="0" i="0" lang="en-US" sz="1584" u="none" cap="none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Weakly Interacting Massive Particles: </a:t>
            </a:r>
            <a:endParaRPr b="0" i="0" sz="1358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584">
                <a:latin typeface="Arial"/>
              </a:defRPr>
            </a:pPr>
            <a:r>
              <a:rPr b="0" lang="en-US" sz="1584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		a new type of particle – possibly similar to a neutrino</a:t>
            </a:r>
            <a:endParaRPr b="0" sz="1811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Evidence for MACHOS</a:t>
            </a:r>
          </a:p>
        </p:txBody>
      </p:sp>
      <p:sp>
        <p:nvSpPr>
          <p:cNvPr id="383" name="Google Shape;383;p69"/>
          <p:cNvSpPr/>
          <p:nvPr/>
        </p:nvSpPr>
        <p:spPr>
          <a:xfrm>
            <a:off x="6367323" y="2154217"/>
            <a:ext cx="2709333" cy="3320436"/>
          </a:xfrm>
          <a:prstGeom prst="rect">
            <a:avLst/>
          </a:prstGeom>
          <a:noFill/>
          <a:ln>
            <a:noFill/>
          </a:ln>
        </p:spPr>
        <p:txBody>
          <a:bodyPr anchorCtr="0" anchor="t" bIns="34785" lIns="69570" spcFirstLastPara="1" rIns="69570" wrap="square" tIns="3478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2">
                <a:latin typeface="Arial"/>
              </a:defRPr>
            </a:pPr>
            <a:r>
              <a:rPr b="0" lang="en-US" sz="1732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MACHOs occasionally make other stars appear brighter through lensing</a:t>
            </a:r>
            <a:endParaRPr b="0" sz="1113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2">
                <a:latin typeface="Arial"/>
              </a:defRPr>
            </a:pPr>
            <a:r>
              <a:t/>
            </a:r>
            <a:endParaRPr b="0" sz="1113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32">
                <a:latin typeface="Arial"/>
              </a:defRPr>
            </a:pPr>
            <a:r>
              <a:rPr b="0" lang="en-US" sz="1732" strike="noStrike">
                <a:solidFill>
                  <a:srgbClr val="000000"/>
                </a:solidFill>
                <a:latin typeface="Arial"/>
                <a:ea typeface="Calibri"/>
                <a:cs typeface="Calibri"/>
                <a:sym typeface="Calibri"/>
              </a:rPr>
              <a:t>… but there are not enough lensing events to explain all the dark matter</a:t>
            </a:r>
            <a:endParaRPr b="0" sz="1113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4" name="Google Shape;384;p69"/>
          <p:cNvPicPr preferRelativeResize="0"/>
          <p:nvPr/>
        </p:nvPicPr>
        <p:blipFill rotWithShape="1">
          <a:blip r:embed="rId3">
            <a:alphaModFix/>
          </a:blip>
          <a:srcRect b="9400" l="0" r="0" t="0"/>
          <a:stretch/>
        </p:blipFill>
        <p:spPr>
          <a:xfrm>
            <a:off x="3115344" y="2095500"/>
            <a:ext cx="2998745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Evidence for WIMPs</a:t>
            </a:r>
          </a:p>
        </p:txBody>
      </p:sp>
      <p:sp>
        <p:nvSpPr>
          <p:cNvPr id="390" name="Google Shape;390;p70"/>
          <p:cNvSpPr txBox="1"/>
          <p:nvPr/>
        </p:nvSpPr>
        <p:spPr>
          <a:xfrm>
            <a:off x="3004931" y="2095500"/>
            <a:ext cx="6182137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2" spcFirstLastPara="1" rIns="68682" wrap="square" tIns="34332">
            <a:noAutofit/>
          </a:bodyPr>
          <a:lstStyle/>
          <a:p>
            <a:pPr indent="-342720" lvl="0" marL="34308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683">
                <a:latin typeface="Arial"/>
              </a:defRPr>
            </a:pPr>
            <a:r>
              <a:rPr b="0" lang="en-US" sz="168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There’s not enough ordinary matter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t/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683">
                <a:latin typeface="Arial"/>
              </a:defRPr>
            </a:pPr>
            <a:r>
              <a:rPr b="0" lang="en-US" sz="168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WIMPs could be left over from Big Bang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t/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Arial"/>
              <a:buChar char="•"/>
              <a:defRPr sz="1683">
                <a:latin typeface="Arial"/>
              </a:defRPr>
            </a:pPr>
            <a:r>
              <a:rPr b="0" lang="en-US" sz="168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Models involving WIMPs explain how galaxy formation works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 showMasterSp="1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Unseen Influences</a:t>
            </a:r>
          </a:p>
        </p:txBody>
      </p:sp>
      <p:sp>
        <p:nvSpPr>
          <p:cNvPr id="396" name="Google Shape;396;p71"/>
          <p:cNvSpPr txBox="1"/>
          <p:nvPr/>
        </p:nvSpPr>
        <p:spPr>
          <a:xfrm>
            <a:off x="3004931" y="2095500"/>
            <a:ext cx="6182137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332" lIns="68682" spcFirstLastPara="1" rIns="68682" wrap="square" tIns="34332">
            <a:noAutofit/>
          </a:bodyPr>
          <a:lstStyle/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1" i="1" lang="en-US" sz="168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Dark Matter:</a:t>
            </a:r>
            <a:r>
              <a:rPr b="0" lang="en-US" sz="168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  An undetected form of mass that </a:t>
            </a:r>
            <a:r>
              <a:rPr b="0" lang="en-US" sz="192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does not emit</a:t>
            </a:r>
            <a:r>
              <a:rPr b="0" lang="en-US" sz="168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 light but whose existence we infer from its gravitational influence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t/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83">
                <a:latin typeface="Arial"/>
              </a:defRPr>
            </a:pPr>
            <a:r>
              <a:rPr b="1" i="1" lang="en-US" sz="168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Dark Energy:</a:t>
            </a:r>
            <a:r>
              <a:rPr b="0" lang="en-US" sz="1683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   An unknown form of energy that seems to be the source of a repulsive force causing the expansion of the universe to accelerate</a:t>
            </a:r>
            <a:endParaRPr b="0" sz="1923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 showMasterSp="1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Contents of Universe</a:t>
            </a:r>
          </a:p>
        </p:txBody>
      </p:sp>
      <p:sp>
        <p:nvSpPr>
          <p:cNvPr id="402" name="Google Shape;402;p72"/>
          <p:cNvSpPr txBox="1"/>
          <p:nvPr/>
        </p:nvSpPr>
        <p:spPr>
          <a:xfrm>
            <a:off x="3264355" y="2095500"/>
            <a:ext cx="4854068" cy="1173384"/>
          </a:xfrm>
          <a:prstGeom prst="rect">
            <a:avLst/>
          </a:prstGeom>
          <a:noFill/>
          <a:ln>
            <a:noFill/>
          </a:ln>
        </p:spPr>
        <p:txBody>
          <a:bodyPr anchorCtr="0" anchor="t" bIns="31992" lIns="64001" spcFirstLastPara="1" rIns="64001" wrap="square" tIns="31992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68">
                <a:latin typeface="Arial"/>
              </a:defRPr>
            </a:pPr>
            <a:r>
              <a:rPr b="0" lang="en-US" sz="1568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“Normal” Matter:  		~ 4%</a:t>
            </a:r>
            <a:endParaRPr b="0" sz="1792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68">
                <a:latin typeface="Arial"/>
              </a:defRPr>
            </a:pPr>
            <a:r>
              <a:rPr b="0" lang="en-US" sz="1568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Dark Matter:  		~ 23%</a:t>
            </a:r>
            <a:endParaRPr b="0" sz="1792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68">
                <a:latin typeface="Arial"/>
              </a:defRPr>
            </a:pPr>
            <a:r>
              <a:rPr b="0" lang="en-US" sz="1568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Dark Energy			~ 73%</a:t>
            </a:r>
            <a:endParaRPr b="0" sz="1792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68">
                <a:latin typeface="Arial"/>
              </a:defRPr>
            </a:pPr>
            <a:r>
              <a:t/>
            </a:r>
            <a:endParaRPr b="0" sz="1792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403" name="Google Shape;403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44444" y="3269136"/>
            <a:ext cx="5183201" cy="289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 showMasterSp="1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Contents of the Universe</a:t>
            </a:r>
          </a:p>
        </p:txBody>
      </p:sp>
      <p:sp>
        <p:nvSpPr>
          <p:cNvPr id="409" name="Google Shape;409;p73"/>
          <p:cNvSpPr txBox="1"/>
          <p:nvPr/>
        </p:nvSpPr>
        <p:spPr>
          <a:xfrm>
            <a:off x="4977897" y="2095500"/>
            <a:ext cx="2236207" cy="1470033"/>
          </a:xfrm>
          <a:prstGeom prst="rect">
            <a:avLst/>
          </a:prstGeom>
          <a:noFill/>
          <a:ln>
            <a:noFill/>
          </a:ln>
        </p:spPr>
        <p:txBody>
          <a:bodyPr anchorCtr="0" anchor="t" bIns="12418" lIns="24844" spcFirstLastPara="1" rIns="24844" wrap="square" tIns="12418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96">
                <a:latin typeface="Arial"/>
              </a:defRPr>
            </a:pPr>
            <a:r>
              <a:rPr b="0" lang="en-US" sz="696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The energy of the Universe is roughly 2/3 dark energy and 1/3 matter</a:t>
            </a:r>
            <a:endParaRPr b="0" sz="696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96">
                <a:latin typeface="Arial"/>
              </a:defRPr>
            </a:pPr>
            <a:r>
              <a:rPr b="0" lang="en-US" sz="696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	Of the matter, about 10% is normal matter 	(protons, neutrons) and 90% is dark matter</a:t>
            </a:r>
            <a:endParaRPr b="0" sz="696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96">
                <a:latin typeface="Arial"/>
              </a:defRPr>
            </a:pPr>
            <a:r>
              <a:rPr b="0" lang="en-US" sz="696" strike="noStrike">
                <a:solidFill>
                  <a:srgbClr val="262626"/>
                </a:solidFill>
                <a:latin typeface="Arial"/>
                <a:ea typeface="Calibri"/>
                <a:cs typeface="Calibri"/>
                <a:sym typeface="Calibri"/>
              </a:rPr>
              <a:t>We can see only 4% of the energy of the Universe</a:t>
            </a:r>
            <a:endParaRPr b="0" sz="696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  <a:p>
            <a:pPr indent="-419100" lvl="1" marL="743040" marR="0" rtl="0" algn="l">
              <a:buSzPct val="100000"/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/>
              <a:buChar char="–"/>
              <a:defRPr sz="696">
                <a:latin typeface="Arial"/>
              </a:defRPr>
            </a:pPr>
            <a:r>
              <a:rPr b="0" i="0" lang="en-US" sz="1435" u="none" cap="none" strike="noStrike">
                <a:solidFill>
                  <a:srgbClr val="FF0000"/>
                </a:solidFill>
                <a:latin typeface="Arial"/>
                <a:ea typeface="Calibri"/>
                <a:cs typeface="Calibri"/>
                <a:sym typeface="Calibri"/>
              </a:rPr>
              <a:t>We cannot see most of what makes up the Universe!</a:t>
            </a:r>
            <a:endParaRPr b="0" i="0" sz="522" u="none" cap="none" strike="noStrike">
              <a:solidFill>
                <a:srgbClr val="262626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73"/>
          <p:cNvSpPr/>
          <p:nvPr/>
        </p:nvSpPr>
        <p:spPr>
          <a:xfrm rot="2622000">
            <a:off x="5224908" y="2444250"/>
            <a:ext cx="1934804" cy="595859"/>
          </a:xfrm>
          <a:prstGeom prst="rect">
            <a:avLst/>
          </a:prstGeom>
          <a:solidFill>
            <a:srgbClr val="595959">
              <a:alpha val="74901"/>
            </a:srgbClr>
          </a:solidFill>
          <a:ln>
            <a:noFill/>
          </a:ln>
        </p:spPr>
        <p:txBody>
          <a:bodyPr anchorCtr="0" anchor="t" bIns="12228" lIns="24457" spcFirstLastPara="1" rIns="24457" wrap="square" tIns="12228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Arial"/>
              </a:defRPr>
            </a:pPr>
            <a:r>
              <a:rPr b="0" lang="en-US" sz="3000" strike="noStrike">
                <a:solidFill>
                  <a:srgbClr val="FF0000"/>
                </a:solidFill>
                <a:latin typeface="Arial"/>
                <a:ea typeface="Times New Roman"/>
                <a:cs typeface="Times New Roman"/>
                <a:sym typeface="Times New Roman"/>
              </a:rPr>
              <a:t>WTF????</a:t>
            </a:r>
            <a:endParaRPr b="0" sz="391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>
  <dc:title>Dark matter (2018 edition)</dc:title>
  <cp:lastModifiedBy>WVU DSPIRA</cp:lastModifiedBy>
</cp:coreProperties>
</file>