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7bc7f58516466e" /><Relationship Type="http://schemas.openxmlformats.org/officeDocument/2006/relationships/extended-properties" Target="/docProps/app.xml" Id="R9e7e342b8f3e4eec" /><Relationship Type="http://schemas.openxmlformats.org/officeDocument/2006/relationships/officeDocument" Target="/ppt/presentation.xml" Id="R9490a6b9457b4dca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e7cad31f0a234ed9"/>
  </p:notesMasterIdLst>
  <p:sldIdLst>
    <p:sldId xmlns:r="http://schemas.openxmlformats.org/officeDocument/2006/relationships" id="256" r:id="Raa7aaf14771e42a5"/>
    <p:sldId xmlns:r="http://schemas.openxmlformats.org/officeDocument/2006/relationships" id="257" r:id="R3c0c274e44a14ea4"/>
    <p:sldId xmlns:r="http://schemas.openxmlformats.org/officeDocument/2006/relationships" id="258" r:id="Raae5dcb95c7c4623"/>
    <p:sldId xmlns:r="http://schemas.openxmlformats.org/officeDocument/2006/relationships" id="259" r:id="R6ebeb082607746ba"/>
    <p:sldId xmlns:r="http://schemas.openxmlformats.org/officeDocument/2006/relationships" id="260" r:id="R9258805dd43b40da"/>
    <p:sldId xmlns:r="http://schemas.openxmlformats.org/officeDocument/2006/relationships" id="261" r:id="Ra3a33e2470ff4056"/>
    <p:sldId xmlns:r="http://schemas.openxmlformats.org/officeDocument/2006/relationships" id="262" r:id="Rdfd926a80a094f09"/>
    <p:sldId xmlns:r="http://schemas.openxmlformats.org/officeDocument/2006/relationships" id="263" r:id="R0adf40e1f1d84f83"/>
    <p:sldId xmlns:r="http://schemas.openxmlformats.org/officeDocument/2006/relationships" id="264" r:id="Ra4d9a63cdcc54704"/>
    <p:sldId xmlns:r="http://schemas.openxmlformats.org/officeDocument/2006/relationships" id="265" r:id="Rab0ed55600a243f2"/>
    <p:sldId xmlns:r="http://schemas.openxmlformats.org/officeDocument/2006/relationships" id="266" r:id="Rf5b98a5ece3f4bea"/>
    <p:sldId xmlns:r="http://schemas.openxmlformats.org/officeDocument/2006/relationships" id="267" r:id="R6e2845af1560484c"/>
    <p:sldId xmlns:r="http://schemas.openxmlformats.org/officeDocument/2006/relationships" id="268" r:id="R5f09cff8196c4a32"/>
    <p:sldId xmlns:r="http://schemas.openxmlformats.org/officeDocument/2006/relationships" id="269" r:id="R8465e40fafdf457a"/>
    <p:sldId xmlns:r="http://schemas.openxmlformats.org/officeDocument/2006/relationships" id="270" r:id="R02620a073bc0405c"/>
    <p:sldId xmlns:r="http://schemas.openxmlformats.org/officeDocument/2006/relationships" id="271" r:id="R98423cb3e884408d"/>
    <p:sldId xmlns:r="http://schemas.openxmlformats.org/officeDocument/2006/relationships" id="272" r:id="Raa7d9d425ed24c9e"/>
    <p:sldId xmlns:r="http://schemas.openxmlformats.org/officeDocument/2006/relationships" id="273" r:id="R3db8c3d384284756"/>
    <p:sldId xmlns:r="http://schemas.openxmlformats.org/officeDocument/2006/relationships" id="274" r:id="R0ba48ee029254109"/>
    <p:sldId xmlns:r="http://schemas.openxmlformats.org/officeDocument/2006/relationships" id="275" r:id="R53e8a33e203447e3"/>
    <p:sldId xmlns:r="http://schemas.openxmlformats.org/officeDocument/2006/relationships" id="276" r:id="Rfe631617ce434810"/>
    <p:sldId xmlns:r="http://schemas.openxmlformats.org/officeDocument/2006/relationships" id="277" r:id="R1636f8550a9f4145"/>
    <p:sldId xmlns:r="http://schemas.openxmlformats.org/officeDocument/2006/relationships" id="278" r:id="R08caee25b9504d96"/>
    <p:sldId xmlns:r="http://schemas.openxmlformats.org/officeDocument/2006/relationships" id="279" r:id="R0dfc6261c2ff4f51"/>
    <p:sldId xmlns:r="http://schemas.openxmlformats.org/officeDocument/2006/relationships" id="280" r:id="R24e2c7047e1e42f9"/>
    <p:sldId xmlns:r="http://schemas.openxmlformats.org/officeDocument/2006/relationships" id="281" r:id="R307ec1c56cd74b55"/>
    <p:sldId xmlns:r="http://schemas.openxmlformats.org/officeDocument/2006/relationships" id="282" r:id="Rfd9506ca0ee34da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739a36bee4b94773"/><Relationship Type="http://schemas.openxmlformats.org/officeDocument/2006/relationships/notesMaster" Target="/ppt/notesMasters/notesMaster1.xml" Id="Re7cad31f0a234ed9"/><Relationship Type="http://schemas.openxmlformats.org/officeDocument/2006/relationships/presProps" Target="/ppt/presProps.xml" Id="R62571883716a4546"/><Relationship Type="http://schemas.openxmlformats.org/officeDocument/2006/relationships/tableStyles" Target="/ppt/tableStyles.xml" Id="Ra24e9d7f0edc4403"/><Relationship Type="http://schemas.openxmlformats.org/officeDocument/2006/relationships/slide" Target="/ppt/slides/slide1.xml" Id="Raa7aaf14771e42a5"/><Relationship Type="http://schemas.openxmlformats.org/officeDocument/2006/relationships/slide" Target="/ppt/slides/slide2.xml" Id="R3c0c274e44a14ea4"/><Relationship Type="http://schemas.openxmlformats.org/officeDocument/2006/relationships/slide" Target="/ppt/slides/slide3.xml" Id="Raae5dcb95c7c4623"/><Relationship Type="http://schemas.openxmlformats.org/officeDocument/2006/relationships/slide" Target="/ppt/slides/slide4.xml" Id="R6ebeb082607746ba"/><Relationship Type="http://schemas.openxmlformats.org/officeDocument/2006/relationships/slide" Target="/ppt/slides/slide5.xml" Id="R9258805dd43b40da"/><Relationship Type="http://schemas.openxmlformats.org/officeDocument/2006/relationships/slide" Target="/ppt/slides/slide6.xml" Id="Ra3a33e2470ff4056"/><Relationship Type="http://schemas.openxmlformats.org/officeDocument/2006/relationships/slide" Target="/ppt/slides/slide7.xml" Id="Rdfd926a80a094f09"/><Relationship Type="http://schemas.openxmlformats.org/officeDocument/2006/relationships/slide" Target="/ppt/slides/slide8.xml" Id="R0adf40e1f1d84f83"/><Relationship Type="http://schemas.openxmlformats.org/officeDocument/2006/relationships/slide" Target="/ppt/slides/slide9.xml" Id="Ra4d9a63cdcc54704"/><Relationship Type="http://schemas.openxmlformats.org/officeDocument/2006/relationships/slide" Target="/ppt/slides/slide10.xml" Id="Rab0ed55600a243f2"/><Relationship Type="http://schemas.openxmlformats.org/officeDocument/2006/relationships/slide" Target="/ppt/slides/slide11.xml" Id="Rf5b98a5ece3f4bea"/><Relationship Type="http://schemas.openxmlformats.org/officeDocument/2006/relationships/slide" Target="/ppt/slides/slide12.xml" Id="R6e2845af1560484c"/><Relationship Type="http://schemas.openxmlformats.org/officeDocument/2006/relationships/slide" Target="/ppt/slides/slide13.xml" Id="R5f09cff8196c4a32"/><Relationship Type="http://schemas.openxmlformats.org/officeDocument/2006/relationships/slide" Target="/ppt/slides/slide14.xml" Id="R8465e40fafdf457a"/><Relationship Type="http://schemas.openxmlformats.org/officeDocument/2006/relationships/slide" Target="/ppt/slides/slide15.xml" Id="R02620a073bc0405c"/><Relationship Type="http://schemas.openxmlformats.org/officeDocument/2006/relationships/slide" Target="/ppt/slides/slide16.xml" Id="R98423cb3e884408d"/><Relationship Type="http://schemas.openxmlformats.org/officeDocument/2006/relationships/slide" Target="/ppt/slides/slide17.xml" Id="Raa7d9d425ed24c9e"/><Relationship Type="http://schemas.openxmlformats.org/officeDocument/2006/relationships/slide" Target="/ppt/slides/slide18.xml" Id="R3db8c3d384284756"/><Relationship Type="http://schemas.openxmlformats.org/officeDocument/2006/relationships/slide" Target="/ppt/slides/slide19.xml" Id="R0ba48ee029254109"/><Relationship Type="http://schemas.openxmlformats.org/officeDocument/2006/relationships/slide" Target="/ppt/slides/slide20.xml" Id="R53e8a33e203447e3"/><Relationship Type="http://schemas.openxmlformats.org/officeDocument/2006/relationships/slide" Target="/ppt/slides/slide21.xml" Id="Rfe631617ce434810"/><Relationship Type="http://schemas.openxmlformats.org/officeDocument/2006/relationships/slide" Target="/ppt/slides/slide22.xml" Id="R1636f8550a9f4145"/><Relationship Type="http://schemas.openxmlformats.org/officeDocument/2006/relationships/slide" Target="/ppt/slides/slide23.xml" Id="R08caee25b9504d96"/><Relationship Type="http://schemas.openxmlformats.org/officeDocument/2006/relationships/slide" Target="/ppt/slides/slide24.xml" Id="R0dfc6261c2ff4f51"/><Relationship Type="http://schemas.openxmlformats.org/officeDocument/2006/relationships/slide" Target="/ppt/slides/slide25.xml" Id="R24e2c7047e1e42f9"/><Relationship Type="http://schemas.openxmlformats.org/officeDocument/2006/relationships/slide" Target="/ppt/slides/slide26.xml" Id="R307ec1c56cd74b55"/><Relationship Type="http://schemas.openxmlformats.org/officeDocument/2006/relationships/slide" Target="/ppt/slides/slide27.xml" Id="Rfd9506ca0ee34dae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c578745f8d4f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5b697cc3f5f432c" /><Relationship Type="http://schemas.openxmlformats.org/officeDocument/2006/relationships/notesMaster" Target="/ppt/notesMasters/notesMaster1.xml" Id="Rd0a2e2abd4f547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ecf39d29cc4273" /><Relationship Type="http://schemas.openxmlformats.org/officeDocument/2006/relationships/notesMaster" Target="/ppt/notesMasters/notesMaster1.xml" Id="R9dd411881eca4b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1fba30a6bb4566" /><Relationship Type="http://schemas.openxmlformats.org/officeDocument/2006/relationships/notesMaster" Target="/ppt/notesMasters/notesMaster1.xml" Id="R9fb98992db2749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07db76b0df64f4e" /><Relationship Type="http://schemas.openxmlformats.org/officeDocument/2006/relationships/notesMaster" Target="/ppt/notesMasters/notesMaster1.xml" Id="R0f7a713ee81948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d7552df4b24ba6" /><Relationship Type="http://schemas.openxmlformats.org/officeDocument/2006/relationships/notesMaster" Target="/ppt/notesMasters/notesMaster1.xml" Id="R137e0340ee8f4e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1273ec2d9c4e80" /><Relationship Type="http://schemas.openxmlformats.org/officeDocument/2006/relationships/notesMaster" Target="/ppt/notesMasters/notesMaster1.xml" Id="Rcd6472074d3a472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bfee0904994fd1" /><Relationship Type="http://schemas.openxmlformats.org/officeDocument/2006/relationships/notesMaster" Target="/ppt/notesMasters/notesMaster1.xml" Id="Rfe0d9bad1d7642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2cde6625cb40c8" /><Relationship Type="http://schemas.openxmlformats.org/officeDocument/2006/relationships/notesMaster" Target="/ppt/notesMasters/notesMaster1.xml" Id="R8465167a0a7a43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cc3bf3cc96c4605" /><Relationship Type="http://schemas.openxmlformats.org/officeDocument/2006/relationships/notesMaster" Target="/ppt/notesMasters/notesMaster1.xml" Id="R48c7286a259043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74cf0296644a98" /><Relationship Type="http://schemas.openxmlformats.org/officeDocument/2006/relationships/notesMaster" Target="/ppt/notesMasters/notesMaster1.xml" Id="Re79655b7118540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0896d1196042ef" /><Relationship Type="http://schemas.openxmlformats.org/officeDocument/2006/relationships/notesMaster" Target="/ppt/notesMasters/notesMaster1.xml" Id="R94f8157cbe7240f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9d9633218fa4644" /><Relationship Type="http://schemas.openxmlformats.org/officeDocument/2006/relationships/notesMaster" Target="/ppt/notesMasters/notesMaster1.xml" Id="Rfa26276f1afa4a4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6721c12c2214720" /><Relationship Type="http://schemas.openxmlformats.org/officeDocument/2006/relationships/notesMaster" Target="/ppt/notesMasters/notesMaster1.xml" Id="R40b63a7bb22f4c1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edfbff90c1d47fc" /><Relationship Type="http://schemas.openxmlformats.org/officeDocument/2006/relationships/notesMaster" Target="/ppt/notesMasters/notesMaster1.xml" Id="Rcb4ab8bad2d6457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33d8f97315841b4" /><Relationship Type="http://schemas.openxmlformats.org/officeDocument/2006/relationships/notesMaster" Target="/ppt/notesMasters/notesMaster1.xml" Id="Ra8337077689443d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cf7e845ee314627" /><Relationship Type="http://schemas.openxmlformats.org/officeDocument/2006/relationships/notesMaster" Target="/ppt/notesMasters/notesMaster1.xml" Id="R87206783ee294d3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12c403b65f14eae" /><Relationship Type="http://schemas.openxmlformats.org/officeDocument/2006/relationships/notesMaster" Target="/ppt/notesMasters/notesMaster1.xml" Id="R3a21a16e5ba8492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fccd2b6066148ed" /><Relationship Type="http://schemas.openxmlformats.org/officeDocument/2006/relationships/notesMaster" Target="/ppt/notesMasters/notesMaster1.xml" Id="R2effb092d682447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a49f72dc9104cb3" /><Relationship Type="http://schemas.openxmlformats.org/officeDocument/2006/relationships/notesMaster" Target="/ppt/notesMasters/notesMaster1.xml" Id="R8cecb5586fe8440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aaf5550cc9243de" /><Relationship Type="http://schemas.openxmlformats.org/officeDocument/2006/relationships/notesMaster" Target="/ppt/notesMasters/notesMaster1.xml" Id="Re6f8c854c56d416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392ac7a03224ffd" /><Relationship Type="http://schemas.openxmlformats.org/officeDocument/2006/relationships/notesMaster" Target="/ppt/notesMasters/notesMaster1.xml" Id="Rf4c9192a2a2a426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b041c46d9ab43b7" /><Relationship Type="http://schemas.openxmlformats.org/officeDocument/2006/relationships/notesMaster" Target="/ppt/notesMasters/notesMaster1.xml" Id="Rf2e72fa96b83411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a2b6b8d48ec49a0" /><Relationship Type="http://schemas.openxmlformats.org/officeDocument/2006/relationships/notesMaster" Target="/ppt/notesMasters/notesMaster1.xml" Id="R88909fc3d2c8474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e54ac48346c459a" /><Relationship Type="http://schemas.openxmlformats.org/officeDocument/2006/relationships/notesMaster" Target="/ppt/notesMasters/notesMaster1.xml" Id="R0f0f0b09cacd4b2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a27da65c65f44a4" /><Relationship Type="http://schemas.openxmlformats.org/officeDocument/2006/relationships/notesMaster" Target="/ppt/notesMasters/notesMaster1.xml" Id="Re89df7682244488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62de5ab3a4245da" /><Relationship Type="http://schemas.openxmlformats.org/officeDocument/2006/relationships/notesMaster" Target="/ppt/notesMasters/notesMaster1.xml" Id="Rcb3ef073e698456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3c6d304b1174f8a" /><Relationship Type="http://schemas.openxmlformats.org/officeDocument/2006/relationships/notesMaster" Target="/ppt/notesMasters/notesMaster1.xml" Id="R1ad564f04cb44e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assets/lessons/lectures/astronomy/all-galaxies-great-and-small.pdf,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39ca5eaa1d04087"/><Relationship Type="http://schemas.openxmlformats.org/officeDocument/2006/relationships/image" Target="/ppt/media/image.png" Id="R6893b93fcd744472"/><Relationship Type="http://schemas.openxmlformats.org/officeDocument/2006/relationships/notesSlide" Target="/ppt/notesSlides/notesSlide1.xml" Id="Re3779749a0f94fbe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53ae872464742c4"/><Relationship Type="http://schemas.openxmlformats.org/officeDocument/2006/relationships/image" Target="/ppt/media/image2.png" Id="Rcc5b4fc55fd448c1"/><Relationship Type="http://schemas.openxmlformats.org/officeDocument/2006/relationships/notesSlide" Target="/ppt/notesSlides/notesSlide2.xml" Id="R7f7c0a06cd17497c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8089689710b4df4"/><Relationship Type="http://schemas.openxmlformats.org/officeDocument/2006/relationships/image" Target="/ppt/media/image3.png" Id="R15fd7548fa1543e5"/><Relationship Type="http://schemas.openxmlformats.org/officeDocument/2006/relationships/notesSlide" Target="/ppt/notesSlides/notesSlide3.xml" Id="R53a5e580e33b46d0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78ee6d4e60e4c43"/><Relationship Type="http://schemas.openxmlformats.org/officeDocument/2006/relationships/image" Target="/ppt/media/image4.png" Id="R8aeede70f5274b85"/><Relationship Type="http://schemas.openxmlformats.org/officeDocument/2006/relationships/notesSlide" Target="/ppt/notesSlides/notesSlide4.xml" Id="Rc018e7b18bf74861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424fac2d57b415f"/><Relationship Type="http://schemas.openxmlformats.org/officeDocument/2006/relationships/image" Target="/ppt/media/image5.png" Id="R9d3c7d031f074b9d"/><Relationship Type="http://schemas.openxmlformats.org/officeDocument/2006/relationships/notesSlide" Target="/ppt/notesSlides/notesSlide5.xml" Id="Rf1bef67ead7d4818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2a78a3bef3e4fca"/><Relationship Type="http://schemas.openxmlformats.org/officeDocument/2006/relationships/image" Target="/ppt/media/image6.png" Id="Rf0af7393304d41e6"/><Relationship Type="http://schemas.openxmlformats.org/officeDocument/2006/relationships/notesSlide" Target="/ppt/notesSlides/notesSlide6.xml" Id="Ra917434c3340449b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ddb798d57774ead"/><Relationship Type="http://schemas.openxmlformats.org/officeDocument/2006/relationships/image" Target="/ppt/media/image7.png" Id="R977360237c84442e"/><Relationship Type="http://schemas.openxmlformats.org/officeDocument/2006/relationships/notesSlide" Target="/ppt/notesSlides/notesSlide7.xml" Id="R2c7a8b4bf1dc4327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a1596b1f51a4ee4"/><Relationship Type="http://schemas.openxmlformats.org/officeDocument/2006/relationships/image" Target="/ppt/media/image8.png" Id="Rff83517f20934401"/><Relationship Type="http://schemas.openxmlformats.org/officeDocument/2006/relationships/notesSlide" Target="/ppt/notesSlides/notesSlide8.xml" Id="Rac0870753f9a4e69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765acf9849d4065"/><Relationship Type="http://schemas.openxmlformats.org/officeDocument/2006/relationships/image" Target="/ppt/media/image9.png" Id="Rd7ebf705da0a4e20"/><Relationship Type="http://schemas.openxmlformats.org/officeDocument/2006/relationships/notesSlide" Target="/ppt/notesSlides/notesSlide9.xml" Id="R905bced43a534f4c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a82880a41af437c"/><Relationship Type="http://schemas.openxmlformats.org/officeDocument/2006/relationships/image" Target="/ppt/media/image10.png" Id="R69f493e706094db3"/><Relationship Type="http://schemas.openxmlformats.org/officeDocument/2006/relationships/notesSlide" Target="/ppt/notesSlides/notesSlide10.xml" Id="R1650dd9587ef4f6d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6eec644deaf43dd"/><Relationship Type="http://schemas.openxmlformats.org/officeDocument/2006/relationships/image" Target="/ppt/media/image11.png" Id="Rbda7396b77224bce"/><Relationship Type="http://schemas.openxmlformats.org/officeDocument/2006/relationships/notesSlide" Target="/ppt/notesSlides/notesSlide11.xml" Id="R57e8c3a46d1541af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8500bfefba34c05"/><Relationship Type="http://schemas.openxmlformats.org/officeDocument/2006/relationships/image" Target="/ppt/media/image12.png" Id="Redfbde5e5e684196"/><Relationship Type="http://schemas.openxmlformats.org/officeDocument/2006/relationships/notesSlide" Target="/ppt/notesSlides/notesSlide12.xml" Id="Rd9d65156328d4243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dc42abecfa4403c"/><Relationship Type="http://schemas.openxmlformats.org/officeDocument/2006/relationships/image" Target="/ppt/media/image13.png" Id="R52cca0e327404a2b"/><Relationship Type="http://schemas.openxmlformats.org/officeDocument/2006/relationships/notesSlide" Target="/ppt/notesSlides/notesSlide13.xml" Id="R65335226e2a74a02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b058597b0874b47"/><Relationship Type="http://schemas.openxmlformats.org/officeDocument/2006/relationships/image" Target="/ppt/media/image14.png" Id="R0b9c90ed530649ec"/><Relationship Type="http://schemas.openxmlformats.org/officeDocument/2006/relationships/notesSlide" Target="/ppt/notesSlides/notesSlide14.xml" Id="Re78e32c096674add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de1e83fb2134612"/><Relationship Type="http://schemas.openxmlformats.org/officeDocument/2006/relationships/image" Target="/ppt/media/image15.png" Id="R73f51fafac594a8e"/><Relationship Type="http://schemas.openxmlformats.org/officeDocument/2006/relationships/notesSlide" Target="/ppt/notesSlides/notesSlide15.xml" Id="Rad7522eb208a4edf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a09407de8d64e82"/><Relationship Type="http://schemas.openxmlformats.org/officeDocument/2006/relationships/image" Target="/ppt/media/image16.png" Id="R25085c8768e44500"/><Relationship Type="http://schemas.openxmlformats.org/officeDocument/2006/relationships/notesSlide" Target="/ppt/notesSlides/notesSlide16.xml" Id="R74949e84d586499e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0b2cfa184c74cca"/><Relationship Type="http://schemas.openxmlformats.org/officeDocument/2006/relationships/image" Target="/ppt/media/image17.png" Id="R881f627ae7f54fcb"/><Relationship Type="http://schemas.openxmlformats.org/officeDocument/2006/relationships/notesSlide" Target="/ppt/notesSlides/notesSlide17.xml" Id="R0b24e1f165914bfd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af8aa1e6353420f"/><Relationship Type="http://schemas.openxmlformats.org/officeDocument/2006/relationships/image" Target="/ppt/media/image18.png" Id="Ra3cd9eb735e245e8"/><Relationship Type="http://schemas.openxmlformats.org/officeDocument/2006/relationships/notesSlide" Target="/ppt/notesSlides/notesSlide18.xml" Id="Rab20e73f0d0948ae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a13e47feee942b7"/><Relationship Type="http://schemas.openxmlformats.org/officeDocument/2006/relationships/image" Target="/ppt/media/image19.png" Id="Rac4b560c42434899"/><Relationship Type="http://schemas.openxmlformats.org/officeDocument/2006/relationships/notesSlide" Target="/ppt/notesSlides/notesSlide19.xml" Id="Rb120e2ed6c104c5d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32767489716490c"/><Relationship Type="http://schemas.openxmlformats.org/officeDocument/2006/relationships/image" Target="/ppt/media/image20.png" Id="R4db1d03c17134742"/><Relationship Type="http://schemas.openxmlformats.org/officeDocument/2006/relationships/notesSlide" Target="/ppt/notesSlides/notesSlide20.xml" Id="R4cb9c8f6a22e4b59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f588faa1cf04037"/><Relationship Type="http://schemas.openxmlformats.org/officeDocument/2006/relationships/image" Target="/ppt/media/image21.png" Id="R191ff3cdaad149d5"/><Relationship Type="http://schemas.openxmlformats.org/officeDocument/2006/relationships/notesSlide" Target="/ppt/notesSlides/notesSlide21.xml" Id="Rcd064f23d4d541fc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8b2528430c24758"/><Relationship Type="http://schemas.openxmlformats.org/officeDocument/2006/relationships/image" Target="/ppt/media/image22.png" Id="R932b19b2b82141da"/><Relationship Type="http://schemas.openxmlformats.org/officeDocument/2006/relationships/notesSlide" Target="/ppt/notesSlides/notesSlide22.xml" Id="R09ca6fa857184b84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76891735daf4677"/><Relationship Type="http://schemas.openxmlformats.org/officeDocument/2006/relationships/image" Target="/ppt/media/image23.png" Id="R36cebd47b9784302"/><Relationship Type="http://schemas.openxmlformats.org/officeDocument/2006/relationships/notesSlide" Target="/ppt/notesSlides/notesSlide23.xml" Id="Rda500cece18e49a2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056f51de02f436f"/><Relationship Type="http://schemas.openxmlformats.org/officeDocument/2006/relationships/image" Target="/ppt/media/image24.png" Id="R68cb9de92a7649c8"/><Relationship Type="http://schemas.openxmlformats.org/officeDocument/2006/relationships/notesSlide" Target="/ppt/notesSlides/notesSlide24.xml" Id="R2b4d982f3f7b4f91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807bb93d6804101"/><Relationship Type="http://schemas.openxmlformats.org/officeDocument/2006/relationships/image" Target="/ppt/media/image25.png" Id="R3fdf79055cea42f4"/><Relationship Type="http://schemas.openxmlformats.org/officeDocument/2006/relationships/notesSlide" Target="/ppt/notesSlides/notesSlide25.xml" Id="Rffcdd859d7df45f3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0be2382d89d4d3d"/><Relationship Type="http://schemas.openxmlformats.org/officeDocument/2006/relationships/image" Target="/ppt/media/image26.png" Id="R29653d2a206c4d7c"/><Relationship Type="http://schemas.openxmlformats.org/officeDocument/2006/relationships/notesSlide" Target="/ppt/notesSlides/notesSlide26.xml" Id="R69e221b824b54f3c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2abf1d203a3403a"/><Relationship Type="http://schemas.openxmlformats.org/officeDocument/2006/relationships/image" Target="/ppt/media/image27.png" Id="Re606ce0434b242ac"/><Relationship Type="http://schemas.openxmlformats.org/officeDocument/2006/relationships/notesSlide" Target="/ppt/notesSlides/notesSlide27.xml" Id="R78ac0661dee948de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All galaxies great and small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45E8C-9A0B-4F86-A73B-FFBD4DC8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450" y="2095500"/>
            <a:ext cx="198510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D.J. Pisano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9061D-4AEF-427D-B94C-AA3B510D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6473" y="2622153"/>
            <a:ext cx="1738770" cy="460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July 13, 2017</a:t>
            </a:r>
          </a:p>
        </p:txBody>
      </p:sp>
    </p:spTree>
    <p:extLst>
      <p:ext uri="{BB962C8B-B14F-4D97-AF65-F5344CB8AC3E}">
        <p14:creationId xmlns:p14="http://schemas.microsoft.com/office/powerpoint/2010/main" val="1597441425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Populations of stars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68D2BA-0ADB-43D6-91AA-3B79231F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3670" y="2095500"/>
            <a:ext cx="6577547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in galaxies can be divided into two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2E3D8-BA80-49F1-8C1C-271718E5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0015" y="2489775"/>
            <a:ext cx="1986099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populations: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CEDCF9-4235-4507-8C1B-FA10F7237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8879" y="2966807"/>
            <a:ext cx="2155254" cy="577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 Population 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BCEF63-1086-4239-A9DF-6D96B276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8879" y="3446276"/>
            <a:ext cx="2255752" cy="5777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 Population II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9F8EF-0CA0-426E-86E6-D3ED90BF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3669" y="3924655"/>
            <a:ext cx="4541205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Population I stars are in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04DDB-ABE5-495E-9D90-9D18A18E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584" y="3924655"/>
            <a:ext cx="979127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disk. 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BF9626-8B7F-4B14-B974-E4288E100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3985" y="3924655"/>
            <a:ext cx="1561755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are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DEE76B-A20D-4669-AB08-1058B54B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060" y="4319425"/>
            <a:ext cx="5330815" cy="5788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younger, bluer and contain more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133C94-0158-45CC-8ED8-D37DE214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2163" y="4318945"/>
            <a:ext cx="1200271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metals.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785E31-02DE-464B-87BE-FBB7FC735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3670" y="4798429"/>
            <a:ext cx="4641704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Population II stars are in the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A1CA6F-0A78-4EA8-A26B-4A169DFF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7279" y="4798429"/>
            <a:ext cx="817619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3FC6B2-D1CA-4707-833C-8DC29BFF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2996" y="4798429"/>
            <a:ext cx="736867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695202-4940-4FA9-B1BD-4F49A7F2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73" y="4798429"/>
            <a:ext cx="918333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85DAEE-F508-4958-B246-699E18405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4289" y="4798429"/>
            <a:ext cx="334042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C68872-99B1-48AD-A705-DB5BCBAD0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055" y="5190774"/>
            <a:ext cx="6735959" cy="5769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are older, redder, and contain fewer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B5AEA8-ED8A-4912-96A4-663AEE0E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055" y="5579842"/>
            <a:ext cx="1200270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metals.</a:t>
            </a:r>
          </a:p>
        </p:txBody>
      </p:sp>
    </p:spTree>
    <p:extLst>
      <p:ext uri="{BB962C8B-B14F-4D97-AF65-F5344CB8AC3E}">
        <p14:creationId xmlns:p14="http://schemas.microsoft.com/office/powerpoint/2010/main" val="987700146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All galaxies great and small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fd7548fa1543e5"/>
          <ns0:srcRect xmlns:ns0="http://schemas.openxmlformats.org/drawingml/2006/main" l="1299" r="1443" t="6256" b="8403"/>
          <a:stretch xmlns:a="http://schemas.openxmlformats.org/drawingml/2006/main"/>
        </p:blipFill>
        <p:spPr>
          <a:xfrm xmlns:a="http://schemas.openxmlformats.org/drawingml/2006/main">
            <a:off x="3371980" y="2226620"/>
            <a:ext cx="5448040" cy="369399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18E910-66C5-4B35-A39F-9139D44C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2818" y="5895450"/>
            <a:ext cx="368347" cy="2187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5E4F24-D4D7-4818-9B2B-128270DE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2227" y="5940716"/>
            <a:ext cx="631903" cy="2187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 stars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7B5299-D6DE-4BF0-9AC8-072514751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0488" y="2095500"/>
            <a:ext cx="1279768" cy="218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the bulge &amp; halo: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B3AF1B-41A3-47AA-8D9F-B5B6ADE7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6089" y="2258180"/>
            <a:ext cx="1287229" cy="218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they red or blue?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7D84FD-8A0C-449B-BE29-36BB74CDC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6362" y="2421308"/>
            <a:ext cx="2966434" cy="2173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the stars lower or higher mass than the disk?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7B6228-1063-44C5-A57B-83160556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6237" y="2586361"/>
            <a:ext cx="3026845" cy="2173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the stars younger or older than the disk stars?</a:t>
            </a:r>
          </a:p>
        </p:txBody>
      </p:sp>
    </p:spTree>
    <p:extLst>
      <p:ext uri="{BB962C8B-B14F-4D97-AF65-F5344CB8AC3E}">
        <p14:creationId xmlns:p14="http://schemas.microsoft.com/office/powerpoint/2010/main" val="146345434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Milky Way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AFD672-E7D5-4F87-A16B-E6FCC29B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414" y="2095500"/>
            <a:ext cx="12763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01569E-D261-4010-952E-24552B25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643" y="2095500"/>
            <a:ext cx="56270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86CF78-5EE6-479E-995E-617DDD6D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2423866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8601AA-9C8E-4BEF-87A6-A5189081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9" y="2424101"/>
            <a:ext cx="4828671" cy="363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diameter of 30 kpc and 1 kpc thick near the Sun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40F62A-0314-44C0-A9CB-52E690F1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2693705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0D5FB-3B60-463E-B510-40057AF1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9" y="2694286"/>
            <a:ext cx="5878145" cy="36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Sun is located 8.5 kpc from center of Milky Way in the disk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8EE882-EDD1-471F-9D63-456EE5391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2967089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7F7B7F-68B8-413A-8B79-65803D4A2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2967089"/>
            <a:ext cx="2776082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active star formation in disk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59553A-6664-4401-886D-D67B0045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414" y="3238754"/>
            <a:ext cx="12763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6D8F05-77DF-44BE-8A2B-361683B3C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643" y="3238754"/>
            <a:ext cx="72968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2C33E3-B5AB-451E-B588-4B293B2C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3567122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1B49E4-D2AD-4686-8C21-10754D7F9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3567437"/>
            <a:ext cx="5230490" cy="363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diameter of 4 kpc located at the center of the galaxy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9DAADB-4123-455A-8C28-C4D2E7FC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3836955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005471-FC0F-4AA3-A3B5-0626877E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3836955"/>
            <a:ext cx="2490442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spherical than disk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9FBC8D-A92F-41F9-B485-C1CEFAD8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4110344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14C1E9-8A17-4EBE-BBF8-753B98C0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4110473"/>
            <a:ext cx="5070399" cy="363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supermassive black hole at the center (in nucleus)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1E17FA-E9B5-4F25-A486-97C8C4EB2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414" y="4382005"/>
            <a:ext cx="12763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C64678-4620-41C4-B157-3DDAFA58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643" y="4382005"/>
            <a:ext cx="456141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EE5269-DF96-4D8A-99AE-120EE374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4710372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4B6606-ADDB-4B66-9058-F14EE1A36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4710729"/>
            <a:ext cx="6263678" cy="362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 in stars and dust, extends 6 kpc through center of galaxy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9EB94B-8E95-4596-AA06-BF35D8CC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412" y="4982059"/>
            <a:ext cx="12763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2959CF-B623-448B-8B61-5DA6DA5F5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640" y="4982059"/>
            <a:ext cx="593600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59AF47-099E-484F-8A64-459BCB4F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4" y="5306851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F656EE-6412-462B-A63A-EFF9E859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7" y="5307566"/>
            <a:ext cx="5963349" cy="3623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100s of kpc in diameter, only contains 2% of stars in galaxy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0513CE-503A-4DE6-A206-014B1481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4" y="5580239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BC33716-80B4-462E-BECF-5C569AE9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7" y="5580239"/>
            <a:ext cx="3084092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includes globular clusters and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F87994C-62B6-4439-A0E1-EAA1E51E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6846" y="5580239"/>
            <a:ext cx="1176281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dark matter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5B33DCC-5064-467A-8676-037DCC0C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1173" y="5580239"/>
            <a:ext cx="2058001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composing most of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811C489-A0CA-4908-A599-F052C1F12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7" y="5798100"/>
            <a:ext cx="1967271" cy="361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mass of galaxy.</a:t>
            </a:r>
          </a:p>
        </p:txBody>
      </p:sp>
    </p:spTree>
    <p:extLst>
      <p:ext uri="{BB962C8B-B14F-4D97-AF65-F5344CB8AC3E}">
        <p14:creationId xmlns:p14="http://schemas.microsoft.com/office/powerpoint/2010/main" val="289058886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Ages of stars in the Milky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F729B8-228A-4E18-9929-7D414A8C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2288" y="2095500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EB2D57-0C1E-431A-92C9-9B439DCC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13" y="2096448"/>
            <a:ext cx="7480373" cy="6080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 stars:  0-10 billion years old, metal-rich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61997D-58EE-430D-BB80-DAB4CCF7E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13" y="2548469"/>
            <a:ext cx="229492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(Population I)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AB6B8E-DB6A-4403-9B4B-BC52A148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961" y="3083856"/>
            <a:ext cx="219338" cy="521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60FCC-F85E-47B9-9C87-D0B4AF18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3395" y="3084402"/>
            <a:ext cx="6599465" cy="5206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Spiral arms have stars &lt; 100 million years old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E9B564-9653-44FB-B189-F5D39BA4E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961" y="3549519"/>
            <a:ext cx="219338" cy="521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87483-44C7-479D-96B9-7DCC1924E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3395" y="3550233"/>
            <a:ext cx="7256231" cy="520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in the rest of the disk, 0.2-10 billion years old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0F7CE4-4183-444E-970C-D4CAF4411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2283" y="4030108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5D5FA6-5550-4805-AB70-BB67628D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08" y="4031026"/>
            <a:ext cx="7862309" cy="6080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 stars:  2-10 billion years old, metal-poor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85A86E-AC9D-489D-9ABB-4400AE7E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08" y="4483102"/>
            <a:ext cx="239962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(Population II)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16E877-86D3-41D2-93C3-68C4101D9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2283" y="5029217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0DEB37-86C4-4767-A36D-91BC1A91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08" y="5030193"/>
            <a:ext cx="7839361" cy="607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 stars:  10-13 billion years old, very metal-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BFF17-A370-4738-8185-A4609841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08" y="5482391"/>
            <a:ext cx="3263803" cy="6092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poor (Population II)</a:t>
            </a:r>
          </a:p>
        </p:txBody>
      </p:sp>
    </p:spTree>
    <p:extLst>
      <p:ext uri="{BB962C8B-B14F-4D97-AF65-F5344CB8AC3E}">
        <p14:creationId xmlns:p14="http://schemas.microsoft.com/office/powerpoint/2010/main" val="662069136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All galaxies great and small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E42888-F175-4CC9-AB6A-BBF150A0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5055" y="2095500"/>
            <a:ext cx="5141891" cy="609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 what about other galaxies?</a:t>
            </a:r>
          </a:p>
        </p:txBody>
      </p:sp>
    </p:spTree>
    <p:extLst>
      <p:ext uri="{BB962C8B-B14F-4D97-AF65-F5344CB8AC3E}">
        <p14:creationId xmlns:p14="http://schemas.microsoft.com/office/powerpoint/2010/main" val="1739991745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All galaxies great and small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09A69-2BCC-4AFA-A853-F340A53B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547" y="2095500"/>
            <a:ext cx="4848907" cy="607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Milky Way is just one of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8027F1-E142-4C67-B2C2-6146DF25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002" y="2548360"/>
            <a:ext cx="3489495" cy="609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billions of galaxies…</a:t>
            </a:r>
          </a:p>
        </p:txBody>
      </p:sp>
    </p:spTree>
    <p:extLst>
      <p:ext uri="{BB962C8B-B14F-4D97-AF65-F5344CB8AC3E}">
        <p14:creationId xmlns:p14="http://schemas.microsoft.com/office/powerpoint/2010/main" val="1042916349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Galaxy Zoo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83517f20934401"/>
          <ns0:srcRect xmlns:ns0="http://schemas.openxmlformats.org/drawingml/2006/main" l="1299" r="1371" t="2801" b="2614"/>
          <a:stretch xmlns:a="http://schemas.openxmlformats.org/drawingml/2006/main"/>
        </p:blipFill>
        <p:spPr>
          <a:xfrm xmlns:a="http://schemas.openxmlformats.org/drawingml/2006/main">
            <a:off x="3390010" y="2095500"/>
            <a:ext cx="541198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2BA85-3931-4D63-8B83-BBD74C35B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732" y="5712164"/>
            <a:ext cx="3889079" cy="2383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3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73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Galaxies come in all shapes and sizes.  To make sense of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99AAE0-AE71-4B9D-B036-4DF1C176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0378" y="5891752"/>
            <a:ext cx="4030492" cy="2393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8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7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them, astronomers classify them based on their appearance.</a:t>
            </a:r>
          </a:p>
        </p:txBody>
      </p:sp>
    </p:spTree>
    <p:extLst>
      <p:ext uri="{BB962C8B-B14F-4D97-AF65-F5344CB8AC3E}">
        <p14:creationId xmlns:p14="http://schemas.microsoft.com/office/powerpoint/2010/main" val="181158054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Classifying objects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D5A78E-EB19-4F56-A564-C75974646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6636" y="2095500"/>
            <a:ext cx="7409988" cy="5467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Before we try classifying galaxies, let’s start with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6F778-1E11-45A1-B45B-EBB26190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6636" y="2502484"/>
            <a:ext cx="4819474" cy="5479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something more down-to-Earth: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1E548-9F2F-4E92-A593-69C071FD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3333" y="3485758"/>
            <a:ext cx="7252424" cy="5475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Imagine that you are an alien visiting Earth and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4CC177-F0C4-4CE3-ABB9-2DAA107D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7038" y="3893868"/>
            <a:ext cx="7358325" cy="546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want to learn about the human lifecycle, but you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5681DF-7529-425F-853C-4DD38B14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841" y="4305600"/>
            <a:ext cx="7030949" cy="5466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only have 10 minutes to do so.  So you take a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D4F039-F184-4CF0-8CD2-99D67593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6852" y="4713161"/>
            <a:ext cx="4791685" cy="5468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bunch of pictures to sort it out. 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1A5293-A690-48BA-823C-4FA23E11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3105" y="5204622"/>
            <a:ext cx="7071476" cy="5470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conclusions can you divine just from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526A3-001E-4AF3-93C8-BD84D1D7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7554" y="5612162"/>
            <a:ext cx="5381485" cy="547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looking at the following photos? </a:t>
            </a:r>
          </a:p>
        </p:txBody>
      </p:sp>
    </p:spTree>
    <p:extLst>
      <p:ext uri="{BB962C8B-B14F-4D97-AF65-F5344CB8AC3E}">
        <p14:creationId xmlns:p14="http://schemas.microsoft.com/office/powerpoint/2010/main" val="194881662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All galaxies great and small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f493e706094db3"/>
          <ns0:srcRect xmlns:ns0="http://schemas.openxmlformats.org/drawingml/2006/main" l="21573" r="14069" t="2708" b="2708"/>
          <a:stretch xmlns:a="http://schemas.openxmlformats.org/drawingml/2006/main"/>
        </p:blipFill>
        <p:spPr>
          <a:xfrm xmlns:a="http://schemas.openxmlformats.org/drawingml/2006/main">
            <a:off x="4306717" y="2095500"/>
            <a:ext cx="3578567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12319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Classifying Galaxies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5FE76E-3E27-4FFF-A97D-B1B4C5767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239" y="2095500"/>
            <a:ext cx="74024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did you notice about the galaxies you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AFEDE1-6D13-431B-AAFD-8A041DAB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7082" y="2554941"/>
            <a:ext cx="179214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looked at?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EDECB3-6373-49D5-842B-CD3C1CAE5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8134" y="3104078"/>
            <a:ext cx="719124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properties of galaxies can we see in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93466-D43C-4BB8-AE80-3D8672D9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574" y="3563471"/>
            <a:ext cx="717378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following slide that would be helpful to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C18DB3-8116-4513-AD52-91F0FEBD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229" y="4022937"/>
            <a:ext cx="245041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classify them?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ABD2FB-4A88-4817-AE78-CD3934E6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8876" y="4572048"/>
            <a:ext cx="365426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properties are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750792-3750-448D-9CD2-72CAFAC2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1783" y="4572048"/>
            <a:ext cx="132666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intrinsic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05C3B8-9AF1-4324-A396-979B369F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4825" y="4572048"/>
            <a:ext cx="261829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and which are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7974D-1940-4903-9990-B3C1E14D8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82" y="5027707"/>
            <a:ext cx="143196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extrinsic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4DAF60-1B4B-4E78-B586-6046EA9F8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5727" y="5027707"/>
            <a:ext cx="251297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to the galaxy?</a:t>
            </a:r>
          </a:p>
        </p:txBody>
      </p:sp>
    </p:spTree>
    <p:extLst>
      <p:ext uri="{BB962C8B-B14F-4D97-AF65-F5344CB8AC3E}">
        <p14:creationId xmlns:p14="http://schemas.microsoft.com/office/powerpoint/2010/main" val="1993613847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All galaxies great and small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fbde5e5e684196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031A84-2E28-45FC-B84E-82D33E0C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165" y="5455631"/>
            <a:ext cx="484047" cy="2167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6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Hubble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BBD9A9-F71B-47B5-BBB3-9B21B8B2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165" y="5616789"/>
            <a:ext cx="342213" cy="2167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6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Ultra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F54DB0-10FA-44A8-BFA7-D50F852D1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165" y="5777948"/>
            <a:ext cx="379601" cy="2167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6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Deep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6198B-C9EF-46AA-B4A8-12BB8446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165" y="5939106"/>
            <a:ext cx="312842" cy="2167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6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Field</a:t>
            </a:r>
          </a:p>
        </p:txBody>
      </p:sp>
    </p:spTree>
    <p:extLst>
      <p:ext uri="{BB962C8B-B14F-4D97-AF65-F5344CB8AC3E}">
        <p14:creationId xmlns:p14="http://schemas.microsoft.com/office/powerpoint/2010/main" val="1027001205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Galaxy Properties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3B15ED-3949-43B7-AFBB-1B95FE38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4504" y="2095500"/>
            <a:ext cx="1332236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Intrinsic: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C37D68-0490-4A0C-B888-573DC3A0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9767" y="2596680"/>
            <a:ext cx="1700268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Luminosity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4B5952-69EA-43FF-8171-451F1511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9767" y="3097884"/>
            <a:ext cx="2047070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Physical size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5A236-9704-4147-A0A6-5821814E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9767" y="3595239"/>
            <a:ext cx="1857592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morphology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44A55B-C872-451A-80D8-51C013AB2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9767" y="4096379"/>
            <a:ext cx="790828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color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CDD5DD-271D-45C8-BEB0-9678668A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9767" y="4597646"/>
            <a:ext cx="867584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E9E80-6648-4916-AE3F-1BC5051CF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9767" y="5098809"/>
            <a:ext cx="1197156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others?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39EDB0-25F3-43DF-8FA5-1832B34D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380" y="2095505"/>
            <a:ext cx="1446927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Extrinsic: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9ADC88-8E31-402A-9B03-1613BC93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644" y="2596684"/>
            <a:ext cx="3114852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apparent brightness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6CCBFC-254B-4F57-AAD8-E1FE53BF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644" y="3097887"/>
            <a:ext cx="2126108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apparent size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87DADF-429B-4479-AAD5-F6E4A224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644" y="3595244"/>
            <a:ext cx="1331985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distance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9D3FDD-CFD2-4473-BAB1-68986FD22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644" y="4096383"/>
            <a:ext cx="1953296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environment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17973D-5E73-474E-AE23-F7F88519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644" y="4597650"/>
            <a:ext cx="985214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color?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7385FE-ECEB-42A3-8C40-66B2CE9F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644" y="5098814"/>
            <a:ext cx="2050857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morphology?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98D13F-91B0-4B7C-A2AB-5BA96E80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644" y="5600017"/>
            <a:ext cx="1197156" cy="5594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others?</a:t>
            </a:r>
          </a:p>
        </p:txBody>
      </p:sp>
    </p:spTree>
    <p:extLst>
      <p:ext uri="{BB962C8B-B14F-4D97-AF65-F5344CB8AC3E}">
        <p14:creationId xmlns:p14="http://schemas.microsoft.com/office/powerpoint/2010/main" val="228191372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Hubble Tuning Fork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c90ed530649ec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10FB9-F1D0-4A17-91E0-F1B4116F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7176" y="3527332"/>
            <a:ext cx="148196" cy="2167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6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Irr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31E199-8A3E-4D5D-9F8A-CB18B0B2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7489" y="5544484"/>
            <a:ext cx="769170" cy="28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1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Ellipticals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9187B-7515-4828-AA60-0B3E7CB76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4333" y="5544484"/>
            <a:ext cx="569684" cy="28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1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Spirals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24444-FB22-4305-905A-F65B0E86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8878" y="5544484"/>
            <a:ext cx="778555" cy="28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1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Irregulars</a:t>
            </a:r>
          </a:p>
        </p:txBody>
      </p:sp>
    </p:spTree>
    <p:extLst>
      <p:ext uri="{BB962C8B-B14F-4D97-AF65-F5344CB8AC3E}">
        <p14:creationId xmlns:p14="http://schemas.microsoft.com/office/powerpoint/2010/main" val="623875626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Elliptical Galaxies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51fafac594a8e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11690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Elliptical Galaxies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85c8768e44500"/>
          <ns0:srcRect xmlns:ns0="http://schemas.openxmlformats.org/drawingml/2006/main" l="8514" r="8514" t="15126" b="16246"/>
          <a:stretch xmlns:a="http://schemas.openxmlformats.org/drawingml/2006/main"/>
        </p:blipFill>
        <p:spPr>
          <a:xfrm xmlns:a="http://schemas.openxmlformats.org/drawingml/2006/main">
            <a:off x="3363415" y="2095500"/>
            <a:ext cx="5519320" cy="352756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DB0F99-6F9E-4459-8FEB-4AECAD2B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4896" y="4191324"/>
            <a:ext cx="93789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75B33C-0460-4566-8F2E-12B58C42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640" y="4191324"/>
            <a:ext cx="4985021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Spherical, Football-shaped (oblong), or flattened football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97B532-411D-42D9-872A-1FA977B6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645" y="4429311"/>
            <a:ext cx="2454558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(triaxial) collections of stars.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C9209-AEEA-44CE-9CE0-856859AC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4902" y="4664464"/>
            <a:ext cx="93789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A18196-6788-493D-95BE-331EC4979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645" y="4664464"/>
            <a:ext cx="5214203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Very little gas or dust.  Many have lots of X-ray emitting hot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2D6564-46B5-4DAA-B291-736395C1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651" y="4899635"/>
            <a:ext cx="1929109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gas.  Mostly old stars.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57DC0-0622-4140-A70A-3F6EDB08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4907" y="5137624"/>
            <a:ext cx="93789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9C7E35-CA19-4B2D-A2C7-6FC4036C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650" y="5137624"/>
            <a:ext cx="2606670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 reside in galaxy clusters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570BC5-740E-4EDA-9744-9E064215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4907" y="5372779"/>
            <a:ext cx="93789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819549-096F-42F9-BD90-C1DB6EB2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650" y="5372779"/>
            <a:ext cx="1555578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Luminosities ≥ 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83615C-CE95-40C2-839B-6E026BC1B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5199" y="5375789"/>
            <a:ext cx="171018" cy="210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05ACC1-890B-47BE-A944-A8C89AB8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307" y="5372779"/>
            <a:ext cx="134159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48A585-FF36-4F1A-9B89-75249812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2243" y="5372779"/>
            <a:ext cx="1042309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Mass ≥ 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C36803-21D1-4E9A-B2F9-1129ED72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51" y="5375789"/>
            <a:ext cx="171019" cy="210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BA5B31-257A-4080-9D54-49A87D61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660" y="5372779"/>
            <a:ext cx="188444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86D0AE-5D06-489A-A573-63EBC8BA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1373" y="5372779"/>
            <a:ext cx="2005730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These represent the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BACA70-C0B7-4A12-94DD-E4439F0F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653" y="5607950"/>
            <a:ext cx="4323997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 massive, luminous galaxies in the Universe.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87A419-F1B8-48BE-95CB-802163FE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4909" y="5845939"/>
            <a:ext cx="93789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56FF2A-3EAF-40C1-8A47-F19471B7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653" y="5845939"/>
            <a:ext cx="1777511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However, some are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AB637B-A96B-4783-BE17-68C194A89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5792" y="5845939"/>
            <a:ext cx="659768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dwarfs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A4A554-5ED1-4FAB-92CE-590D2A5DE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0770" y="5845939"/>
            <a:ext cx="2819411" cy="31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(much smaller than Milky Way). </a:t>
            </a:r>
          </a:p>
        </p:txBody>
      </p:sp>
    </p:spTree>
    <p:extLst>
      <p:ext uri="{BB962C8B-B14F-4D97-AF65-F5344CB8AC3E}">
        <p14:creationId xmlns:p14="http://schemas.microsoft.com/office/powerpoint/2010/main" val="948666528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Galaxies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f627ae7f54fcb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65728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Galaxies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d9eb735e245e8"/>
          <ns0:srcRect xmlns:ns0="http://schemas.openxmlformats.org/drawingml/2006/main" l="5339" r="6349" t="18394" b="6816"/>
          <a:stretch xmlns:a="http://schemas.openxmlformats.org/drawingml/2006/main"/>
        </p:blipFill>
        <p:spPr>
          <a:xfrm xmlns:a="http://schemas.openxmlformats.org/drawingml/2006/main">
            <a:off x="3039076" y="2095500"/>
            <a:ext cx="6113848" cy="400097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F24564-F2B7-4332-8964-67D67912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7137" y="4096070"/>
            <a:ext cx="97610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D2656-569E-41A9-B91E-6C6FBD8D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8447" y="4096070"/>
            <a:ext cx="4345795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Rotating, flattened disks of stars, gas, and dust.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65652-BFC6-4E34-ABC1-5EB3E8C9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7137" y="4393271"/>
            <a:ext cx="97610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FF1BB-180D-4B24-A751-4762B3A73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8447" y="4393271"/>
            <a:ext cx="3639078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Have spiral arms and, sometimes, bars.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0833A-C6D1-42D6-95FC-ED3051F57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7137" y="4687586"/>
            <a:ext cx="97610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41EB1B-D140-4E7E-B860-6D77328A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8347" y="4687586"/>
            <a:ext cx="5337643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Also have bulges (some small) and halos (not visible here)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805B6-0C4F-4892-B5BF-86848AF2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7137" y="4981827"/>
            <a:ext cx="97610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B4F8B9-4779-494E-B2DD-C2F5CA7B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8447" y="4981827"/>
            <a:ext cx="5551939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See at different angles from edge-on (left) to face-on (right). 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732A8E-FA4A-4472-ACE4-68882ECD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7137" y="5276159"/>
            <a:ext cx="97610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381A8-34C1-4AF2-AC14-4CEF0A3C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8447" y="5276159"/>
            <a:ext cx="2636620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Contain young and old stars.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F582FA-3550-4304-8C76-1D0A528D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7137" y="5570400"/>
            <a:ext cx="97610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9E8E4B-1E23-465B-B26C-7275DE151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8447" y="5570400"/>
            <a:ext cx="4173141" cy="32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Masses and luminosities similar to Milky Way: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B37D8F-8775-494B-B6AC-8193A299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2216" y="5861308"/>
            <a:ext cx="540626" cy="2980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 ~ 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6AFF0B-D66C-4897-A205-9CEF8C55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6564" y="5864491"/>
            <a:ext cx="95885" cy="200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34665B-D1E3-4559-ACA2-3EB6F38B5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6309" y="5861134"/>
            <a:ext cx="388291" cy="298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10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0D1619-35FC-472C-99BE-6F24B7A5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241" y="5865771"/>
            <a:ext cx="155360" cy="1983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7E589C-2D3E-4B91-A7A0-8711B64D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7552" y="5861134"/>
            <a:ext cx="129906" cy="298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216773-F700-4D4F-8062-BFD57EC48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1633" y="5861134"/>
            <a:ext cx="701184" cy="298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M ~ 10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DFDBE4-7C7D-4D84-8042-AD0CD4DC8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6448" y="5864491"/>
            <a:ext cx="95885" cy="200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4B1F50-319E-49FC-B797-25C4DACD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193" y="5861134"/>
            <a:ext cx="388288" cy="298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10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97A65E-339D-4A3E-8802-E2876AA2D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8123" y="5865771"/>
            <a:ext cx="155360" cy="1983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38AF75-BF46-4853-A4B2-B4E0AD5A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7437" y="5861134"/>
            <a:ext cx="181560" cy="298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754841129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Irregular Galaxies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4b560c42434899"/>
          <ns0:srcRect xmlns:ns0="http://schemas.openxmlformats.org/drawingml/2006/main" l="22655" r="1299" t="2614" b="2708"/>
          <a:stretch xmlns:a="http://schemas.openxmlformats.org/drawingml/2006/main"/>
        </p:blipFill>
        <p:spPr>
          <a:xfrm xmlns:a="http://schemas.openxmlformats.org/drawingml/2006/main">
            <a:off x="4409400" y="2095500"/>
            <a:ext cx="4224316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F21E8E-CEC5-4B2A-9E6D-8018235D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8284" y="3081653"/>
            <a:ext cx="84049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D686D-F25D-4F80-B9AF-1531EAE5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2" y="3081671"/>
            <a:ext cx="1874784" cy="2880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Fat-disks, but no spiral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8CA00-7831-43E0-9706-61022226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1" y="3296744"/>
            <a:ext cx="1635465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structure.  No bulge.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5B05E-6584-475A-9AF4-9612A934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8284" y="3553918"/>
            <a:ext cx="84049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6BF6B7-C466-4750-BF32-08ACC6F5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2" y="3554030"/>
            <a:ext cx="2203976" cy="2878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Dominated by young stars,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49C87B-93E9-4D7A-9FD4-5EE3511D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1" y="3770230"/>
            <a:ext cx="2358680" cy="285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 old stars, but not many.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1AA225-885D-4F39-8EEB-3C5A959B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8284" y="4026183"/>
            <a:ext cx="84049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EF9C4-0C6F-4821-8600-88377056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2" y="4026415"/>
            <a:ext cx="1822710" cy="287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Often have lots of star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46E73D-66D2-4CF8-8D8E-A70120A2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1" y="4241255"/>
            <a:ext cx="2055494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formation (middle image).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870E33-82F5-46C2-BE09-5597E432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8284" y="4500744"/>
            <a:ext cx="84049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05B9F2-D03F-4933-88AD-1426940A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844" y="4500861"/>
            <a:ext cx="2443819" cy="28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Along with spirals, they reside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356E1B-AAEF-496C-8E35-D8082091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1" y="4715871"/>
            <a:ext cx="1567961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all environments.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967013-93E4-4ACB-B7DE-513571B6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8284" y="4973047"/>
            <a:ext cx="84049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A1C370-F111-430B-93C7-A71EF2802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2" y="4973047"/>
            <a:ext cx="2085835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Luminosities and masses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A0F168-9533-4B07-A972-2E2AB3E9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931" y="5188119"/>
            <a:ext cx="1468049" cy="288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than spirals: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B5EA85-DAE8-4ABD-8050-A13D06C0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7146" y="5439408"/>
            <a:ext cx="429165" cy="239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 ≤ 10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EE9EA3-48B5-4874-9B2B-1E53568B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5183" y="5442104"/>
            <a:ext cx="76936" cy="160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6525B-EB59-4ADC-8C74-5CB6D8D1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1338" y="5439408"/>
            <a:ext cx="104235" cy="239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FF8AD2-AAA5-45A2-960B-2038E9EB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3113" y="5439408"/>
            <a:ext cx="557918" cy="239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M ≤ 10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DC25FC-99AA-46A5-AE1E-4F2572A3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9905" y="5442104"/>
            <a:ext cx="76936" cy="160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1074FB-A4C5-42DB-B243-2D7D4E99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6060" y="5439408"/>
            <a:ext cx="145681" cy="239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128169948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Dwarf galaxies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b1d03c17134742"/>
          <ns0:srcRect xmlns:ns0="http://schemas.openxmlformats.org/drawingml/2006/main" l="1299" r="1299" t="2614" b="50420"/>
          <a:stretch xmlns:a="http://schemas.openxmlformats.org/drawingml/2006/main"/>
        </p:blipFill>
        <p:spPr>
          <a:xfrm xmlns:a="http://schemas.openxmlformats.org/drawingml/2006/main">
            <a:off x="3048631" y="2095500"/>
            <a:ext cx="6094738" cy="22708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0F2D3-B332-4D9F-8547-0BD95B89B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234" y="3597062"/>
            <a:ext cx="8822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B3BF0-875D-4888-8191-145C42CE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5" y="3597062"/>
            <a:ext cx="3595678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Galaxies that are much, much smaller than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609BE-1699-40ED-9E24-1BF7467C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7704" y="3597062"/>
            <a:ext cx="425025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giant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34C3F-0D13-4CDB-BB29-6409D63F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027" y="3597062"/>
            <a:ext cx="805992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galaxies.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832D3E-C2A1-4198-878F-A2F1E4676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232" y="3865682"/>
            <a:ext cx="8822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83C9AE-067C-4103-AF4E-23132DEE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4" y="3865682"/>
            <a:ext cx="213282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Luminosities as low as 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96A2F9-0B3F-43CD-870D-53CE33CEA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3905" y="3868517"/>
            <a:ext cx="92521" cy="198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3296BC-0CB6-4BC8-A603-6523EEB2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783" y="3865682"/>
            <a:ext cx="126198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AF1DE4-34F4-488E-BD87-D5A45B4E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7124" y="3910438"/>
            <a:ext cx="2083515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(fainter than some stars)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07F4F1-94B2-4678-B381-9216300A1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233" y="4131694"/>
            <a:ext cx="8822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3C76FF-6EA0-4898-836C-B2373847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5" y="4131694"/>
            <a:ext cx="2525445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Masses as low as 100-1000 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46E9AA-A230-453E-95E7-774AC092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233" y="4397638"/>
            <a:ext cx="8822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E0F8EC-C41D-4941-BD07-79B7ED22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5" y="4397638"/>
            <a:ext cx="4372269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Sizes of ~ 1 kpc, but some as low as 10’s of parsecs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B48B56-866E-41A3-A0BA-A8D3B088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5" y="4618911"/>
            <a:ext cx="4669318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(compared to 10-100 kpc for giant spirals and ellipticals)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2A2D9C-0B0E-4A96-9CC1-EADED9A9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233" y="4884882"/>
            <a:ext cx="8822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7A829B-21AA-4DD5-B0ED-7610C85D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5" y="4884882"/>
            <a:ext cx="2145064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Found in all environments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84E6BA-A0FA-4CA2-9F04-AF02EC8C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233" y="5153477"/>
            <a:ext cx="8822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B3B769-19F8-46E1-982C-1E43BFCE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5" y="5153477"/>
            <a:ext cx="4577981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irregulars may have some gas and dust and star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F853FF-7188-44C1-A264-9E601FBF5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5" y="5374694"/>
            <a:ext cx="127099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formation (left).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504AA5-76E5-4007-8B6A-424045E69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6233" y="5640709"/>
            <a:ext cx="88223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C32298-9CB3-46C0-A44D-910D73D3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5" y="5640709"/>
            <a:ext cx="4831182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spheroidals (or ellipticals) typically have no ongoing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A31170-E87E-41EE-BD77-39557241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376" y="5864545"/>
            <a:ext cx="4123778" cy="294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formation, and have fewer young stars (right).</a:t>
            </a:r>
          </a:p>
        </p:txBody>
      </p:sp>
    </p:spTree>
    <p:extLst>
      <p:ext uri="{BB962C8B-B14F-4D97-AF65-F5344CB8AC3E}">
        <p14:creationId xmlns:p14="http://schemas.microsoft.com/office/powerpoint/2010/main" val="45269074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Which of the following is correctly ordered by increasing average mass?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7B59A-4289-4FC5-8F0A-41CF9E40B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8052" y="2095500"/>
            <a:ext cx="39608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B8CBEC-BE28-462F-A609-B6FBDD0CB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926" y="2097235"/>
            <a:ext cx="7085647" cy="6067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elliptical, spiral, irregular, dwarf spheroidal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FA41F5-DDDD-499C-9BA6-981D9172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8238" y="2641575"/>
            <a:ext cx="3958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7AA87A-A842-4044-85A4-FFE10882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926" y="2643187"/>
            <a:ext cx="7088021" cy="606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spheroidal, elliptical, irregular, spiral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F11B5E-53B6-4D4B-8081-BDFE518C7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8238" y="3187675"/>
            <a:ext cx="4178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F61787-869F-4F64-84B2-95E06C3B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926" y="3190748"/>
            <a:ext cx="6702175" cy="604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irregular, spiral, irregular, elliptical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9B5ACA-A083-4D8C-93C0-8F5749EF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8238" y="3729582"/>
            <a:ext cx="4178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CADD30-7116-4198-B6C6-9009E899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926" y="3731195"/>
            <a:ext cx="7088020" cy="606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spheroidal, irregular, spiral, elliptical</a:t>
            </a:r>
          </a:p>
        </p:txBody>
      </p:sp>
    </p:spTree>
    <p:extLst>
      <p:ext uri="{BB962C8B-B14F-4D97-AF65-F5344CB8AC3E}">
        <p14:creationId xmlns:p14="http://schemas.microsoft.com/office/powerpoint/2010/main" val="1275456282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Which of the following would appear the most red?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59BB48-7D36-4942-BCA1-59C4856E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6051" y="2095500"/>
            <a:ext cx="39608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08431E-631B-4301-8904-72A365BC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3925" y="2095500"/>
            <a:ext cx="164474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Irregulars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F8B0DF-FFEA-4E48-AD04-42B984CB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6237" y="2641575"/>
            <a:ext cx="3958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F30FE-5ED9-461C-BD33-8755211F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3925" y="2641575"/>
            <a:ext cx="119961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Spirals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15935-9D9C-428D-9967-881B4BDA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6237" y="3187675"/>
            <a:ext cx="4178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CA26CF-971F-45EB-A5D4-D77C2BBB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3925" y="3187675"/>
            <a:ext cx="162077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Ellipticals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569A10-13EB-4D58-A5D7-638B88DD2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6237" y="3729582"/>
            <a:ext cx="4178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DE7469-BBBC-41EA-B58D-F12C0CEB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3925" y="3729582"/>
            <a:ext cx="271823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irregulars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F1FD10-2A7A-47BA-A1F2-6CEDAFD14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6237" y="4275612"/>
            <a:ext cx="3958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CDFD29-1989-443A-A45E-9DBB1BC82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3925" y="4275886"/>
            <a:ext cx="3792023" cy="6091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are all the same.</a:t>
            </a:r>
          </a:p>
        </p:txBody>
      </p:sp>
    </p:spTree>
    <p:extLst>
      <p:ext uri="{BB962C8B-B14F-4D97-AF65-F5344CB8AC3E}">
        <p14:creationId xmlns:p14="http://schemas.microsoft.com/office/powerpoint/2010/main" val="1382633273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Which of the following typically lacks young stars?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78C9CB-8220-45C9-9F1D-BFCB9A55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2875" y="2095500"/>
            <a:ext cx="39608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18DFC-1C21-407E-AD47-D557A3A1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748" y="2095500"/>
            <a:ext cx="164474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Irregulars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EFC5E-3F78-4242-85B0-E0CB1941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3061" y="2641575"/>
            <a:ext cx="3958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7D4238-03EC-4DF6-8524-40CD4474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748" y="2641575"/>
            <a:ext cx="119961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Spirals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26ED74-7D6F-4BBB-A803-967C1F6B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3061" y="3187675"/>
            <a:ext cx="4178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3C8145-9626-4BCE-B8D1-11B1DC9C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748" y="3187675"/>
            <a:ext cx="162077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Ellipticals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D9BEF6-B4A6-4952-A6D6-731226A5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3061" y="3729582"/>
            <a:ext cx="4178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826923-04A9-4211-8568-6B13D536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748" y="3729582"/>
            <a:ext cx="271823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irregulars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4F653E-6637-4AB2-80C3-B40BFBDD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3061" y="4275612"/>
            <a:ext cx="3958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6B9C82-A2D1-44DA-B336-09CF5772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748" y="4275716"/>
            <a:ext cx="3138376" cy="609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418062741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Which of the following contains old stars?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2A6B17-06FE-4F25-9BB7-C1C4CE2B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3932" y="2095500"/>
            <a:ext cx="39608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629057-58AF-487A-9699-99B7D16D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1806" y="2095500"/>
            <a:ext cx="164474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Irregulars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B9D2B5-ADC5-4B3E-80A4-F4012CF97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4118" y="2641575"/>
            <a:ext cx="3958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AD4A20-A460-4A65-9B0B-00BF61816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1806" y="2641575"/>
            <a:ext cx="119961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Spirals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B42B89-F088-4038-A542-D3672846D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4118" y="3187675"/>
            <a:ext cx="4178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C12AA5-A183-48B4-A705-60AE6A5E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1806" y="3187675"/>
            <a:ext cx="162077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Ellipticals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5B44BC-5609-4A85-8919-4E12C9E1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4118" y="3729582"/>
            <a:ext cx="4178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AC50CB-ECB5-4F5D-ABAB-1C0128C2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1806" y="3729582"/>
            <a:ext cx="271823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irregulars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915042-DE67-4FF1-99D2-B4DC4858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4118" y="4275612"/>
            <a:ext cx="3958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0AB970-8104-4AE1-A404-7BC70664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1806" y="4276267"/>
            <a:ext cx="5056261" cy="6085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all contain very old stars</a:t>
            </a:r>
          </a:p>
        </p:txBody>
      </p:sp>
    </p:spTree>
    <p:extLst>
      <p:ext uri="{BB962C8B-B14F-4D97-AF65-F5344CB8AC3E}">
        <p14:creationId xmlns:p14="http://schemas.microsoft.com/office/powerpoint/2010/main" val="1836387030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All galaxies great and small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df79055cea42f4"/>
          <ns0:srcRect xmlns:ns0="http://schemas.openxmlformats.org/drawingml/2006/main" l="14574" r="20058" t="7003" b="55649"/>
          <a:stretch xmlns:a="http://schemas.openxmlformats.org/drawingml/2006/main"/>
        </p:blipFill>
        <p:spPr>
          <a:xfrm xmlns:a="http://schemas.openxmlformats.org/drawingml/2006/main">
            <a:off x="3945629" y="2095500"/>
            <a:ext cx="4060837" cy="179286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064268-1F0A-41EC-A147-2FA7BE34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4582" y="3968037"/>
            <a:ext cx="5001732" cy="48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which of the galaxies above would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563291-7B71-4016-9A80-E4B98509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7991" y="4328850"/>
            <a:ext cx="4851452" cy="48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 expect to see bright, blue stars?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10BFD1-8614-4A40-9BF4-C7F0A313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86" y="4773758"/>
            <a:ext cx="244629" cy="376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51CD1-5687-4A29-8CEC-633AB057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4063" y="4775499"/>
            <a:ext cx="1456248" cy="373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Only galaxy 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3B805-1F46-4033-85F2-2086D0EB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801" y="5111023"/>
            <a:ext cx="244514" cy="376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EB00E3-8259-4C55-9C6E-FA065951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4063" y="5111023"/>
            <a:ext cx="1469305" cy="376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Only galaxy 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EBBA6B-36A3-4F99-B215-A1985C19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801" y="5448305"/>
            <a:ext cx="258068" cy="376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B94C1C-1B8E-4DF0-818B-B6DFB8A6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4063" y="5448305"/>
            <a:ext cx="1431463" cy="376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Both galaxies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C6E22-004F-4F36-B5DC-C5286227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801" y="5782999"/>
            <a:ext cx="258068" cy="376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7EC5A6-35BE-4F4A-8270-8CFA9AB8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4063" y="5782999"/>
            <a:ext cx="1522268" cy="376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Neither galaxy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63EAC-9EC5-4627-98C4-E74FC350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7317" y="2132279"/>
            <a:ext cx="133020" cy="2426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4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9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4C2743-7E58-40E7-B0B9-0A0B6F4C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7412" y="2132279"/>
            <a:ext cx="133020" cy="2426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94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9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88109061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Why are the arms of spiral galaxies typically blue in color?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1B0E73-7627-4128-BD46-2195A7BC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6689" y="2095500"/>
            <a:ext cx="356363" cy="548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AFF3E-01C4-4BEF-9346-5BD03767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620" y="2096276"/>
            <a:ext cx="6827967" cy="54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are usually moving towards us and are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986C2-C576-46C7-AF05-E7D0140F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620" y="2503763"/>
            <a:ext cx="5536971" cy="5472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Doppler shifted to blue wavelengths.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F287CA-270C-4D59-A8DB-5A5A7E8B2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6855" y="2994394"/>
            <a:ext cx="356196" cy="548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C6937-31CF-441A-A5F6-662BE122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620" y="2995360"/>
            <a:ext cx="6862240" cy="546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gas and dust in the arms filter out all but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DA33A3-C187-493E-91A9-829E5339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620" y="3402489"/>
            <a:ext cx="5462303" cy="5475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blue light from stars in the arms.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F9581-83AE-4902-9891-FDF30461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6855" y="3893211"/>
            <a:ext cx="375941" cy="548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07E31A-E727-4C02-A4DE-02AF5B2B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620" y="3893904"/>
            <a:ext cx="7285691" cy="5473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are forming in the arms, so there are high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4CEF6E-C7CD-48C1-9AD2-85887778D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620" y="4305537"/>
            <a:ext cx="5057255" cy="5469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mass, hot, blue stars in the arms.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5F81A4-91F5-44BA-A040-8064EDB4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6855" y="4792150"/>
            <a:ext cx="375941" cy="548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6790C0-B51F-4118-9230-8759F5A9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453" y="4793025"/>
            <a:ext cx="7034245" cy="5470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Almost all the stars are in the arms of the disk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E5CBD-E992-44BF-9F4D-C5B9FA4D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620" y="5204551"/>
            <a:ext cx="6727091" cy="546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the galaxy and their light makes the arms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FFF665-0804-4516-A618-CFDF8D77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9620" y="5611032"/>
            <a:ext cx="1934584" cy="548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appear blue.</a:t>
            </a:r>
          </a:p>
        </p:txBody>
      </p:sp>
    </p:spTree>
    <p:extLst>
      <p:ext uri="{BB962C8B-B14F-4D97-AF65-F5344CB8AC3E}">
        <p14:creationId xmlns:p14="http://schemas.microsoft.com/office/powerpoint/2010/main" val="1618403183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A galaxy that appears to be populated by mostly red stars, likely: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89C559-AD52-4D68-A93C-50D933F3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6414" y="2095500"/>
            <a:ext cx="387609" cy="5965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BC649D-D790-4E47-A691-421DC713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566" y="2098079"/>
            <a:ext cx="5662972" cy="592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never had blue stars in the galaxy.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CD554E-37D9-4786-8C57-2AAB3A1A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6596" y="2629893"/>
            <a:ext cx="387427" cy="5965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267550-94D5-408C-9A85-575DA4BF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566" y="2630824"/>
            <a:ext cx="6826345" cy="595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had blue stars that are no longer present.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993B65-467D-4913-9C40-F7DA6F80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6596" y="3164309"/>
            <a:ext cx="408904" cy="5965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03D623-DE06-4910-A9A6-1E9BD45E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566" y="3165260"/>
            <a:ext cx="7943019" cy="59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has been around long enough for the blue stars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BBE536-EFCE-4640-AE07-800125C2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566" y="3608330"/>
            <a:ext cx="7595162" cy="5953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 all evolve into the red main sequence stars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96B193-BD98-4250-8F0A-37EFBD12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566" y="4050884"/>
            <a:ext cx="1316975" cy="5965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see.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A7CEFE-D08A-47E4-9DDD-965E18AB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6596" y="4585316"/>
            <a:ext cx="408904" cy="5965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B2D8AB-00BD-4DCA-807C-EE41DC8A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566" y="4586335"/>
            <a:ext cx="7858534" cy="5948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never contained enough gas to have blue stars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0C04A8-4D2B-417F-9863-9413A904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566" y="5028578"/>
            <a:ext cx="1442625" cy="5965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develop.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FB25E7-ED10-44C1-988F-5C3258BF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6596" y="5562942"/>
            <a:ext cx="387427" cy="5965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863808-BC1A-4126-992D-892A2E7C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2566" y="5564085"/>
            <a:ext cx="7503950" cy="5946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has blue stars that are being blocked by dust.</a:t>
            </a:r>
          </a:p>
        </p:txBody>
      </p:sp>
    </p:spTree>
    <p:extLst>
      <p:ext uri="{BB962C8B-B14F-4D97-AF65-F5344CB8AC3E}">
        <p14:creationId xmlns:p14="http://schemas.microsoft.com/office/powerpoint/2010/main" val="15163384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All galaxies great and small</dc:title>
  <dcterms:created xsi:type="dcterms:W3CDTF">2026-09-26T20:03:04.7000000Z</dcterms:created>
  <dcterms:modified xsi:type="dcterms:W3CDTF">2026-09-26T20:03:04.7000000Z</dcterms:modified>
</coreProperties>
</file>